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8" r:id="rId5"/>
    <p:sldMasterId id="2147483668"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19">
          <p15:clr>
            <a:srgbClr val="A4A3A4"/>
          </p15:clr>
        </p15:guide>
        <p15:guide id="2" orient="horz" pos="2791">
          <p15:clr>
            <a:srgbClr val="A4A3A4"/>
          </p15:clr>
        </p15:guide>
        <p15:guide id="3" orient="horz" pos="288">
          <p15:clr>
            <a:srgbClr val="A4A3A4"/>
          </p15:clr>
        </p15:guide>
        <p15:guide id="4" orient="horz">
          <p15:clr>
            <a:srgbClr val="A4A3A4"/>
          </p15:clr>
        </p15:guide>
        <p15:guide id="5" orient="horz" pos="4027">
          <p15:clr>
            <a:srgbClr val="A4A3A4"/>
          </p15:clr>
        </p15:guide>
        <p15:guide id="6" pos="5473">
          <p15:clr>
            <a:srgbClr val="A4A3A4"/>
          </p15:clr>
        </p15:guide>
        <p15:guide id="7" pos="287">
          <p15:clr>
            <a:srgbClr val="A4A3A4"/>
          </p15:clr>
        </p15:guide>
        <p15:guide id="8" pos="3740">
          <p15:clr>
            <a:srgbClr val="A4A3A4"/>
          </p15:clr>
        </p15:guide>
        <p15:guide id="9" pos="2090">
          <p15:clr>
            <a:srgbClr val="A4A3A4"/>
          </p15:clr>
        </p15:guide>
        <p15:guide id="10" pos="644">
          <p15:clr>
            <a:srgbClr val="A4A3A4"/>
          </p15:clr>
        </p15:guide>
        <p15:guide id="11" pos="1322">
          <p15:clr>
            <a:srgbClr val="A4A3A4"/>
          </p15:clr>
        </p15:guide>
        <p15:guide id="12">
          <p15:clr>
            <a:srgbClr val="A4A3A4"/>
          </p15:clr>
        </p15:guide>
      </p15:sldGuideLst>
    </p:ext>
    <p:ext uri="GoogleSlidesCustomDataVersion2">
      <go:slidesCustomData xmlns:go="http://customooxmlschemas.google.com/" r:id="rId50" roundtripDataSignature="AMtx7miBTpACbQA0upSjwWbmi1jbi9Cm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19" orient="horz"/>
        <p:guide pos="2791" orient="horz"/>
        <p:guide pos="288" orient="horz"/>
        <p:guide orient="horz"/>
        <p:guide pos="4027" orient="horz"/>
        <p:guide pos="5473"/>
        <p:guide pos="287"/>
        <p:guide pos="3740"/>
        <p:guide pos="2090"/>
        <p:guide pos="644"/>
        <p:guide pos="1322"/>
        <p:guide/>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0" Type="http://customschemas.google.com/relationships/presentationmetadata" Target="meta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olkhalsomyndigheten.se/livsvillkor-levnadsvanor/digitala-medier-och-halsa/till-dig-som-ar-i-aldern-13-18-ar/#foralder"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unskapsguiden.se/omraden-och-teman/missbruk-och-beroende/spelproblem/spelproblem-hos-barn-och-unga/" TargetMode="External"/><Relationship Id="rId3" Type="http://schemas.openxmlformats.org/officeDocument/2006/relationships/hyperlink" Target="https://www.lansstyrelsen.se/skane/samhalle/social-hallbarhet/andts/spel-om-pengar.html" TargetMode="External"/><Relationship Id="rId4" Type="http://schemas.openxmlformats.org/officeDocument/2006/relationships/hyperlink" Target="https://www.folkhalsomyndigheten.se/spelprevention/unga-och-spel/spel-om-pengar-bland-unga/" TargetMode="External"/><Relationship Id="rId10" Type="http://schemas.openxmlformats.org/officeDocument/2006/relationships/hyperlink" Target="https://www.tandfonline.com/author/Hetland,+J%C3%B8rn" TargetMode="External"/><Relationship Id="rId9" Type="http://schemas.openxmlformats.org/officeDocument/2006/relationships/hyperlink" Target="https://www.tandfonline.com/author/Samdal,+Oddrun" TargetMode="External"/><Relationship Id="rId5" Type="http://schemas.openxmlformats.org/officeDocument/2006/relationships/hyperlink" Target="https://www.tandfonline.com/author/Brunborg,+Geir+Scott" TargetMode="External"/><Relationship Id="rId6" Type="http://schemas.openxmlformats.org/officeDocument/2006/relationships/hyperlink" Target="https://www.tandfonline.com/author/Mentzoni,+Rune+Aune" TargetMode="External"/><Relationship Id="rId7" Type="http://schemas.openxmlformats.org/officeDocument/2006/relationships/hyperlink" Target="https://www.tandfonline.com/author/Melkevik,+Ole+Rogstad" TargetMode="External"/><Relationship Id="rId8" Type="http://schemas.openxmlformats.org/officeDocument/2006/relationships/hyperlink" Target="https://www.tandfonline.com/author/Torsheim,+Torbj%C3%B8r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609600" lvl="0" marL="609600" marR="0" rtl="0" algn="l">
              <a:lnSpc>
                <a:spcPct val="90000"/>
              </a:lnSpc>
              <a:spcBef>
                <a:spcPts val="0"/>
              </a:spcBef>
              <a:spcAft>
                <a:spcPts val="0"/>
              </a:spcAft>
              <a:buClr>
                <a:srgbClr val="000000"/>
              </a:buClr>
              <a:buSzPts val="1200"/>
              <a:buFont typeface="Calibri"/>
              <a:buNone/>
            </a:pPr>
            <a:r>
              <a:rPr b="0" i="0" lang="sv-SE" sz="1200" u="none" cap="none" strike="noStrike">
                <a:solidFill>
                  <a:srgbClr val="000000"/>
                </a:solidFill>
                <a:latin typeface="Calibri"/>
                <a:ea typeface="Calibri"/>
                <a:cs typeface="Calibri"/>
                <a:sym typeface="Calibri"/>
              </a:rPr>
              <a:t>10 min 	</a:t>
            </a:r>
            <a:endParaRPr/>
          </a:p>
          <a:p>
            <a:pPr indent="-609600" lvl="0" marL="609600" marR="0" rtl="0" algn="l">
              <a:lnSpc>
                <a:spcPct val="90000"/>
              </a:lnSpc>
              <a:spcBef>
                <a:spcPts val="0"/>
              </a:spcBef>
              <a:spcAft>
                <a:spcPts val="0"/>
              </a:spcAft>
              <a:buClr>
                <a:srgbClr val="000000"/>
              </a:buClr>
              <a:buSzPts val="1200"/>
              <a:buFont typeface="Calibri"/>
              <a:buNone/>
            </a:pPr>
            <a:r>
              <a:rPr b="0" i="0" lang="sv-SE" sz="1200" u="none" cap="none" strike="noStrike">
                <a:solidFill>
                  <a:srgbClr val="000000"/>
                </a:solidFill>
                <a:latin typeface="Calibri"/>
                <a:ea typeface="Calibri"/>
                <a:cs typeface="Calibri"/>
                <a:sym typeface="Calibri"/>
              </a:rPr>
              <a:t>Hej och välkomna!</a:t>
            </a:r>
            <a:endParaRPr/>
          </a:p>
          <a:p>
            <a:pPr indent="-609600" lvl="0" marL="609600" marR="0" rtl="0" algn="l">
              <a:lnSpc>
                <a:spcPct val="9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200"/>
              <a:buFont typeface="Arial"/>
              <a:buNone/>
            </a:pPr>
            <a:r>
              <a:rPr b="1" i="0" lang="sv-SE" sz="1200" u="none" cap="none" strike="noStrike">
                <a:solidFill>
                  <a:srgbClr val="000000"/>
                </a:solidFill>
                <a:latin typeface="Calibri"/>
                <a:ea typeface="Calibri"/>
                <a:cs typeface="Calibri"/>
                <a:sym typeface="Calibri"/>
              </a:rPr>
              <a:t>Fråga gruppen: </a:t>
            </a:r>
            <a:r>
              <a:rPr b="0" i="0" lang="sv-SE" sz="1200" u="none" cap="none" strike="noStrike">
                <a:solidFill>
                  <a:srgbClr val="000000"/>
                </a:solidFill>
                <a:latin typeface="Calibri"/>
                <a:ea typeface="Calibri"/>
                <a:cs typeface="Calibri"/>
                <a:sym typeface="Calibri"/>
              </a:rPr>
              <a:t>Har alla haft sin första gruppträff? Hur många har haft sin andra gruppträff? Tredje gruppträff?</a:t>
            </a:r>
            <a:endParaRPr/>
          </a:p>
          <a:p>
            <a:pPr indent="0" lvl="0" marL="0" marR="0" rtl="0" algn="l">
              <a:lnSpc>
                <a:spcPct val="90000"/>
              </a:lnSpc>
              <a:spcBef>
                <a:spcPts val="0"/>
              </a:spcBef>
              <a:spcAft>
                <a:spcPts val="0"/>
              </a:spcAft>
              <a:buClr>
                <a:srgbClr val="000000"/>
              </a:buClr>
              <a:buSzPts val="1200"/>
              <a:buFont typeface="Arial"/>
              <a:buNone/>
            </a:pPr>
            <a:r>
              <a:rPr b="0" i="0" lang="sv-SE" sz="1200" u="none" cap="none" strike="noStrike">
                <a:solidFill>
                  <a:srgbClr val="000000"/>
                </a:solidFill>
                <a:latin typeface="Calibri"/>
                <a:ea typeface="Calibri"/>
                <a:cs typeface="Calibri"/>
                <a:sym typeface="Calibri"/>
              </a:rPr>
              <a:t>     Vi kommer att prata mer på handledningen hur det har gått med föräldragrupperna. </a:t>
            </a:r>
            <a:endParaRPr/>
          </a:p>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sv-SE" sz="1200" u="none" cap="none" strike="noStrike">
                <a:solidFill>
                  <a:srgbClr val="000000"/>
                </a:solidFill>
                <a:latin typeface="Arial"/>
                <a:ea typeface="Arial"/>
                <a:cs typeface="Arial"/>
                <a:sym typeface="Arial"/>
              </a:rPr>
              <a:t>Vi gör en liten återkoppling från utbildningsdag 1. Hur har ni kunnat använda er av Komet-principerna i ert jobb eller i vardagen?</a:t>
            </a:r>
            <a:r>
              <a:rPr b="0" i="0" lang="sv-SE" sz="12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1" lang="sv-SE" sz="1200" u="none" cap="none" strike="noStrike">
                <a:solidFill>
                  <a:srgbClr val="000000"/>
                </a:solidFill>
                <a:latin typeface="Arial"/>
                <a:ea typeface="Arial"/>
                <a:cs typeface="Arial"/>
                <a:sym typeface="Arial"/>
              </a:rPr>
              <a:t>Ta med:</a:t>
            </a:r>
            <a:endParaRPr/>
          </a:p>
          <a:p>
            <a:pPr indent="-171450" lvl="0" marL="171450" marR="0" rtl="0" algn="l">
              <a:lnSpc>
                <a:spcPct val="100000"/>
              </a:lnSpc>
              <a:spcBef>
                <a:spcPts val="0"/>
              </a:spcBef>
              <a:spcAft>
                <a:spcPts val="0"/>
              </a:spcAft>
              <a:buClr>
                <a:srgbClr val="000000"/>
              </a:buClr>
              <a:buSzPts val="1200"/>
              <a:buFont typeface="Arial"/>
              <a:buChar char="•"/>
            </a:pPr>
            <a:r>
              <a:rPr b="0" i="0" lang="sv-SE" sz="1200" u="none" cap="none" strike="noStrike">
                <a:solidFill>
                  <a:srgbClr val="000000"/>
                </a:solidFill>
                <a:latin typeface="Arial"/>
                <a:ea typeface="Arial"/>
                <a:cs typeface="Arial"/>
                <a:sym typeface="Arial"/>
              </a:rPr>
              <a:t>Åhörarkopior </a:t>
            </a:r>
            <a:endParaRPr/>
          </a:p>
          <a:p>
            <a:pPr indent="-171450" lvl="0" marL="171450" marR="0" rtl="0" algn="l">
              <a:lnSpc>
                <a:spcPct val="100000"/>
              </a:lnSpc>
              <a:spcBef>
                <a:spcPts val="0"/>
              </a:spcBef>
              <a:spcAft>
                <a:spcPts val="0"/>
              </a:spcAft>
              <a:buClr>
                <a:srgbClr val="000000"/>
              </a:buClr>
              <a:buSzPts val="1200"/>
              <a:buFont typeface="Arial"/>
              <a:buChar char="•"/>
            </a:pPr>
            <a:r>
              <a:rPr b="0" i="0" lang="sv-SE" sz="1200" u="none" cap="none" strike="noStrike">
                <a:solidFill>
                  <a:srgbClr val="000000"/>
                </a:solidFill>
                <a:latin typeface="Arial"/>
                <a:ea typeface="Arial"/>
                <a:cs typeface="Arial"/>
                <a:sym typeface="Arial"/>
              </a:rPr>
              <a:t>Gruppledarfärdigheter-lista </a:t>
            </a:r>
            <a:endParaRPr/>
          </a:p>
          <a:p>
            <a:pPr indent="-171450" lvl="0" marL="171450" marR="0" rtl="0" algn="l">
              <a:lnSpc>
                <a:spcPct val="100000"/>
              </a:lnSpc>
              <a:spcBef>
                <a:spcPts val="0"/>
              </a:spcBef>
              <a:spcAft>
                <a:spcPts val="0"/>
              </a:spcAft>
              <a:buClr>
                <a:srgbClr val="000000"/>
              </a:buClr>
              <a:buSzPts val="1200"/>
              <a:buFont typeface="Arial"/>
              <a:buChar char="•"/>
            </a:pPr>
            <a:r>
              <a:rPr b="0" i="0" lang="sv-SE" sz="1200" u="none" cap="none" strike="noStrike">
                <a:solidFill>
                  <a:srgbClr val="000000"/>
                </a:solidFill>
                <a:latin typeface="Arial"/>
                <a:ea typeface="Arial"/>
                <a:cs typeface="Arial"/>
                <a:sym typeface="Arial"/>
              </a:rPr>
              <a:t>Planscher</a:t>
            </a:r>
            <a:endParaRPr/>
          </a:p>
          <a:p>
            <a:pPr indent="-171450" lvl="0" marL="171450" marR="0" rtl="0" algn="l">
              <a:lnSpc>
                <a:spcPct val="100000"/>
              </a:lnSpc>
              <a:spcBef>
                <a:spcPts val="0"/>
              </a:spcBef>
              <a:spcAft>
                <a:spcPts val="0"/>
              </a:spcAft>
              <a:buClr>
                <a:srgbClr val="000000"/>
              </a:buClr>
              <a:buSzPts val="1200"/>
              <a:buFont typeface="Arial"/>
              <a:buChar char="•"/>
            </a:pPr>
            <a:r>
              <a:rPr b="0" i="0" lang="sv-SE" sz="1200" u="none" cap="none" strike="noStrike">
                <a:solidFill>
                  <a:srgbClr val="000000"/>
                </a:solidFill>
                <a:latin typeface="Arial"/>
                <a:ea typeface="Arial"/>
                <a:cs typeface="Arial"/>
                <a:sym typeface="Arial"/>
              </a:rPr>
              <a:t>Namnlappar</a:t>
            </a:r>
            <a:endParaRPr/>
          </a:p>
          <a:p>
            <a:pPr indent="-171450" lvl="0" marL="171450" marR="0" rtl="0" algn="l">
              <a:lnSpc>
                <a:spcPct val="100000"/>
              </a:lnSpc>
              <a:spcBef>
                <a:spcPts val="0"/>
              </a:spcBef>
              <a:spcAft>
                <a:spcPts val="0"/>
              </a:spcAft>
              <a:buClr>
                <a:srgbClr val="000000"/>
              </a:buClr>
              <a:buSzPts val="1200"/>
              <a:buFont typeface="Arial"/>
              <a:buChar char="•"/>
            </a:pPr>
            <a:r>
              <a:rPr b="0" i="0" lang="sv-SE" sz="1200" u="none" cap="none" strike="noStrike">
                <a:solidFill>
                  <a:srgbClr val="000000"/>
                </a:solidFill>
                <a:latin typeface="Arial"/>
                <a:ea typeface="Arial"/>
                <a:cs typeface="Arial"/>
                <a:sym typeface="Arial"/>
              </a:rPr>
              <a:t>Handledningsagenda</a:t>
            </a:r>
            <a:endParaRPr/>
          </a:p>
          <a:p>
            <a:pPr indent="-171450" lvl="0" marL="171450" marR="0" rtl="0" algn="l">
              <a:lnSpc>
                <a:spcPct val="100000"/>
              </a:lnSpc>
              <a:spcBef>
                <a:spcPts val="0"/>
              </a:spcBef>
              <a:spcAft>
                <a:spcPts val="0"/>
              </a:spcAft>
              <a:buClr>
                <a:srgbClr val="000000"/>
              </a:buClr>
              <a:buSzPts val="1200"/>
              <a:buFont typeface="Arial"/>
              <a:buChar char="•"/>
            </a:pPr>
            <a:r>
              <a:rPr b="0" i="0" lang="sv-SE" sz="1200" u="none" cap="none" strike="noStrike">
                <a:solidFill>
                  <a:srgbClr val="000000"/>
                </a:solidFill>
                <a:latin typeface="Arial"/>
                <a:ea typeface="Arial"/>
                <a:cs typeface="Arial"/>
                <a:sym typeface="Arial"/>
              </a:rPr>
              <a:t>Uppdraget-planscher</a:t>
            </a:r>
            <a:endParaRPr/>
          </a:p>
          <a:p>
            <a:pPr indent="-171450" lvl="0" marL="171450" marR="0" rtl="0" algn="l">
              <a:lnSpc>
                <a:spcPct val="100000"/>
              </a:lnSpc>
              <a:spcBef>
                <a:spcPts val="0"/>
              </a:spcBef>
              <a:spcAft>
                <a:spcPts val="0"/>
              </a:spcAft>
              <a:buClr>
                <a:srgbClr val="000000"/>
              </a:buClr>
              <a:buSzPts val="1200"/>
              <a:buFont typeface="Arial"/>
              <a:buChar char="•"/>
            </a:pPr>
            <a:r>
              <a:rPr b="0" i="0" lang="sv-SE" sz="1200" u="none" cap="none" strike="noStrike">
                <a:solidFill>
                  <a:srgbClr val="000000"/>
                </a:solidFill>
                <a:latin typeface="Arial"/>
                <a:ea typeface="Arial"/>
                <a:cs typeface="Arial"/>
                <a:sym typeface="Arial"/>
              </a:rPr>
              <a:t>Att lära ut Komet</a:t>
            </a:r>
            <a:endParaRPr/>
          </a:p>
          <a:p>
            <a:pPr indent="-171450" lvl="0" marL="171450" marR="0" rtl="0" algn="l">
              <a:lnSpc>
                <a:spcPct val="100000"/>
              </a:lnSpc>
              <a:spcBef>
                <a:spcPts val="0"/>
              </a:spcBef>
              <a:spcAft>
                <a:spcPts val="0"/>
              </a:spcAft>
              <a:buClr>
                <a:srgbClr val="000000"/>
              </a:buClr>
              <a:buSzPts val="1200"/>
              <a:buFont typeface="Arial"/>
              <a:buChar char="•"/>
            </a:pPr>
            <a:r>
              <a:rPr b="0" i="0" lang="sv-SE" sz="1200" u="none" cap="none" strike="noStrike">
                <a:solidFill>
                  <a:srgbClr val="000000"/>
                </a:solidFill>
                <a:latin typeface="Arial"/>
                <a:ea typeface="Arial"/>
                <a:cs typeface="Arial"/>
                <a:sym typeface="Arial"/>
              </a:rPr>
              <a:t>Problemlösningsformulär F24 till handledning</a:t>
            </a:r>
            <a:endParaRPr/>
          </a:p>
          <a:p>
            <a:pPr indent="0" lvl="0" marL="0" rtl="0" algn="l">
              <a:spcBef>
                <a:spcPts val="0"/>
              </a:spcBef>
              <a:spcAft>
                <a:spcPts val="0"/>
              </a:spcAft>
              <a:buNone/>
            </a:pPr>
            <a:r>
              <a:t/>
            </a:r>
            <a:endParaRPr/>
          </a:p>
        </p:txBody>
      </p:sp>
      <p:sp>
        <p:nvSpPr>
          <p:cNvPr id="208" name="Google Shape;208;p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sv-S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0: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200"/>
              <a:buFont typeface="Arial"/>
              <a:buNone/>
            </a:pPr>
            <a:r>
              <a:rPr lang="sv-SE"/>
              <a:t>5 min	</a:t>
            </a:r>
            <a:endParaRPr/>
          </a:p>
          <a:p>
            <a:pPr indent="0" lvl="0" marL="0" rtl="0" algn="l">
              <a:lnSpc>
                <a:spcPct val="90000"/>
              </a:lnSpc>
              <a:spcBef>
                <a:spcPts val="0"/>
              </a:spcBef>
              <a:spcAft>
                <a:spcPts val="0"/>
              </a:spcAft>
              <a:buClr>
                <a:schemeClr val="dk1"/>
              </a:buClr>
              <a:buSzPts val="1200"/>
              <a:buFont typeface="Arial"/>
              <a:buNone/>
            </a:pPr>
            <a:r>
              <a:rPr lang="sv-SE"/>
              <a:t>Man såg att ett villkor för det här resultatet (att ungdomar hade färre vanliga tonårsproblem) var att </a:t>
            </a:r>
            <a:r>
              <a:rPr b="1" lang="sv-SE"/>
              <a:t>ungdomarna SJÄLVA frivilligt berättade </a:t>
            </a:r>
            <a:r>
              <a:rPr lang="sv-SE"/>
              <a:t>om sina liv – det spelade ingen roll hur mycket föräldrarna kontrollerade. Slutsatsen är att regler och kontroll som enbart kommer från föräldrarna inte tjänar så mycket till. Fld måste istället lyssna och fråga mer. (Kerr &amp; Stattin, 2006) Med vanliga tonårsproblem menas här: </a:t>
            </a:r>
            <a:r>
              <a:rPr lang="sv-SE" sz="1200"/>
              <a:t>t ex problem i skolan, begått brott, depression, dåligt självförtroende, problem i relationer med kompisar eller föräldrar.</a:t>
            </a:r>
            <a:endParaRPr/>
          </a:p>
          <a:p>
            <a:pPr indent="-95250" lvl="0" marL="171450" rtl="0" algn="l">
              <a:lnSpc>
                <a:spcPct val="90000"/>
              </a:lnSpc>
              <a:spcBef>
                <a:spcPts val="0"/>
              </a:spcBef>
              <a:spcAft>
                <a:spcPts val="0"/>
              </a:spcAft>
              <a:buClr>
                <a:schemeClr val="dk1"/>
              </a:buClr>
              <a:buSzPts val="1200"/>
              <a:buFont typeface="Arial"/>
              <a:buNone/>
            </a:pPr>
            <a:r>
              <a:t/>
            </a:r>
            <a:endParaRPr/>
          </a:p>
          <a:p>
            <a:pPr indent="-171450" lvl="0" marL="171450" marR="0" rtl="0" algn="l">
              <a:lnSpc>
                <a:spcPct val="90000"/>
              </a:lnSpc>
              <a:spcBef>
                <a:spcPts val="0"/>
              </a:spcBef>
              <a:spcAft>
                <a:spcPts val="0"/>
              </a:spcAft>
              <a:buClr>
                <a:schemeClr val="dk1"/>
              </a:buClr>
              <a:buSzPts val="1200"/>
              <a:buFont typeface="Arial"/>
              <a:buChar char="•"/>
            </a:pPr>
            <a:r>
              <a:rPr i="0" lang="sv-SE" sz="1200">
                <a:solidFill>
                  <a:schemeClr val="dk1"/>
                </a:solidFill>
                <a:latin typeface="Calibri"/>
                <a:ea typeface="Calibri"/>
                <a:cs typeface="Calibri"/>
                <a:sym typeface="Calibri"/>
              </a:rPr>
              <a:t>En nära föräldra-barn relation där föräldrar stöttar att tonåringen frivilligt öppnar sig och berättar verkar skydda mot att tonåringen ägnar sig åt riskbeteenden. (Kapetanovic mfl 2018), en svensk studie 550 fld och deras tonåringar. </a:t>
            </a:r>
            <a:endParaRPr/>
          </a:p>
          <a:p>
            <a:pPr indent="-95250" lvl="0" marL="171450" marR="0" rtl="0" algn="l">
              <a:lnSpc>
                <a:spcPct val="90000"/>
              </a:lnSpc>
              <a:spcBef>
                <a:spcPts val="0"/>
              </a:spcBef>
              <a:spcAft>
                <a:spcPts val="0"/>
              </a:spcAft>
              <a:buClr>
                <a:schemeClr val="dk1"/>
              </a:buClr>
              <a:buSzPts val="1200"/>
              <a:buFont typeface="Arial"/>
              <a:buNone/>
            </a:pPr>
            <a:r>
              <a:t/>
            </a:r>
            <a:endParaRPr i="0" sz="1200">
              <a:solidFill>
                <a:schemeClr val="dk1"/>
              </a:solidFill>
              <a:latin typeface="Calibri"/>
              <a:ea typeface="Calibri"/>
              <a:cs typeface="Calibri"/>
              <a:sym typeface="Calibri"/>
            </a:endParaRPr>
          </a:p>
          <a:p>
            <a:pPr indent="-171450" lvl="0" marL="171450" marR="0" rtl="0" algn="l">
              <a:lnSpc>
                <a:spcPct val="90000"/>
              </a:lnSpc>
              <a:spcBef>
                <a:spcPts val="0"/>
              </a:spcBef>
              <a:spcAft>
                <a:spcPts val="0"/>
              </a:spcAft>
              <a:buClr>
                <a:schemeClr val="dk1"/>
              </a:buClr>
              <a:buSzPts val="1200"/>
              <a:buFont typeface="Arial"/>
              <a:buChar char="•"/>
            </a:pPr>
            <a:r>
              <a:rPr lang="sv-SE" sz="1200">
                <a:solidFill>
                  <a:schemeClr val="dk1"/>
                </a:solidFill>
                <a:latin typeface="Calibri"/>
                <a:ea typeface="Calibri"/>
                <a:cs typeface="Calibri"/>
                <a:sym typeface="Calibri"/>
              </a:rPr>
              <a:t>Amerikansk studie: Följde ett 100-tal pojkar med beteendeproblem under 1 år. Risken för </a:t>
            </a:r>
            <a:r>
              <a:rPr b="0" lang="sv-SE" sz="1200">
                <a:solidFill>
                  <a:schemeClr val="dk1"/>
                </a:solidFill>
                <a:latin typeface="Calibri"/>
                <a:ea typeface="Calibri"/>
                <a:cs typeface="Calibri"/>
                <a:sym typeface="Calibri"/>
              </a:rPr>
              <a:t>fortsatta problem minskade ju mer samtal </a:t>
            </a:r>
            <a:r>
              <a:rPr lang="sv-SE" sz="1200">
                <a:solidFill>
                  <a:schemeClr val="dk1"/>
                </a:solidFill>
                <a:latin typeface="Calibri"/>
                <a:ea typeface="Calibri"/>
                <a:cs typeface="Calibri"/>
                <a:sym typeface="Calibri"/>
              </a:rPr>
              <a:t>föräldrar och barn hade med varandra om vad som hänt under dagen </a:t>
            </a:r>
            <a:r>
              <a:rPr i="1" lang="sv-SE">
                <a:latin typeface="Calibri"/>
                <a:ea typeface="Calibri"/>
                <a:cs typeface="Calibri"/>
                <a:sym typeface="Calibri"/>
              </a:rPr>
              <a:t>(Wasserman, Miller,  Pinner, Jaramillo 1996).</a:t>
            </a:r>
            <a:r>
              <a:rPr i="1" lang="sv-SE" sz="1600">
                <a:latin typeface="Calibri"/>
                <a:ea typeface="Calibri"/>
                <a:cs typeface="Calibri"/>
                <a:sym typeface="Calibri"/>
              </a:rPr>
              <a:t>  </a:t>
            </a:r>
            <a:r>
              <a:rPr lang="sv-SE" sz="1200">
                <a:solidFill>
                  <a:schemeClr val="dk1"/>
                </a:solidFill>
                <a:latin typeface="Calibri"/>
                <a:ea typeface="Calibri"/>
                <a:cs typeface="Calibri"/>
                <a:sym typeface="Calibri"/>
              </a:rPr>
              <a:t>                </a:t>
            </a:r>
            <a:endParaRPr/>
          </a:p>
          <a:p>
            <a:pPr indent="-95250" lvl="0" marL="171450" marR="0" rtl="0" algn="l">
              <a:lnSpc>
                <a:spcPct val="90000"/>
              </a:lnSpc>
              <a:spcBef>
                <a:spcPts val="0"/>
              </a:spcBef>
              <a:spcAft>
                <a:spcPts val="0"/>
              </a:spcAft>
              <a:buClr>
                <a:schemeClr val="dk1"/>
              </a:buClr>
              <a:buSzPts val="1200"/>
              <a:buFont typeface="Arial"/>
              <a:buNone/>
            </a:pPr>
            <a:r>
              <a:t/>
            </a:r>
            <a:endParaRPr i="0" sz="1200">
              <a:solidFill>
                <a:schemeClr val="dk1"/>
              </a:solidFill>
              <a:latin typeface="Calibri"/>
              <a:ea typeface="Calibri"/>
              <a:cs typeface="Calibri"/>
              <a:sym typeface="Calibri"/>
            </a:endParaRPr>
          </a:p>
          <a:p>
            <a:pPr indent="-95250" lvl="0" marL="171450" rtl="0" algn="l">
              <a:lnSpc>
                <a:spcPct val="90000"/>
              </a:lnSpc>
              <a:spcBef>
                <a:spcPts val="0"/>
              </a:spcBef>
              <a:spcAft>
                <a:spcPts val="0"/>
              </a:spcAft>
              <a:buClr>
                <a:schemeClr val="dk1"/>
              </a:buClr>
              <a:buSzPts val="1200"/>
              <a:buFont typeface="Arial"/>
              <a:buNone/>
            </a:pPr>
            <a:r>
              <a:t/>
            </a:r>
            <a:endParaRPr/>
          </a:p>
          <a:p>
            <a:pPr indent="0" lvl="0" marL="0" marR="0" rtl="0" algn="l">
              <a:lnSpc>
                <a:spcPct val="90000"/>
              </a:lnSpc>
              <a:spcBef>
                <a:spcPts val="0"/>
              </a:spcBef>
              <a:spcAft>
                <a:spcPts val="0"/>
              </a:spcAft>
              <a:buClr>
                <a:schemeClr val="dk1"/>
              </a:buClr>
              <a:buSzPts val="1200"/>
              <a:buFont typeface="Arial"/>
              <a:buNone/>
            </a:pPr>
            <a:r>
              <a:rPr lang="sv-SE" sz="1200"/>
              <a:t>98% av alla ungdomar ljuger någon gång för sina föräldrar för att undvika straff. </a:t>
            </a:r>
            <a:r>
              <a:rPr lang="sv-SE" sz="1200">
                <a:latin typeface="Times New Roman"/>
                <a:ea typeface="Times New Roman"/>
                <a:cs typeface="Times New Roman"/>
                <a:sym typeface="Times New Roman"/>
              </a:rPr>
              <a:t>Ungdomar berättar mer och använder färre lögner för föräldrar som har en </a:t>
            </a:r>
            <a:r>
              <a:rPr b="1" lang="sv-SE" sz="1200">
                <a:latin typeface="Times New Roman"/>
                <a:ea typeface="Times New Roman"/>
                <a:cs typeface="Times New Roman"/>
                <a:sym typeface="Times New Roman"/>
              </a:rPr>
              <a:t>mer demokratisk uppfostringsstil </a:t>
            </a:r>
            <a:r>
              <a:rPr lang="sv-SE" sz="1200">
                <a:latin typeface="Times New Roman"/>
                <a:ea typeface="Times New Roman"/>
                <a:cs typeface="Times New Roman"/>
                <a:sym typeface="Times New Roman"/>
              </a:rPr>
              <a:t>än för föräldrar som är mer auktoritära i sin uppfostran (Darling, Cumsille, Caldwell &amp; Dowdy, 2006).</a:t>
            </a:r>
            <a:endParaRPr/>
          </a:p>
          <a:p>
            <a:pPr indent="-95250" lvl="0" marL="171450" marR="0" rtl="0" algn="l">
              <a:lnSpc>
                <a:spcPct val="90000"/>
              </a:lnSpc>
              <a:spcBef>
                <a:spcPts val="0"/>
              </a:spcBef>
              <a:spcAft>
                <a:spcPts val="0"/>
              </a:spcAft>
              <a:buClr>
                <a:schemeClr val="dk1"/>
              </a:buClr>
              <a:buSzPts val="1200"/>
              <a:buFont typeface="Arial"/>
              <a:buNone/>
            </a:pPr>
            <a:r>
              <a:t/>
            </a:r>
            <a:endParaRPr sz="1200">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dk1"/>
              </a:buClr>
              <a:buSzPts val="1200"/>
              <a:buFont typeface="Arial"/>
              <a:buNone/>
            </a:pPr>
            <a:r>
              <a:t/>
            </a:r>
            <a:endParaRPr sz="1200"/>
          </a:p>
        </p:txBody>
      </p:sp>
      <p:sp>
        <p:nvSpPr>
          <p:cNvPr id="287" name="Google Shape;287;p10: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4" name="Google Shape;294;p1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a:t>5 min	</a:t>
            </a:r>
            <a:endParaRPr/>
          </a:p>
          <a:p>
            <a:pPr indent="0" lvl="0" marL="0" rtl="0" algn="l">
              <a:spcBef>
                <a:spcPts val="0"/>
              </a:spcBef>
              <a:spcAft>
                <a:spcPts val="0"/>
              </a:spcAft>
              <a:buNone/>
            </a:pPr>
            <a:r>
              <a:rPr b="1" lang="sv-SE"/>
              <a:t>Träff 4 Film 3</a:t>
            </a:r>
            <a:r>
              <a:rPr b="0" lang="sv-SE"/>
              <a:t> - </a:t>
            </a:r>
            <a:r>
              <a:rPr lang="sv-SE"/>
              <a:t>Calle kommer hem och berättar om ett bråk. (3 min)</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sv-SE"/>
              <a:t>Vad gör mamman som är bra?</a:t>
            </a:r>
            <a:endParaRPr/>
          </a:p>
          <a:p>
            <a:pPr indent="-171450" lvl="0" marL="171450" rtl="0" algn="l">
              <a:spcBef>
                <a:spcPts val="0"/>
              </a:spcBef>
              <a:spcAft>
                <a:spcPts val="0"/>
              </a:spcAft>
              <a:buClr>
                <a:schemeClr val="dk1"/>
              </a:buClr>
              <a:buSzPts val="1200"/>
              <a:buFont typeface="Arial"/>
              <a:buChar char="•"/>
            </a:pPr>
            <a:r>
              <a:rPr lang="sv-SE"/>
              <a:t>Vad är det som gör att hon får insyn i Calles liv?</a:t>
            </a:r>
            <a:endParaRPr/>
          </a:p>
          <a:p>
            <a:pPr indent="-95250" lvl="0" marL="171450" rtl="0" algn="l">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chemeClr val="dk1"/>
              </a:buClr>
              <a:buSzPts val="1200"/>
              <a:buFont typeface="Noto Sans Symbols"/>
              <a:buChar char="⮚"/>
            </a:pPr>
            <a:r>
              <a:rPr lang="sv-SE"/>
              <a:t>Börja med öppna frågor. Visa nyfikenhet, intresse </a:t>
            </a:r>
            <a:endParaRPr/>
          </a:p>
          <a:p>
            <a:pPr indent="-171450" lvl="0" marL="171450" marR="0" rtl="0" algn="l">
              <a:lnSpc>
                <a:spcPct val="100000"/>
              </a:lnSpc>
              <a:spcBef>
                <a:spcPts val="0"/>
              </a:spcBef>
              <a:spcAft>
                <a:spcPts val="0"/>
              </a:spcAft>
              <a:buClr>
                <a:schemeClr val="dk1"/>
              </a:buClr>
              <a:buSzPts val="1200"/>
              <a:buFont typeface="Noto Sans Symbols"/>
              <a:buChar char="⮚"/>
            </a:pPr>
            <a:r>
              <a:rPr lang="sv-SE"/>
              <a:t>Ställ inte för många frågor. Lyssna istället för att kontrollera</a:t>
            </a:r>
            <a:endParaRPr/>
          </a:p>
          <a:p>
            <a:pPr indent="-171450" lvl="0" marL="171450" marR="0" rtl="0" algn="l">
              <a:lnSpc>
                <a:spcPct val="100000"/>
              </a:lnSpc>
              <a:spcBef>
                <a:spcPts val="0"/>
              </a:spcBef>
              <a:spcAft>
                <a:spcPts val="0"/>
              </a:spcAft>
              <a:buClr>
                <a:schemeClr val="dk1"/>
              </a:buClr>
              <a:buSzPts val="1200"/>
              <a:buFont typeface="Noto Sans Symbols"/>
              <a:buChar char="⮚"/>
            </a:pPr>
            <a:r>
              <a:rPr lang="sv-SE"/>
              <a:t>Undvik att ifrågasätta. lyssna lyhört, bli inte arg även om svaret inte är det du önskar höra.</a:t>
            </a:r>
            <a:endParaRPr/>
          </a:p>
          <a:p>
            <a:pPr indent="-171450" lvl="0" marL="171450" marR="0" rtl="0" algn="l">
              <a:lnSpc>
                <a:spcPct val="100000"/>
              </a:lnSpc>
              <a:spcBef>
                <a:spcPts val="0"/>
              </a:spcBef>
              <a:spcAft>
                <a:spcPts val="0"/>
              </a:spcAft>
              <a:buClr>
                <a:schemeClr val="dk1"/>
              </a:buClr>
              <a:buSzPts val="1200"/>
              <a:buFont typeface="Noto Sans Symbols"/>
              <a:buChar char="⮚"/>
            </a:pPr>
            <a:r>
              <a:rPr lang="sv-SE"/>
              <a:t>Visa känslor. fokusera på positiva saker i samtalet. </a:t>
            </a:r>
            <a:endParaRPr/>
          </a:p>
          <a:p>
            <a:pPr indent="-171450" lvl="0" marL="171450" rtl="0" algn="l">
              <a:spcBef>
                <a:spcPts val="0"/>
              </a:spcBef>
              <a:spcAft>
                <a:spcPts val="0"/>
              </a:spcAft>
              <a:buClr>
                <a:schemeClr val="dk1"/>
              </a:buClr>
              <a:buSzPts val="1200"/>
              <a:buFont typeface="Noto Sans Symbols"/>
              <a:buChar char="⮚"/>
            </a:pPr>
            <a:r>
              <a:rPr lang="sv-SE"/>
              <a:t>Bekräfta att du förstår ungdomens upplevelse.</a:t>
            </a:r>
            <a:endParaRPr/>
          </a:p>
          <a:p>
            <a:pPr indent="-95250" lvl="0" marL="171450" marR="0" rtl="0" algn="l">
              <a:lnSpc>
                <a:spcPct val="100000"/>
              </a:lnSpc>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sv-SE"/>
              <a:t>Undvik att straffa när ungdomen berättar, om du vill höra sanningen. </a:t>
            </a:r>
            <a:endParaRPr/>
          </a:p>
          <a:p>
            <a:pPr indent="-95250" lvl="0" marL="171450" rtl="0" algn="l">
              <a:spcBef>
                <a:spcPts val="0"/>
              </a:spcBef>
              <a:spcAft>
                <a:spcPts val="0"/>
              </a:spcAft>
              <a:buClr>
                <a:schemeClr val="dk1"/>
              </a:buClr>
              <a:buSzPts val="1200"/>
              <a:buFont typeface="Noto Sans Symbols"/>
              <a:buNone/>
            </a:pPr>
            <a:r>
              <a:t/>
            </a:r>
            <a:endParaRPr/>
          </a:p>
          <a:p>
            <a:pPr indent="-95250" lvl="0" marL="171450" rtl="0" algn="l">
              <a:spcBef>
                <a:spcPts val="0"/>
              </a:spcBef>
              <a:spcAft>
                <a:spcPts val="0"/>
              </a:spcAft>
              <a:buClr>
                <a:schemeClr val="dk1"/>
              </a:buClr>
              <a:buSzPts val="1200"/>
              <a:buFont typeface="Arial"/>
              <a:buNone/>
            </a:pPr>
            <a:r>
              <a:t/>
            </a:r>
            <a:endParaRPr/>
          </a:p>
        </p:txBody>
      </p:sp>
      <p:sp>
        <p:nvSpPr>
          <p:cNvPr id="295" name="Google Shape;295;p1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a:t>1 min	</a:t>
            </a:r>
            <a:endParaRPr/>
          </a:p>
          <a:p>
            <a:pPr indent="0" lvl="0" marL="0" rtl="0" algn="l">
              <a:spcBef>
                <a:spcPts val="0"/>
              </a:spcBef>
              <a:spcAft>
                <a:spcPts val="0"/>
              </a:spcAft>
              <a:buClr>
                <a:schemeClr val="dk1"/>
              </a:buClr>
              <a:buSzPts val="1200"/>
              <a:buFont typeface="Arial"/>
              <a:buNone/>
            </a:pPr>
            <a:r>
              <a:rPr lang="sv-SE"/>
              <a:t>Rutiner i vardagen är hjälpsamma för både förälder och ungdom. </a:t>
            </a:r>
            <a:endParaRPr/>
          </a:p>
          <a:p>
            <a:pPr indent="0" lvl="0" marL="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sv-SE"/>
              <a:t>Kan skapa mer tid tillsammans, t ex äta middag ihop en viss tid. Ökar förutsättningar till dialog</a:t>
            </a:r>
            <a:endParaRPr/>
          </a:p>
          <a:p>
            <a:pPr indent="-171450" lvl="0" marL="171450" rtl="0" algn="l">
              <a:spcBef>
                <a:spcPts val="0"/>
              </a:spcBef>
              <a:spcAft>
                <a:spcPts val="0"/>
              </a:spcAft>
              <a:buClr>
                <a:schemeClr val="dk1"/>
              </a:buClr>
              <a:buSzPts val="1200"/>
              <a:buFont typeface="Arial"/>
              <a:buChar char="•"/>
            </a:pPr>
            <a:r>
              <a:rPr lang="sv-SE"/>
              <a:t>Förberedelse och förutsägbarhet minskar konflikter</a:t>
            </a:r>
            <a:endParaRPr/>
          </a:p>
          <a:p>
            <a:pPr indent="-171450" lvl="0" marL="171450" marR="0" rtl="0" algn="l">
              <a:lnSpc>
                <a:spcPct val="100000"/>
              </a:lnSpc>
              <a:spcBef>
                <a:spcPts val="0"/>
              </a:spcBef>
              <a:spcAft>
                <a:spcPts val="0"/>
              </a:spcAft>
              <a:buClr>
                <a:schemeClr val="dk1"/>
              </a:buClr>
              <a:buSzPts val="1200"/>
              <a:buFont typeface="Arial"/>
              <a:buChar char="•"/>
            </a:pPr>
            <a:r>
              <a:rPr lang="sv-SE"/>
              <a:t>Skapa rutiner för hur kontakt ska vara – sms, inplanerade telefonsamtal, jobba långsiktigt. Minskar risken för tjat och tillsägelser – eftersom man gör lika varje gång.</a:t>
            </a:r>
            <a:endParaRPr/>
          </a:p>
        </p:txBody>
      </p:sp>
      <p:sp>
        <p:nvSpPr>
          <p:cNvPr id="305" name="Google Shape;305;p12: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2" name="Google Shape;312;p1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chemeClr val="dk1"/>
              </a:buClr>
              <a:buSzPts val="1110"/>
              <a:buFont typeface="Arial"/>
              <a:buNone/>
            </a:pPr>
            <a:r>
              <a:rPr lang="sv-SE" sz="1110">
                <a:latin typeface="Times New Roman"/>
                <a:ea typeface="Times New Roman"/>
                <a:cs typeface="Times New Roman"/>
                <a:sym typeface="Times New Roman"/>
              </a:rPr>
              <a:t>3 min</a:t>
            </a:r>
            <a:r>
              <a:rPr i="1" lang="sv-SE" sz="1110">
                <a:latin typeface="Times New Roman"/>
                <a:ea typeface="Times New Roman"/>
                <a:cs typeface="Times New Roman"/>
                <a:sym typeface="Times New Roman"/>
              </a:rPr>
              <a:t>. 	</a:t>
            </a:r>
            <a:endParaRPr b="0" sz="111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sv-SE" sz="1110"/>
              <a:t>Skapa </a:t>
            </a:r>
            <a:r>
              <a:rPr b="1" lang="sv-SE" sz="1110"/>
              <a:t>trygghet på internet </a:t>
            </a:r>
            <a:r>
              <a:rPr lang="sv-SE" sz="1110"/>
              <a:t>–  hjälp ungdomen att navigera - lär dig mer och få inblick i ungdomens vardag på internet</a:t>
            </a:r>
            <a:endParaRPr/>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lang="sv-SE" sz="1110"/>
              <a:t>Förälder bör agera på samma sätt som utanför nätet, och inte utöva mer kontroll över ungdomens vardag på nätet än i övriga livet. Istället är det viktigt att skapa ett klimat där ungdomen väljer att involvera den vuxne i sitt digitala liv. Föräldraskap med inslag av ”polisiär övervakning” är inte positivt för barn och ungas utveckling och säkerhetstänk på internet. </a:t>
            </a:r>
            <a:endParaRPr/>
          </a:p>
          <a:p>
            <a:pPr indent="0" lvl="0" marL="0" rtl="0" algn="l">
              <a:lnSpc>
                <a:spcPct val="80000"/>
              </a:lnSpc>
              <a:spcBef>
                <a:spcPts val="0"/>
              </a:spcBef>
              <a:spcAft>
                <a:spcPts val="0"/>
              </a:spcAft>
              <a:buNone/>
            </a:pPr>
            <a:r>
              <a:t/>
            </a:r>
            <a:endParaRPr sz="1110"/>
          </a:p>
          <a:p>
            <a:pPr indent="0" lvl="0" marL="0" marR="0" rtl="0" algn="l">
              <a:lnSpc>
                <a:spcPct val="80000"/>
              </a:lnSpc>
              <a:spcBef>
                <a:spcPts val="0"/>
              </a:spcBef>
              <a:spcAft>
                <a:spcPts val="0"/>
              </a:spcAft>
              <a:buClr>
                <a:schemeClr val="dk1"/>
              </a:buClr>
              <a:buSzPts val="1110"/>
              <a:buFont typeface="Calibri"/>
              <a:buNone/>
            </a:pPr>
            <a:r>
              <a:rPr lang="sv-SE" sz="1110"/>
              <a:t>Oroliga och kontrollerande föräldrar kan faktiskt inverka negativt på ungas surfande – det kan motverka säkerhet hos den unge. Om det händer något hemskt på nätet kanske den unge inte berättar för någon vuxen. </a:t>
            </a:r>
            <a:endParaRPr/>
          </a:p>
          <a:p>
            <a:pPr indent="0" lvl="0" marL="0" marR="0" rtl="0" algn="l">
              <a:lnSpc>
                <a:spcPct val="80000"/>
              </a:lnSpc>
              <a:spcBef>
                <a:spcPts val="0"/>
              </a:spcBef>
              <a:spcAft>
                <a:spcPts val="0"/>
              </a:spcAft>
              <a:buClr>
                <a:schemeClr val="dk1"/>
              </a:buClr>
              <a:buSzPts val="1110"/>
              <a:buFont typeface="Calibri"/>
              <a:buNone/>
            </a:pPr>
            <a:r>
              <a:t/>
            </a:r>
            <a:endParaRPr sz="1110">
              <a:solidFill>
                <a:schemeClr val="dk1"/>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chemeClr val="dk1"/>
              </a:buClr>
              <a:buSzPts val="1110"/>
              <a:buFont typeface="Times New Roman"/>
              <a:buNone/>
            </a:pPr>
            <a:r>
              <a:rPr lang="sv-SE" sz="1110">
                <a:solidFill>
                  <a:schemeClr val="dk1"/>
                </a:solidFill>
                <a:latin typeface="Times New Roman"/>
                <a:ea typeface="Times New Roman"/>
                <a:cs typeface="Times New Roman"/>
                <a:sym typeface="Times New Roman"/>
              </a:rPr>
              <a:t>Visa intresse, lyssna och var lyhörd. Diskutera och fundera tillsammans om hur hantera negativa aspekter av internet. Lyft upp förslag från ungdomen och bekräfta. </a:t>
            </a:r>
            <a:endParaRPr/>
          </a:p>
          <a:p>
            <a:pPr indent="0" lvl="0" marL="0" marR="0" rtl="0" algn="l">
              <a:lnSpc>
                <a:spcPct val="80000"/>
              </a:lnSpc>
              <a:spcBef>
                <a:spcPts val="0"/>
              </a:spcBef>
              <a:spcAft>
                <a:spcPts val="0"/>
              </a:spcAft>
              <a:buClr>
                <a:schemeClr val="dk1"/>
              </a:buClr>
              <a:buSzPts val="1110"/>
              <a:buFont typeface="Calibri"/>
              <a:buNone/>
            </a:pPr>
            <a:r>
              <a:t/>
            </a:r>
            <a:endParaRPr sz="1110">
              <a:solidFill>
                <a:schemeClr val="dk1"/>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chemeClr val="dk1"/>
              </a:buClr>
              <a:buSzPts val="1110"/>
              <a:buFont typeface="Calibri"/>
              <a:buNone/>
            </a:pPr>
            <a:r>
              <a:rPr lang="sv-SE" sz="1110"/>
              <a:t>Vad gör barn och unga i sina sociala medier, vilka digitala plattformar används och hur fungerar de? Här hittar du ett antal snabbguider för vuxna som vill lära sig mer om ungas digitala vardag. </a:t>
            </a:r>
            <a:r>
              <a:rPr b="1" lang="sv-SE" sz="1110"/>
              <a:t>Digitala medier på föräldriska </a:t>
            </a:r>
            <a:r>
              <a:rPr lang="sv-SE" sz="1110"/>
              <a:t>- </a:t>
            </a:r>
            <a:r>
              <a:rPr i="1" lang="sv-SE" sz="1110"/>
              <a:t>Mediemyndigheten</a:t>
            </a:r>
            <a:endParaRPr/>
          </a:p>
          <a:p>
            <a:pPr indent="0" lvl="0" marL="0" marR="0" rtl="0" algn="l">
              <a:lnSpc>
                <a:spcPct val="80000"/>
              </a:lnSpc>
              <a:spcBef>
                <a:spcPts val="0"/>
              </a:spcBef>
              <a:spcAft>
                <a:spcPts val="0"/>
              </a:spcAft>
              <a:buClr>
                <a:schemeClr val="dk1"/>
              </a:buClr>
              <a:buSzPts val="1110"/>
              <a:buFont typeface="Calibri"/>
              <a:buNone/>
            </a:pPr>
            <a:r>
              <a:t/>
            </a:r>
            <a:endParaRPr sz="1110">
              <a:solidFill>
                <a:schemeClr val="dk1"/>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chemeClr val="dk1"/>
              </a:buClr>
              <a:buSzPts val="1110"/>
              <a:buFont typeface="Calibri"/>
              <a:buNone/>
            </a:pPr>
            <a:r>
              <a:rPr lang="sv-SE" sz="1110"/>
              <a:t>Det bästa enligt aktuell forskning är om barn har ett sådant förtroende för vuxna i sin närhet så att de vågar berätta när det hänt något allvarligt eller oroväckande på nätet. Att pratar med sina föräldrar om dagen är en skyddsfaktor mot omfattande användning av skärmar. Även motion och att träffa vänner irl försvagar de negativa effekterna av ett omfattande medieanvändande. (</a:t>
            </a:r>
            <a:r>
              <a:rPr b="0" i="0" lang="sv-SE" sz="1110">
                <a:solidFill>
                  <a:schemeClr val="dk1"/>
                </a:solidFill>
                <a:latin typeface="Calibri"/>
                <a:ea typeface="Calibri"/>
                <a:cs typeface="Calibri"/>
                <a:sym typeface="Calibri"/>
              </a:rPr>
              <a:t>statens medieråd 2020) </a:t>
            </a:r>
            <a:endParaRPr sz="1110"/>
          </a:p>
          <a:p>
            <a:pPr indent="0" lvl="0" marL="0" rtl="0" algn="l">
              <a:lnSpc>
                <a:spcPct val="80000"/>
              </a:lnSpc>
              <a:spcBef>
                <a:spcPts val="0"/>
              </a:spcBef>
              <a:spcAft>
                <a:spcPts val="0"/>
              </a:spcAft>
              <a:buNone/>
            </a:pPr>
            <a:r>
              <a:t/>
            </a:r>
            <a:endParaRPr sz="1110"/>
          </a:p>
          <a:p>
            <a:pPr indent="0" lvl="0" marL="0" rtl="0" algn="l">
              <a:lnSpc>
                <a:spcPct val="80000"/>
              </a:lnSpc>
              <a:spcBef>
                <a:spcPts val="0"/>
              </a:spcBef>
              <a:spcAft>
                <a:spcPts val="0"/>
              </a:spcAft>
              <a:buNone/>
            </a:pPr>
            <a:r>
              <a:rPr lang="sv-SE" sz="1110"/>
              <a:t>Dunkels, Elza (2021) Skärmstark – handbok för vuxna om unga och skärmar </a:t>
            </a:r>
            <a:endParaRPr/>
          </a:p>
          <a:p>
            <a:pPr indent="0" lvl="0" marL="0" rtl="0" algn="l">
              <a:lnSpc>
                <a:spcPct val="80000"/>
              </a:lnSpc>
              <a:spcBef>
                <a:spcPts val="0"/>
              </a:spcBef>
              <a:spcAft>
                <a:spcPts val="0"/>
              </a:spcAft>
              <a:buNone/>
            </a:pPr>
            <a:r>
              <a:rPr lang="sv-SE" sz="1110"/>
              <a:t>Elza Dunkels är docent i pedagogiskt arbete och har forskat om barns och ungas nätanvändning sedan slutet av 1990-talet. </a:t>
            </a:r>
            <a:endParaRPr/>
          </a:p>
        </p:txBody>
      </p:sp>
      <p:sp>
        <p:nvSpPr>
          <p:cNvPr id="313" name="Google Shape;313;p13: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b="0" i="0" lang="sv-SE" sz="1020">
                <a:solidFill>
                  <a:schemeClr val="dk1"/>
                </a:solidFill>
                <a:latin typeface="Calibri"/>
                <a:ea typeface="Calibri"/>
                <a:cs typeface="Calibri"/>
                <a:sym typeface="Calibri"/>
              </a:rPr>
              <a:t>3 min   (ca.kl.10.00 – paus efter denna bild)</a:t>
            </a:r>
            <a:endParaRPr b="0" i="0"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b="0" i="0"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0" i="0" lang="sv-SE" sz="1020">
                <a:solidFill>
                  <a:schemeClr val="dk1"/>
                </a:solidFill>
                <a:latin typeface="Calibri"/>
                <a:ea typeface="Calibri"/>
                <a:cs typeface="Calibri"/>
                <a:sym typeface="Calibri"/>
              </a:rPr>
              <a:t>Rekommendation från Folkhälsomyndigheten om digital medieanvändning för unga 13-18 år</a:t>
            </a:r>
            <a:endParaRPr/>
          </a:p>
          <a:p>
            <a:pPr indent="0" lvl="0" marL="0" rtl="0" algn="l">
              <a:lnSpc>
                <a:spcPct val="80000"/>
              </a:lnSpc>
              <a:spcBef>
                <a:spcPts val="0"/>
              </a:spcBef>
              <a:spcAft>
                <a:spcPts val="0"/>
              </a:spcAft>
              <a:buNone/>
            </a:pPr>
            <a:r>
              <a:t/>
            </a:r>
            <a:endParaRPr b="0" i="0" sz="1020">
              <a:solidFill>
                <a:schemeClr val="dk1"/>
              </a:solidFill>
              <a:latin typeface="Calibri"/>
              <a:ea typeface="Calibri"/>
              <a:cs typeface="Calibri"/>
              <a:sym typeface="Calibri"/>
            </a:endParaRPr>
          </a:p>
          <a:p>
            <a:pPr indent="-171450" lvl="0" marL="171450" rtl="0" algn="l">
              <a:lnSpc>
                <a:spcPct val="80000"/>
              </a:lnSpc>
              <a:spcBef>
                <a:spcPts val="0"/>
              </a:spcBef>
              <a:spcAft>
                <a:spcPts val="0"/>
              </a:spcAft>
              <a:buClr>
                <a:schemeClr val="dk1"/>
              </a:buClr>
              <a:buSzPts val="1020"/>
              <a:buFont typeface="Arial"/>
              <a:buChar char="•"/>
            </a:pPr>
            <a:r>
              <a:rPr b="0" i="0" lang="sv-SE" sz="1020">
                <a:solidFill>
                  <a:schemeClr val="dk1"/>
                </a:solidFill>
                <a:latin typeface="Calibri"/>
                <a:ea typeface="Calibri"/>
                <a:cs typeface="Calibri"/>
                <a:sym typeface="Calibri"/>
              </a:rPr>
              <a:t>Fundera över din skärmanvändning. Hur får den dig att må? Tar mobilen eller spelandet tid från andra saker du skulle må bra av? Om du inte är nöjd, försök att ändra dina vanor. Be om hjälp om det behövs.</a:t>
            </a:r>
            <a:endParaRPr/>
          </a:p>
          <a:p>
            <a:pPr indent="-171450" lvl="0" marL="171450" rtl="0" algn="l">
              <a:lnSpc>
                <a:spcPct val="80000"/>
              </a:lnSpc>
              <a:spcBef>
                <a:spcPts val="0"/>
              </a:spcBef>
              <a:spcAft>
                <a:spcPts val="0"/>
              </a:spcAft>
              <a:buClr>
                <a:schemeClr val="dk1"/>
              </a:buClr>
              <a:buSzPts val="1020"/>
              <a:buFont typeface="Arial"/>
              <a:buChar char="•"/>
            </a:pPr>
            <a:r>
              <a:rPr b="0" i="0" lang="sv-SE" sz="1020">
                <a:solidFill>
                  <a:schemeClr val="dk1"/>
                </a:solidFill>
                <a:latin typeface="Calibri"/>
                <a:ea typeface="Calibri"/>
                <a:cs typeface="Calibri"/>
                <a:sym typeface="Calibri"/>
              </a:rPr>
              <a:t>Du kan bidra till ett schysst klimat på nätet genom att ha en bra ton mot andra.</a:t>
            </a:r>
            <a:endParaRPr/>
          </a:p>
          <a:p>
            <a:pPr indent="-171450" lvl="0" marL="171450" rtl="0" algn="l">
              <a:lnSpc>
                <a:spcPct val="80000"/>
              </a:lnSpc>
              <a:spcBef>
                <a:spcPts val="0"/>
              </a:spcBef>
              <a:spcAft>
                <a:spcPts val="0"/>
              </a:spcAft>
              <a:buClr>
                <a:schemeClr val="dk1"/>
              </a:buClr>
              <a:buSzPts val="1020"/>
              <a:buFont typeface="Arial"/>
              <a:buChar char="•"/>
            </a:pPr>
            <a:r>
              <a:rPr b="0" i="0" lang="sv-SE" sz="1020">
                <a:solidFill>
                  <a:schemeClr val="dk1"/>
                </a:solidFill>
                <a:latin typeface="Calibri"/>
                <a:ea typeface="Calibri"/>
                <a:cs typeface="Calibri"/>
                <a:sym typeface="Calibri"/>
              </a:rPr>
              <a:t>Sök stöd från någon vuxen (förälder, elevhälsa, ungdomsmottagning) om du är utsatt på något sätt, till exempel om du blir mobbad eller kontaktad av någon på ett sätt som inte känns bra, eller om du ser något skrämmande eller obehagligt. Det kan minska risken för att du ska må dåligt av det.</a:t>
            </a:r>
            <a:endParaRPr/>
          </a:p>
          <a:p>
            <a:pPr indent="-171450" lvl="0" marL="171450" rtl="0" algn="l">
              <a:lnSpc>
                <a:spcPct val="80000"/>
              </a:lnSpc>
              <a:spcBef>
                <a:spcPts val="0"/>
              </a:spcBef>
              <a:spcAft>
                <a:spcPts val="0"/>
              </a:spcAft>
              <a:buClr>
                <a:schemeClr val="dk1"/>
              </a:buClr>
              <a:buSzPts val="1020"/>
              <a:buFont typeface="Arial"/>
              <a:buChar char="•"/>
            </a:pPr>
            <a:r>
              <a:rPr b="0" i="0" lang="sv-SE" sz="1020">
                <a:solidFill>
                  <a:schemeClr val="dk1"/>
                </a:solidFill>
                <a:latin typeface="Calibri"/>
                <a:ea typeface="Calibri"/>
                <a:cs typeface="Calibri"/>
                <a:sym typeface="Calibri"/>
              </a:rPr>
              <a:t>Försök att få balans i din vardag, så att tiden räcker till skolarbete, sömn, röra på sig, fritidsaktiviteter och att umgås med vänner och familj.</a:t>
            </a:r>
            <a:endParaRPr/>
          </a:p>
          <a:p>
            <a:pPr indent="0" lvl="0" marL="0" rtl="0" algn="l">
              <a:lnSpc>
                <a:spcPct val="80000"/>
              </a:lnSpc>
              <a:spcBef>
                <a:spcPts val="0"/>
              </a:spcBef>
              <a:spcAft>
                <a:spcPts val="0"/>
              </a:spcAft>
              <a:buNone/>
            </a:pPr>
            <a:r>
              <a:t/>
            </a:r>
            <a:endParaRPr b="0" i="0"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0" i="0" lang="sv-SE" sz="1020">
                <a:solidFill>
                  <a:schemeClr val="dk1"/>
                </a:solidFill>
                <a:latin typeface="Calibri"/>
                <a:ea typeface="Calibri"/>
                <a:cs typeface="Calibri"/>
                <a:sym typeface="Calibri"/>
              </a:rPr>
              <a:t>Bilden visar hur man kan fördela tid till olika aktiviteter för unga som är 13–18 år gamla. Den kan vara till stöd för att få balans i vardagen så att skärmanvändning inte tar för mycket tid från annat. En bra tumregel är max två till tre timmars skärmtid per dag. Här handlar skärmtid om exempelvis spel, sociala medier, videodelningstjänster och annan fritidsanvändning, alltså inte sådant som skolarbete och hjälpmedel till unga med funktionsnedsättning.</a:t>
            </a:r>
            <a:endParaRPr/>
          </a:p>
          <a:p>
            <a:pPr indent="0" lvl="0" marL="0" rtl="0" algn="l">
              <a:lnSpc>
                <a:spcPct val="80000"/>
              </a:lnSpc>
              <a:spcBef>
                <a:spcPts val="0"/>
              </a:spcBef>
              <a:spcAft>
                <a:spcPts val="0"/>
              </a:spcAft>
              <a:buNone/>
            </a:pPr>
            <a:r>
              <a:t/>
            </a:r>
            <a:endParaRPr b="0" i="0"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0" i="0" lang="sv-SE" sz="1020">
                <a:solidFill>
                  <a:schemeClr val="dk1"/>
                </a:solidFill>
                <a:latin typeface="Calibri"/>
                <a:ea typeface="Calibri"/>
                <a:cs typeface="Calibri"/>
                <a:sym typeface="Calibri"/>
              </a:rPr>
              <a:t>Tips i vardagen:</a:t>
            </a:r>
            <a:endParaRPr/>
          </a:p>
          <a:p>
            <a:pPr indent="-171450" lvl="0" marL="171450" rtl="0" algn="l">
              <a:lnSpc>
                <a:spcPct val="80000"/>
              </a:lnSpc>
              <a:spcBef>
                <a:spcPts val="0"/>
              </a:spcBef>
              <a:spcAft>
                <a:spcPts val="0"/>
              </a:spcAft>
              <a:buClr>
                <a:schemeClr val="dk1"/>
              </a:buClr>
              <a:buSzPts val="1020"/>
              <a:buFont typeface="Arial"/>
              <a:buChar char="•"/>
            </a:pPr>
            <a:r>
              <a:rPr b="0" i="0" lang="sv-SE" sz="1020">
                <a:solidFill>
                  <a:schemeClr val="dk1"/>
                </a:solidFill>
                <a:latin typeface="Calibri"/>
                <a:ea typeface="Calibri"/>
                <a:cs typeface="Calibri"/>
                <a:sym typeface="Calibri"/>
              </a:rPr>
              <a:t>Tänk på att plattformar och appar som styrs av algoritmer kan påverka vad du gör, vad du ser och hur du mår. Var uppmärksam på innehåll med till exempel våld, begränsande könsroller och osunda kroppsideal. Spel om pengar.</a:t>
            </a:r>
            <a:endParaRPr/>
          </a:p>
          <a:p>
            <a:pPr indent="-171450" lvl="0" marL="171450" rtl="0" algn="l">
              <a:lnSpc>
                <a:spcPct val="80000"/>
              </a:lnSpc>
              <a:spcBef>
                <a:spcPts val="0"/>
              </a:spcBef>
              <a:spcAft>
                <a:spcPts val="0"/>
              </a:spcAft>
              <a:buClr>
                <a:schemeClr val="dk1"/>
              </a:buClr>
              <a:buSzPts val="1020"/>
              <a:buFont typeface="Arial"/>
              <a:buChar char="•"/>
            </a:pPr>
            <a:r>
              <a:rPr b="0" i="0" lang="sv-SE" sz="1020">
                <a:solidFill>
                  <a:schemeClr val="dk1"/>
                </a:solidFill>
                <a:latin typeface="Calibri"/>
                <a:ea typeface="Calibri"/>
                <a:cs typeface="Calibri"/>
                <a:sym typeface="Calibri"/>
              </a:rPr>
              <a:t>Tänk källkritiskt. Försök att räkna ut varför du får upp vissa saker i flödet, hur du påverkas av det och vem som ligger bakom.</a:t>
            </a:r>
            <a:endParaRPr/>
          </a:p>
          <a:p>
            <a:pPr indent="-171450" lvl="0" marL="171450" rtl="0" algn="l">
              <a:lnSpc>
                <a:spcPct val="80000"/>
              </a:lnSpc>
              <a:spcBef>
                <a:spcPts val="0"/>
              </a:spcBef>
              <a:spcAft>
                <a:spcPts val="0"/>
              </a:spcAft>
              <a:buClr>
                <a:schemeClr val="dk1"/>
              </a:buClr>
              <a:buSzPts val="1020"/>
              <a:buFont typeface="Arial"/>
              <a:buChar char="•"/>
            </a:pPr>
            <a:r>
              <a:rPr b="0" i="0" lang="sv-SE" sz="1020">
                <a:solidFill>
                  <a:schemeClr val="dk1"/>
                </a:solidFill>
                <a:latin typeface="Calibri"/>
                <a:ea typeface="Calibri"/>
                <a:cs typeface="Calibri"/>
                <a:sym typeface="Calibri"/>
              </a:rPr>
              <a:t>Bris och Ecpat har information och stödlinjer för barn och unga och för vuxna. Ecpat har även en funktion för att anmäla sexuella övergrepp mot barn och unga. Hos Rädda barnen finns #Nätsmart, en vägledning om hur vuxna kan prata med barn och unga om sexuella övergrepp på nätet.</a:t>
            </a:r>
            <a:endParaRPr/>
          </a:p>
          <a:p>
            <a:pPr indent="0" lvl="0" marL="0" rtl="0" algn="l">
              <a:lnSpc>
                <a:spcPct val="80000"/>
              </a:lnSpc>
              <a:spcBef>
                <a:spcPts val="0"/>
              </a:spcBef>
              <a:spcAft>
                <a:spcPts val="0"/>
              </a:spcAft>
              <a:buNone/>
            </a:pPr>
            <a:r>
              <a:t/>
            </a:r>
            <a:endParaRPr b="0" i="0"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0" i="0" lang="sv-SE" sz="1020">
                <a:solidFill>
                  <a:schemeClr val="dk1"/>
                </a:solidFill>
                <a:latin typeface="Calibri"/>
                <a:ea typeface="Calibri"/>
                <a:cs typeface="Calibri"/>
                <a:sym typeface="Calibri"/>
              </a:rPr>
              <a:t>Källa: </a:t>
            </a:r>
            <a:r>
              <a:rPr lang="sv-SE" sz="1020" u="sng">
                <a:solidFill>
                  <a:schemeClr val="hlink"/>
                </a:solidFill>
                <a:hlinkClick r:id="rId2"/>
              </a:rPr>
              <a:t>Till dig som är eller har barn i åldern 13–18 år — Folkhälsomyndigheten (folkhalsomyndigheten.se)</a:t>
            </a:r>
            <a:r>
              <a:rPr lang="sv-SE" sz="1020"/>
              <a:t> 2024-09-02</a:t>
            </a:r>
            <a:endParaRPr/>
          </a:p>
          <a:p>
            <a:pPr indent="0" lvl="0" marL="0" rtl="0" algn="l">
              <a:lnSpc>
                <a:spcPct val="80000"/>
              </a:lnSpc>
              <a:spcBef>
                <a:spcPts val="0"/>
              </a:spcBef>
              <a:spcAft>
                <a:spcPts val="0"/>
              </a:spcAft>
              <a:buNone/>
            </a:pPr>
            <a:r>
              <a:rPr lang="sv-SE" sz="1020"/>
              <a:t>Om dataspelsberoende: </a:t>
            </a:r>
            <a:endParaRPr/>
          </a:p>
        </p:txBody>
      </p:sp>
      <p:sp>
        <p:nvSpPr>
          <p:cNvPr id="321" name="Google Shape;321;p14: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b="0" i="0" lang="sv-SE" sz="839">
                <a:solidFill>
                  <a:schemeClr val="dk1"/>
                </a:solidFill>
                <a:latin typeface="Calibri"/>
                <a:ea typeface="Calibri"/>
                <a:cs typeface="Calibri"/>
                <a:sym typeface="Calibri"/>
              </a:rPr>
              <a:t>4 min	</a:t>
            </a:r>
            <a:r>
              <a:rPr lang="sv-SE" sz="839">
                <a:solidFill>
                  <a:schemeClr val="dk1"/>
                </a:solidFill>
                <a:latin typeface="Calibri"/>
                <a:ea typeface="Calibri"/>
                <a:cs typeface="Calibri"/>
                <a:sym typeface="Calibri"/>
              </a:rPr>
              <a:t> </a:t>
            </a:r>
            <a:endParaRPr sz="839"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ts val="839"/>
              <a:buFont typeface="Calibri"/>
              <a:buNone/>
            </a:pPr>
            <a:r>
              <a:rPr b="1" lang="sv-SE" sz="839" strike="noStrike">
                <a:solidFill>
                  <a:schemeClr val="dk1"/>
                </a:solidFill>
                <a:latin typeface="Calibri"/>
                <a:ea typeface="Calibri"/>
                <a:cs typeface="Calibri"/>
                <a:sym typeface="Calibri"/>
              </a:rPr>
              <a:t>Exempel på sociala mediers positiv påverkan </a:t>
            </a:r>
            <a:r>
              <a:rPr b="0" lang="sv-SE" sz="839" strike="noStrike">
                <a:solidFill>
                  <a:schemeClr val="dk1"/>
                </a:solidFill>
                <a:latin typeface="Calibri"/>
                <a:ea typeface="Calibri"/>
                <a:cs typeface="Calibri"/>
                <a:sym typeface="Calibri"/>
              </a:rPr>
              <a:t>på den psykiska hälsan av är bl.a. möjlighet att få socialt stöd och en plattform för att utveckla sin identitet och vara öppen med vem man är, bättre självförtroende. </a:t>
            </a:r>
            <a:endParaRPr/>
          </a:p>
          <a:p>
            <a:pPr indent="0" lvl="0" marL="0" marR="0" rtl="0" algn="l">
              <a:lnSpc>
                <a:spcPct val="80000"/>
              </a:lnSpc>
              <a:spcBef>
                <a:spcPts val="0"/>
              </a:spcBef>
              <a:spcAft>
                <a:spcPts val="0"/>
              </a:spcAft>
              <a:buClr>
                <a:schemeClr val="dk1"/>
              </a:buClr>
              <a:buSzPts val="839"/>
              <a:buFont typeface="Calibri"/>
              <a:buNone/>
            </a:pPr>
            <a:r>
              <a:rPr b="0" lang="sv-SE" sz="839" strike="noStrike">
                <a:solidFill>
                  <a:schemeClr val="dk1"/>
                </a:solidFill>
                <a:latin typeface="Calibri"/>
                <a:ea typeface="Calibri"/>
                <a:cs typeface="Calibri"/>
                <a:sym typeface="Calibri"/>
              </a:rPr>
              <a:t>Men det spelar roll hur man använder sociala medier. Passivt scrollande och att betrakta andras liv tycks påverka måendet negativt medan att aktivt delta och interagera med andra associeras med bättre välbefinnande. </a:t>
            </a:r>
            <a:endParaRPr/>
          </a:p>
          <a:p>
            <a:pPr indent="0" lvl="0" marL="0" rtl="0" algn="l">
              <a:lnSpc>
                <a:spcPct val="80000"/>
              </a:lnSpc>
              <a:spcBef>
                <a:spcPts val="0"/>
              </a:spcBef>
              <a:spcAft>
                <a:spcPts val="0"/>
              </a:spcAft>
              <a:buNone/>
            </a:pPr>
            <a:r>
              <a:t/>
            </a:r>
            <a:endParaRPr sz="839" strike="noStrike">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sv-SE" sz="839" strike="noStrike">
                <a:solidFill>
                  <a:schemeClr val="dk1"/>
                </a:solidFill>
                <a:latin typeface="Calibri"/>
                <a:ea typeface="Calibri"/>
                <a:cs typeface="Calibri"/>
                <a:sym typeface="Calibri"/>
              </a:rPr>
              <a:t>Negativ påverkan av att använda sociala medier, främst användare som är av kvinnligt kön, har låg självkänsla, jämför sig mycket med andra eller redan känner sig nedstämda. </a:t>
            </a:r>
            <a:endParaRPr/>
          </a:p>
          <a:p>
            <a:pPr indent="0" lvl="0" marL="0" rtl="0" algn="l">
              <a:lnSpc>
                <a:spcPct val="80000"/>
              </a:lnSpc>
              <a:spcBef>
                <a:spcPts val="0"/>
              </a:spcBef>
              <a:spcAft>
                <a:spcPts val="0"/>
              </a:spcAft>
              <a:buNone/>
            </a:pPr>
            <a:r>
              <a:t/>
            </a:r>
            <a:endParaRPr sz="839">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ts val="839"/>
              <a:buFont typeface="Calibri"/>
              <a:buNone/>
            </a:pPr>
            <a:r>
              <a:rPr b="0" i="0" lang="sv-SE" sz="839">
                <a:solidFill>
                  <a:schemeClr val="dk1"/>
                </a:solidFill>
                <a:latin typeface="Calibri"/>
                <a:ea typeface="Calibri"/>
                <a:cs typeface="Calibri"/>
                <a:sym typeface="Calibri"/>
              </a:rPr>
              <a:t>Gällande spelberoende larmar forskare. En undersökning som gjorts på gymnasieelever av forskare på Lunds Universitet visar att utöver att var femte 17-åring redan spelat om pengar på sport och betting och att sex procent av de unga, ungefär var 20:e elev har ett problematiskt spelande. Tre gånger vanligare hos pojkar än flickor. År 2019 klassades gaming disorder av Världshälsoorganisationen (WHO) som en klinisk diagnos enligt ICD-11. Men den svenska översättningen väntas inte vara färdig förrän 2025.</a:t>
            </a:r>
            <a:endParaRPr/>
          </a:p>
          <a:p>
            <a:pPr indent="0" lvl="0" marL="0" rtl="0" algn="l">
              <a:lnSpc>
                <a:spcPct val="80000"/>
              </a:lnSpc>
              <a:spcBef>
                <a:spcPts val="0"/>
              </a:spcBef>
              <a:spcAft>
                <a:spcPts val="0"/>
              </a:spcAft>
              <a:buNone/>
            </a:pPr>
            <a:r>
              <a:rPr b="0" i="0" lang="sv-SE" sz="839">
                <a:solidFill>
                  <a:schemeClr val="dk1"/>
                </a:solidFill>
                <a:latin typeface="Calibri"/>
                <a:ea typeface="Calibri"/>
                <a:cs typeface="Calibri"/>
                <a:sym typeface="Calibri"/>
              </a:rPr>
              <a:t>Söka hjälp: Spelberoendes riksförbund, </a:t>
            </a:r>
            <a:endParaRPr/>
          </a:p>
          <a:p>
            <a:pPr indent="0" lvl="0" marL="0" rtl="0" algn="l">
              <a:lnSpc>
                <a:spcPct val="80000"/>
              </a:lnSpc>
              <a:spcBef>
                <a:spcPts val="0"/>
              </a:spcBef>
              <a:spcAft>
                <a:spcPts val="0"/>
              </a:spcAft>
              <a:buNone/>
            </a:pPr>
            <a:r>
              <a:rPr lang="sv-SE" sz="839" u="sng">
                <a:solidFill>
                  <a:schemeClr val="hlink"/>
                </a:solidFill>
                <a:hlinkClick r:id="rId2"/>
              </a:rPr>
              <a:t>Spelproblem hos barn och unga - Kunskapsguiden</a:t>
            </a:r>
            <a:endParaRPr b="0" i="0" sz="839">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sv-SE" sz="839" u="sng">
                <a:solidFill>
                  <a:schemeClr val="hlink"/>
                </a:solidFill>
                <a:hlinkClick r:id="rId3"/>
              </a:rPr>
              <a:t>Spel om pengar | Länsstyrelsen Skåne (lansstyrelsen.se)</a:t>
            </a:r>
            <a:endParaRPr sz="839"/>
          </a:p>
          <a:p>
            <a:pPr indent="0" lvl="0" marL="0" rtl="0" algn="l">
              <a:lnSpc>
                <a:spcPct val="80000"/>
              </a:lnSpc>
              <a:spcBef>
                <a:spcPts val="0"/>
              </a:spcBef>
              <a:spcAft>
                <a:spcPts val="0"/>
              </a:spcAft>
              <a:buNone/>
            </a:pPr>
            <a:r>
              <a:rPr lang="sv-SE" sz="839" u="sng">
                <a:solidFill>
                  <a:schemeClr val="hlink"/>
                </a:solidFill>
                <a:hlinkClick r:id="rId4"/>
              </a:rPr>
              <a:t>Spel om pengar bland unga - spelprevention.se (folkhalsomyndigheten.se)</a:t>
            </a:r>
            <a:endParaRPr b="0" i="0" sz="839">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839">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sv-SE" sz="839">
                <a:solidFill>
                  <a:schemeClr val="dk1"/>
                </a:solidFill>
                <a:latin typeface="Calibri"/>
                <a:ea typeface="Calibri"/>
                <a:cs typeface="Calibri"/>
                <a:sym typeface="Calibri"/>
              </a:rPr>
              <a:t>Mind (2020) Statens medieråd (2020), Folkhälsomyndigheten (2018)</a:t>
            </a:r>
            <a:endParaRPr b="0" i="0" sz="839">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0" i="0" lang="sv-SE" sz="839">
                <a:solidFill>
                  <a:schemeClr val="dk1"/>
                </a:solidFill>
                <a:latin typeface="Calibri"/>
                <a:ea typeface="Calibri"/>
                <a:cs typeface="Calibri"/>
                <a:sym typeface="Calibri"/>
              </a:rPr>
              <a:t>(Gaming Addiction, Gaming Engagement, and Psychological Health Complaints Among Norwegian Adolescents</a:t>
            </a:r>
            <a:endParaRPr b="0" i="0" sz="839">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0" i="0" lang="sv-SE" sz="839" u="sng" strike="noStrike">
                <a:solidFill>
                  <a:schemeClr val="dk1"/>
                </a:solidFill>
                <a:latin typeface="Calibri"/>
                <a:ea typeface="Calibri"/>
                <a:cs typeface="Calibri"/>
                <a:sym typeface="Calibri"/>
                <a:hlinkClick r:id="rId5">
                  <a:extLst>
                    <a:ext uri="{A12FA001-AC4F-418D-AE19-62706E023703}">
                      <ahyp:hlinkClr val="tx"/>
                    </a:ext>
                  </a:extLst>
                </a:hlinkClick>
              </a:rPr>
              <a:t>Geir Scott Brunborg</a:t>
            </a:r>
            <a:r>
              <a:rPr b="0" i="0" lang="sv-SE" sz="839" u="none" strike="noStrike">
                <a:solidFill>
                  <a:schemeClr val="dk1"/>
                </a:solidFill>
                <a:latin typeface="Calibri"/>
                <a:ea typeface="Calibri"/>
                <a:cs typeface="Calibri"/>
                <a:sym typeface="Calibri"/>
              </a:rPr>
              <a:t>, </a:t>
            </a:r>
            <a:r>
              <a:rPr b="0" i="0" lang="sv-SE" sz="839" u="sng" strike="noStrike">
                <a:solidFill>
                  <a:schemeClr val="dk1"/>
                </a:solidFill>
                <a:latin typeface="Calibri"/>
                <a:ea typeface="Calibri"/>
                <a:cs typeface="Calibri"/>
                <a:sym typeface="Calibri"/>
                <a:hlinkClick r:id="rId6">
                  <a:extLst>
                    <a:ext uri="{A12FA001-AC4F-418D-AE19-62706E023703}">
                      <ahyp:hlinkClr val="tx"/>
                    </a:ext>
                  </a:extLst>
                </a:hlinkClick>
              </a:rPr>
              <a:t>Rune Aune Mentzoni</a:t>
            </a:r>
            <a:r>
              <a:rPr b="0" i="0" lang="sv-SE" sz="839">
                <a:solidFill>
                  <a:schemeClr val="dk1"/>
                </a:solidFill>
                <a:latin typeface="Calibri"/>
                <a:ea typeface="Calibri"/>
                <a:cs typeface="Calibri"/>
                <a:sym typeface="Calibri"/>
              </a:rPr>
              <a:t>,</a:t>
            </a:r>
            <a:r>
              <a:rPr b="0" i="0" lang="sv-SE" sz="839" u="sng" strike="noStrike">
                <a:solidFill>
                  <a:schemeClr val="dk1"/>
                </a:solidFill>
                <a:latin typeface="Calibri"/>
                <a:ea typeface="Calibri"/>
                <a:cs typeface="Calibri"/>
                <a:sym typeface="Calibri"/>
                <a:hlinkClick r:id="rId7">
                  <a:extLst>
                    <a:ext uri="{A12FA001-AC4F-418D-AE19-62706E023703}">
                      <ahyp:hlinkClr val="tx"/>
                    </a:ext>
                  </a:extLst>
                </a:hlinkClick>
              </a:rPr>
              <a:t>Ole Rogstad Melkevik</a:t>
            </a:r>
            <a:r>
              <a:rPr b="0" i="0" lang="sv-SE" sz="839">
                <a:solidFill>
                  <a:schemeClr val="dk1"/>
                </a:solidFill>
                <a:latin typeface="Calibri"/>
                <a:ea typeface="Calibri"/>
                <a:cs typeface="Calibri"/>
                <a:sym typeface="Calibri"/>
              </a:rPr>
              <a:t>,</a:t>
            </a:r>
            <a:r>
              <a:rPr b="0" i="0" lang="sv-SE" sz="839" u="sng" strike="noStrike">
                <a:solidFill>
                  <a:schemeClr val="dk1"/>
                </a:solidFill>
                <a:latin typeface="Calibri"/>
                <a:ea typeface="Calibri"/>
                <a:cs typeface="Calibri"/>
                <a:sym typeface="Calibri"/>
                <a:hlinkClick r:id="rId8">
                  <a:extLst>
                    <a:ext uri="{A12FA001-AC4F-418D-AE19-62706E023703}">
                      <ahyp:hlinkClr val="tx"/>
                    </a:ext>
                  </a:extLst>
                </a:hlinkClick>
              </a:rPr>
              <a:t>Torbjørn Torsheim</a:t>
            </a:r>
            <a:r>
              <a:rPr b="0" i="0" lang="sv-SE" sz="839">
                <a:solidFill>
                  <a:schemeClr val="dk1"/>
                </a:solidFill>
                <a:latin typeface="Calibri"/>
                <a:ea typeface="Calibri"/>
                <a:cs typeface="Calibri"/>
                <a:sym typeface="Calibri"/>
              </a:rPr>
              <a:t>,</a:t>
            </a:r>
            <a:r>
              <a:rPr b="0" i="0" lang="sv-SE" sz="839" u="sng" strike="noStrike">
                <a:solidFill>
                  <a:schemeClr val="dk1"/>
                </a:solidFill>
                <a:latin typeface="Calibri"/>
                <a:ea typeface="Calibri"/>
                <a:cs typeface="Calibri"/>
                <a:sym typeface="Calibri"/>
                <a:hlinkClick r:id="rId9">
                  <a:extLst>
                    <a:ext uri="{A12FA001-AC4F-418D-AE19-62706E023703}">
                      <ahyp:hlinkClr val="tx"/>
                    </a:ext>
                  </a:extLst>
                </a:hlinkClick>
              </a:rPr>
              <a:t>Oddrun Samdal</a:t>
            </a:r>
            <a:r>
              <a:rPr b="0" i="0" lang="sv-SE" sz="839">
                <a:solidFill>
                  <a:schemeClr val="dk1"/>
                </a:solidFill>
                <a:latin typeface="Calibri"/>
                <a:ea typeface="Calibri"/>
                <a:cs typeface="Calibri"/>
                <a:sym typeface="Calibri"/>
              </a:rPr>
              <a:t>,</a:t>
            </a:r>
            <a:r>
              <a:rPr b="0" i="0" lang="sv-SE" sz="839" u="sng" strike="noStrike">
                <a:solidFill>
                  <a:schemeClr val="dk1"/>
                </a:solidFill>
                <a:latin typeface="Calibri"/>
                <a:ea typeface="Calibri"/>
                <a:cs typeface="Calibri"/>
                <a:sym typeface="Calibri"/>
                <a:hlinkClick r:id="rId10">
                  <a:extLst>
                    <a:ext uri="{A12FA001-AC4F-418D-AE19-62706E023703}">
                      <ahyp:hlinkClr val="tx"/>
                    </a:ext>
                  </a:extLst>
                </a:hlinkClick>
              </a:rPr>
              <a:t>Jørn Hetland</a:t>
            </a:r>
            <a:r>
              <a:rPr b="0" i="0" lang="sv-SE" sz="839" u="none" strike="noStrike">
                <a:solidFill>
                  <a:schemeClr val="dk1"/>
                </a:solidFill>
                <a:latin typeface="Calibri"/>
                <a:ea typeface="Calibri"/>
                <a:cs typeface="Calibri"/>
                <a:sym typeface="Calibri"/>
              </a:rPr>
              <a:t>)</a:t>
            </a:r>
            <a:endParaRPr/>
          </a:p>
          <a:p>
            <a:pPr indent="0" lvl="0" marL="0" rtl="0" algn="l">
              <a:lnSpc>
                <a:spcPct val="80000"/>
              </a:lnSpc>
              <a:spcBef>
                <a:spcPts val="0"/>
              </a:spcBef>
              <a:spcAft>
                <a:spcPts val="0"/>
              </a:spcAft>
              <a:buNone/>
            </a:pPr>
            <a:r>
              <a:t/>
            </a:r>
            <a:endParaRPr b="0" i="0" sz="839">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0" lang="sv-SE" sz="839">
                <a:solidFill>
                  <a:schemeClr val="dk1"/>
                </a:solidFill>
                <a:latin typeface="Calibri"/>
                <a:ea typeface="Calibri"/>
                <a:cs typeface="Calibri"/>
                <a:sym typeface="Calibri"/>
              </a:rPr>
              <a:t>Forskningsfältet är ännu för ungt för att vi ska kunna dra säkra slutsatser om de långsiktiga konsekvenserna. Resultat mellan studier skiljer sig mycket åt och forskare drar olika slutsatser. </a:t>
            </a:r>
            <a:r>
              <a:rPr lang="sv-SE" sz="839">
                <a:solidFill>
                  <a:schemeClr val="dk1"/>
                </a:solidFill>
                <a:latin typeface="Calibri"/>
                <a:ea typeface="Calibri"/>
                <a:cs typeface="Calibri"/>
                <a:sym typeface="Calibri"/>
              </a:rPr>
              <a:t>(Mind, 2020). </a:t>
            </a:r>
            <a:endParaRPr/>
          </a:p>
          <a:p>
            <a:pPr indent="0" lvl="0" marL="0" rtl="0" algn="l">
              <a:lnSpc>
                <a:spcPct val="80000"/>
              </a:lnSpc>
              <a:spcBef>
                <a:spcPts val="0"/>
              </a:spcBef>
              <a:spcAft>
                <a:spcPts val="0"/>
              </a:spcAft>
              <a:buNone/>
            </a:pPr>
            <a:r>
              <a:rPr lang="sv-SE" sz="839">
                <a:solidFill>
                  <a:schemeClr val="dk1"/>
                </a:solidFill>
                <a:latin typeface="Calibri"/>
                <a:ea typeface="Calibri"/>
                <a:cs typeface="Calibri"/>
                <a:sym typeface="Calibri"/>
              </a:rPr>
              <a:t> </a:t>
            </a:r>
            <a:endParaRPr/>
          </a:p>
          <a:p>
            <a:pPr indent="0" lvl="0" marL="0" marR="0" rtl="0" algn="l">
              <a:lnSpc>
                <a:spcPct val="80000"/>
              </a:lnSpc>
              <a:spcBef>
                <a:spcPts val="0"/>
              </a:spcBef>
              <a:spcAft>
                <a:spcPts val="0"/>
              </a:spcAft>
              <a:buClr>
                <a:schemeClr val="dk1"/>
              </a:buClr>
              <a:buSzPts val="839"/>
              <a:buFont typeface="Calibri"/>
              <a:buNone/>
            </a:pPr>
            <a:r>
              <a:rPr b="0" lang="sv-SE" sz="839">
                <a:solidFill>
                  <a:schemeClr val="dk1"/>
                </a:solidFill>
                <a:latin typeface="Calibri"/>
                <a:ea typeface="Calibri"/>
                <a:cs typeface="Calibri"/>
                <a:sym typeface="Calibri"/>
              </a:rPr>
              <a:t>Sammanfattningsvis visar studier att unga som tillbringar en begränsad tid med digitala medier rapporterar ett bättre välbefinnande jämfört med unga som antingen inte tillbringar någon tid alls eller som tillbringar mer omfattande tid. De rapporterar sämre mående. Lagom tycks alltså vara bäst.</a:t>
            </a:r>
            <a:r>
              <a:rPr b="1" lang="sv-SE" sz="839"/>
              <a:t> </a:t>
            </a:r>
            <a:endParaRPr/>
          </a:p>
          <a:p>
            <a:pPr indent="0" lvl="0" marL="0" rtl="0" algn="l">
              <a:lnSpc>
                <a:spcPct val="80000"/>
              </a:lnSpc>
              <a:spcBef>
                <a:spcPts val="0"/>
              </a:spcBef>
              <a:spcAft>
                <a:spcPts val="0"/>
              </a:spcAft>
              <a:buNone/>
            </a:pPr>
            <a:r>
              <a:t/>
            </a:r>
            <a:endParaRPr sz="839">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sv-SE" sz="839">
                <a:solidFill>
                  <a:schemeClr val="dk1"/>
                </a:solidFill>
                <a:latin typeface="Calibri"/>
                <a:ea typeface="Calibri"/>
                <a:cs typeface="Calibri"/>
                <a:sym typeface="Calibri"/>
              </a:rPr>
              <a:t>Sambanden som ses mellan omfattande digital medieanvändning och sämre psykiskt mående är dock ganska svaga och de säger inte heller något om orsakssamband –alltså om det är omfattande medieanvändning som leder till sämre mående eller sämre mående gör att man tar sig mer skärmtid.</a:t>
            </a:r>
            <a:endParaRPr/>
          </a:p>
          <a:p>
            <a:pPr indent="0" lvl="0" marL="0" rtl="0" algn="l">
              <a:lnSpc>
                <a:spcPct val="80000"/>
              </a:lnSpc>
              <a:spcBef>
                <a:spcPts val="0"/>
              </a:spcBef>
              <a:spcAft>
                <a:spcPts val="0"/>
              </a:spcAft>
              <a:buNone/>
            </a:pPr>
            <a:r>
              <a:rPr lang="sv-SE" sz="839">
                <a:solidFill>
                  <a:schemeClr val="dk1"/>
                </a:solidFill>
                <a:latin typeface="Calibri"/>
                <a:ea typeface="Calibri"/>
                <a:cs typeface="Calibri"/>
                <a:sym typeface="Calibri"/>
              </a:rPr>
              <a:t> </a:t>
            </a:r>
            <a:endParaRPr/>
          </a:p>
          <a:p>
            <a:pPr indent="0" lvl="0" marL="0" rtl="0" algn="l">
              <a:lnSpc>
                <a:spcPct val="80000"/>
              </a:lnSpc>
              <a:spcBef>
                <a:spcPts val="0"/>
              </a:spcBef>
              <a:spcAft>
                <a:spcPts val="0"/>
              </a:spcAft>
              <a:buNone/>
            </a:pPr>
            <a:r>
              <a:rPr lang="sv-SE" sz="839">
                <a:solidFill>
                  <a:schemeClr val="dk1"/>
                </a:solidFill>
                <a:latin typeface="Calibri"/>
                <a:ea typeface="Calibri"/>
                <a:cs typeface="Calibri"/>
                <a:sym typeface="Calibri"/>
              </a:rPr>
              <a:t>Sen är frågan om de negativa effekterna kan förklaras av den faktiska användningen av mobilen eller snarare av t.ex. minskad sömn, motion och tid till annat? Det kan vara så att en ökande användning av digitala medier konkurrerar ut aktiviteter med skyddande effekt på psykiskt mående. Medieanvändningen får helt enkelt </a:t>
            </a:r>
            <a:r>
              <a:rPr lang="sv-SE" sz="839" u="sng">
                <a:solidFill>
                  <a:schemeClr val="dk1"/>
                </a:solidFill>
                <a:latin typeface="Calibri"/>
                <a:ea typeface="Calibri"/>
                <a:cs typeface="Calibri"/>
                <a:sym typeface="Calibri"/>
              </a:rPr>
              <a:t>indirekta</a:t>
            </a:r>
            <a:r>
              <a:rPr lang="sv-SE" sz="839">
                <a:solidFill>
                  <a:schemeClr val="dk1"/>
                </a:solidFill>
                <a:latin typeface="Calibri"/>
                <a:ea typeface="Calibri"/>
                <a:cs typeface="Calibri"/>
                <a:sym typeface="Calibri"/>
              </a:rPr>
              <a:t> negativa effekter, då det snarare är bristen på främjande aktiviteter som påverkar måendet negativt än själva skärmtiden i sig. </a:t>
            </a:r>
            <a:endParaRPr/>
          </a:p>
          <a:p>
            <a:pPr indent="0" lvl="0" marL="0" rtl="0" algn="l">
              <a:lnSpc>
                <a:spcPct val="80000"/>
              </a:lnSpc>
              <a:spcBef>
                <a:spcPts val="0"/>
              </a:spcBef>
              <a:spcAft>
                <a:spcPts val="0"/>
              </a:spcAft>
              <a:buNone/>
            </a:pPr>
            <a:r>
              <a:t/>
            </a:r>
            <a:endParaRPr b="0" i="0" sz="839">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sv-SE" sz="839">
                <a:solidFill>
                  <a:schemeClr val="dk1"/>
                </a:solidFill>
                <a:latin typeface="Calibri"/>
                <a:ea typeface="Calibri"/>
                <a:cs typeface="Calibri"/>
                <a:sym typeface="Calibri"/>
              </a:rPr>
              <a:t> </a:t>
            </a:r>
            <a:endParaRPr/>
          </a:p>
          <a:p>
            <a:pPr indent="0" lvl="0" marL="0" rtl="0" algn="l">
              <a:lnSpc>
                <a:spcPct val="80000"/>
              </a:lnSpc>
              <a:spcBef>
                <a:spcPts val="0"/>
              </a:spcBef>
              <a:spcAft>
                <a:spcPts val="0"/>
              </a:spcAft>
              <a:buNone/>
            </a:pPr>
            <a:r>
              <a:t/>
            </a:r>
            <a:endParaRPr sz="839">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b="0" i="0" sz="839" u="none" strike="noStrike">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b="1" i="1" sz="839"/>
          </a:p>
        </p:txBody>
      </p:sp>
      <p:sp>
        <p:nvSpPr>
          <p:cNvPr id="329" name="Google Shape;329;p15: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
        <p:nvSpPr>
          <p:cNvPr id="330" name="Google Shape;330;p15:notes"/>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sv-SE"/>
              <a:t>2021-10-28</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
        <p:nvSpPr>
          <p:cNvPr id="337" name="Google Shape;337;p1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8" name="Google Shape;338;p1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a:t>1 min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46" name="Google Shape;346;p17: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2" name="Google Shape;352;p1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a:t>1 min (ca kl.10.20)</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Målet med träff 5 är att föräldrarna ska lära sig en metod för problemlösning. </a:t>
            </a:r>
            <a:endParaRPr/>
          </a:p>
          <a:p>
            <a:pPr indent="0" lvl="0" marL="0" rtl="0" algn="l">
              <a:spcBef>
                <a:spcPts val="0"/>
              </a:spcBef>
              <a:spcAft>
                <a:spcPts val="0"/>
              </a:spcAft>
              <a:buNone/>
            </a:pPr>
            <a:r>
              <a:rPr lang="sv-SE"/>
              <a:t>Problemlösning är en viktig komponent i föräldra-barnrelationen för att minska konflikter. </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Momentet har flyttats fram i programmet från att tidigare legat i en senare träff (7). Ett viktigt verktyg för föräldrar att få för att lösa problem tillsammans med sina tonåringar och minska konflikter. </a:t>
            </a:r>
            <a:endParaRPr/>
          </a:p>
          <a:p>
            <a:pPr indent="0" lvl="0" marL="0" rtl="0" algn="l">
              <a:spcBef>
                <a:spcPts val="0"/>
              </a:spcBef>
              <a:spcAft>
                <a:spcPts val="0"/>
              </a:spcAft>
              <a:buNone/>
            </a:pPr>
            <a:r>
              <a:t/>
            </a:r>
            <a:endParaRPr/>
          </a:p>
        </p:txBody>
      </p:sp>
      <p:sp>
        <p:nvSpPr>
          <p:cNvPr id="353" name="Google Shape;353;p18: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0" lang="sv-SE" sz="1110">
                <a:solidFill>
                  <a:schemeClr val="dk1"/>
                </a:solidFill>
                <a:latin typeface="Calibri"/>
                <a:ea typeface="Calibri"/>
                <a:cs typeface="Calibri"/>
                <a:sym typeface="Calibri"/>
              </a:rPr>
              <a:t>3 min	</a:t>
            </a:r>
            <a:endParaRPr/>
          </a:p>
          <a:p>
            <a:pPr indent="0" lvl="0" marL="0" rtl="0" algn="l">
              <a:lnSpc>
                <a:spcPct val="90000"/>
              </a:lnSpc>
              <a:spcBef>
                <a:spcPts val="0"/>
              </a:spcBef>
              <a:spcAft>
                <a:spcPts val="0"/>
              </a:spcAft>
              <a:buNone/>
            </a:pPr>
            <a:r>
              <a:rPr b="0" lang="sv-SE" sz="1110">
                <a:solidFill>
                  <a:schemeClr val="dk1"/>
                </a:solidFill>
                <a:latin typeface="Calibri"/>
                <a:ea typeface="Calibri"/>
                <a:cs typeface="Calibri"/>
                <a:sym typeface="Calibri"/>
              </a:rPr>
              <a:t>Vad säger forskningen om problemlösning som strategi? </a:t>
            </a:r>
            <a:endParaRPr/>
          </a:p>
          <a:p>
            <a:pPr indent="0" lvl="0" marL="0" rtl="0" algn="l">
              <a:lnSpc>
                <a:spcPct val="90000"/>
              </a:lnSpc>
              <a:spcBef>
                <a:spcPts val="0"/>
              </a:spcBef>
              <a:spcAft>
                <a:spcPts val="0"/>
              </a:spcAft>
              <a:buNone/>
            </a:pPr>
            <a:r>
              <a:rPr b="0" lang="sv-SE" sz="1110">
                <a:solidFill>
                  <a:schemeClr val="dk1"/>
                </a:solidFill>
                <a:latin typeface="Calibri"/>
                <a:ea typeface="Calibri"/>
                <a:cs typeface="Calibri"/>
                <a:sym typeface="Calibri"/>
              </a:rPr>
              <a:t>Man har sett att familjer som använder problemlösning har färre konflikter: </a:t>
            </a:r>
            <a:endParaRPr/>
          </a:p>
          <a:p>
            <a:pPr indent="-171450" lvl="0" marL="171450" rtl="0" algn="l">
              <a:lnSpc>
                <a:spcPct val="90000"/>
              </a:lnSpc>
              <a:spcBef>
                <a:spcPts val="0"/>
              </a:spcBef>
              <a:spcAft>
                <a:spcPts val="0"/>
              </a:spcAft>
              <a:buClr>
                <a:schemeClr val="dk1"/>
              </a:buClr>
              <a:buSzPts val="1110"/>
              <a:buFont typeface="Arial"/>
              <a:buChar char="•"/>
            </a:pPr>
            <a:r>
              <a:rPr lang="sv-SE" sz="1110">
                <a:solidFill>
                  <a:schemeClr val="dk1"/>
                </a:solidFill>
                <a:latin typeface="Calibri"/>
                <a:ea typeface="Calibri"/>
                <a:cs typeface="Calibri"/>
                <a:sym typeface="Calibri"/>
              </a:rPr>
              <a:t>I en studie jämfördes två olika slags utbildningar för ett femtiotal barn i sjuårsåldern. I den ena utbildningen fick föräldrarna lära sig gemensam problemlösning, medan den andra handlade om umgänge, kommunikation och uppmuntran. I den första gruppen hade konflikterna minskat med ungefär 30 procent vid uppföljningen. I den andra gruppen hade konflikterna minskat med ungefär 15 procent. Problemlösning var alltså överlägsen just för att minska konflikter. </a:t>
            </a:r>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    Green et al. 2004, </a:t>
            </a:r>
            <a:r>
              <a:rPr i="1" lang="sv-SE" sz="1110">
                <a:solidFill>
                  <a:schemeClr val="dk1"/>
                </a:solidFill>
                <a:latin typeface="Calibri"/>
                <a:ea typeface="Calibri"/>
                <a:cs typeface="Calibri"/>
                <a:sym typeface="Calibri"/>
              </a:rPr>
              <a:t>Effectiveness of Collaborative Problem Solving in Affectively Dysregulated Children With Oppositional-Defiant Disorder: Initial Findings </a:t>
            </a:r>
            <a:endParaRPr/>
          </a:p>
          <a:p>
            <a:pPr indent="0" lvl="0" marL="0" rtl="0" algn="l">
              <a:lnSpc>
                <a:spcPct val="90000"/>
              </a:lnSpc>
              <a:spcBef>
                <a:spcPts val="0"/>
              </a:spcBef>
              <a:spcAft>
                <a:spcPts val="0"/>
              </a:spcAft>
              <a:buNone/>
            </a:pPr>
            <a:r>
              <a:t/>
            </a:r>
            <a:endParaRPr sz="1110">
              <a:solidFill>
                <a:schemeClr val="dk1"/>
              </a:solidFill>
              <a:latin typeface="Calibri"/>
              <a:ea typeface="Calibri"/>
              <a:cs typeface="Calibri"/>
              <a:sym typeface="Calibri"/>
            </a:endParaRPr>
          </a:p>
          <a:p>
            <a:pPr indent="-171450" lvl="0" marL="171450" marR="0" rtl="0" algn="l">
              <a:lnSpc>
                <a:spcPct val="90000"/>
              </a:lnSpc>
              <a:spcBef>
                <a:spcPts val="0"/>
              </a:spcBef>
              <a:spcAft>
                <a:spcPts val="0"/>
              </a:spcAft>
              <a:buClr>
                <a:schemeClr val="dk1"/>
              </a:buClr>
              <a:buSzPts val="1110"/>
              <a:buFont typeface="Arial"/>
              <a:buChar char="•"/>
            </a:pPr>
            <a:r>
              <a:rPr lang="sv-SE" sz="1110">
                <a:solidFill>
                  <a:schemeClr val="dk1"/>
                </a:solidFill>
                <a:latin typeface="Calibri"/>
                <a:ea typeface="Calibri"/>
                <a:cs typeface="Calibri"/>
                <a:sym typeface="Calibri"/>
              </a:rPr>
              <a:t>Föräldraskapsstödsprogram som lägger tonvikt vid positiva föräldrastrategier för att ha inblick, uppmärksamhet för bra beteenden och lagom många tydliga familjeregler minskar problembeteenden. (Chu et al, 2014)</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1110">
              <a:solidFill>
                <a:schemeClr val="dk1"/>
              </a:solidFill>
              <a:latin typeface="Calibri"/>
              <a:ea typeface="Calibri"/>
              <a:cs typeface="Calibri"/>
              <a:sym typeface="Calibri"/>
            </a:endParaRPr>
          </a:p>
          <a:p>
            <a:pPr indent="-171450" lvl="0" marL="171450" rtl="0" algn="l">
              <a:lnSpc>
                <a:spcPct val="90000"/>
              </a:lnSpc>
              <a:spcBef>
                <a:spcPts val="0"/>
              </a:spcBef>
              <a:spcAft>
                <a:spcPts val="0"/>
              </a:spcAft>
              <a:buClr>
                <a:schemeClr val="dk1"/>
              </a:buClr>
              <a:buSzPts val="1110"/>
              <a:buFont typeface="Arial"/>
              <a:buChar char="•"/>
            </a:pPr>
            <a:r>
              <a:rPr b="0" lang="sv-SE" sz="1110">
                <a:solidFill>
                  <a:schemeClr val="dk1"/>
                </a:solidFill>
                <a:latin typeface="Calibri"/>
                <a:ea typeface="Calibri"/>
                <a:cs typeface="Calibri"/>
                <a:sym typeface="Calibri"/>
              </a:rPr>
              <a:t>Man har också sett att familjer som är flexibla när det diskuterar problem har färre konflikter:  Det här har man kommit fram till genom att studera hur viktig problemlösning är för att lyckas i en föräldrautbildning. I en studie deltog 40 familjer med barn i nioårsåldern </a:t>
            </a:r>
            <a:r>
              <a:rPr lang="sv-SE" sz="1110">
                <a:solidFill>
                  <a:schemeClr val="dk1"/>
                </a:solidFill>
                <a:latin typeface="Calibri"/>
                <a:ea typeface="Calibri"/>
                <a:cs typeface="Calibri"/>
                <a:sym typeface="Calibri"/>
              </a:rPr>
              <a:t>som hade mycket konflikter. Forskarna filmade familjerna medan de försökte lösa gemensamma problem både före och efter utbildningen. Ungefär hälften av föräldrarna hade blivit bättre på att diskutera problem med barnen. De var mer flexibla, mer positiva och var mycket bättre på att komma vidare och lösa låsta konflikter. Mängden konflikter i dessa familjer hade minskat betydligt jämfört med familjer där föräldrarna inte lärt sig problemlösning.  </a:t>
            </a:r>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    </a:t>
            </a:r>
            <a:r>
              <a:rPr i="1" lang="sv-SE" sz="1110">
                <a:solidFill>
                  <a:schemeClr val="dk1"/>
                </a:solidFill>
                <a:latin typeface="Calibri"/>
                <a:ea typeface="Calibri"/>
                <a:cs typeface="Calibri"/>
                <a:sym typeface="Calibri"/>
              </a:rPr>
              <a:t>Granic et al. 2007, A dynamic systems analysis of parent-child changes associated with successful "real-world" interventions for aggressive children</a:t>
            </a:r>
            <a:endParaRPr i="1"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i="1"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i="0" sz="1110">
              <a:solidFill>
                <a:schemeClr val="dk1"/>
              </a:solidFill>
              <a:latin typeface="Calibri"/>
              <a:ea typeface="Calibri"/>
              <a:cs typeface="Calibri"/>
              <a:sym typeface="Calibri"/>
            </a:endParaRPr>
          </a:p>
        </p:txBody>
      </p:sp>
      <p:sp>
        <p:nvSpPr>
          <p:cNvPr id="362" name="Google Shape;362;p19: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609600" lvl="0" marL="609600" marR="0" rtl="0" algn="l">
              <a:lnSpc>
                <a:spcPct val="90000"/>
              </a:lnSpc>
              <a:spcBef>
                <a:spcPts val="0"/>
              </a:spcBef>
              <a:spcAft>
                <a:spcPts val="0"/>
              </a:spcAft>
              <a:buClr>
                <a:schemeClr val="dk1"/>
              </a:buClr>
              <a:buSzPts val="1200"/>
              <a:buFont typeface="Calibri"/>
              <a:buNone/>
            </a:pPr>
            <a:r>
              <a:rPr lang="sv-SE" sz="1200"/>
              <a:t>1 min	</a:t>
            </a:r>
            <a:endParaRPr/>
          </a:p>
          <a:p>
            <a:pPr indent="0" lvl="0" marL="0" marR="0" rtl="0" algn="l">
              <a:lnSpc>
                <a:spcPct val="90000"/>
              </a:lnSpc>
              <a:spcBef>
                <a:spcPts val="0"/>
              </a:spcBef>
              <a:spcAft>
                <a:spcPts val="0"/>
              </a:spcAft>
              <a:buClr>
                <a:schemeClr val="dk1"/>
              </a:buClr>
              <a:buSzPts val="1200"/>
              <a:buFont typeface="Arial"/>
              <a:buNone/>
            </a:pPr>
            <a:r>
              <a:rPr lang="sv-SE" sz="1200"/>
              <a:t>Idag ska vi gå igenom träff 4-6. </a:t>
            </a:r>
            <a:endParaRPr/>
          </a:p>
          <a:p>
            <a:pPr indent="-171450" lvl="0" marL="171450" rtl="0" algn="l">
              <a:spcBef>
                <a:spcPts val="0"/>
              </a:spcBef>
              <a:spcAft>
                <a:spcPts val="0"/>
              </a:spcAft>
              <a:buClr>
                <a:schemeClr val="dk1"/>
              </a:buClr>
              <a:buSzPts val="1200"/>
              <a:buFont typeface="Arial"/>
              <a:buChar char="•"/>
            </a:pPr>
            <a:r>
              <a:rPr lang="sv-SE"/>
              <a:t>Förra utbildningsdagen fokuserade vi på Tid tillsammans och Positiv kommunikation. Det är rutiner som skall fortsätta och genomsyrar alla träffarna, men nu tar vi ett kliv uppåt i pyramiden. Vi lägger till ytterligare moment som handlar om mer </a:t>
            </a:r>
            <a:r>
              <a:rPr b="1" lang="sv-SE"/>
              <a:t>effektiv kommunikation </a:t>
            </a:r>
            <a:r>
              <a:rPr lang="sv-SE"/>
              <a:t>och </a:t>
            </a:r>
            <a:r>
              <a:rPr b="1" lang="sv-SE"/>
              <a:t>att hantera problem</a:t>
            </a:r>
            <a:r>
              <a:rPr lang="sv-SE"/>
              <a:t>. </a:t>
            </a:r>
            <a:endParaRPr/>
          </a:p>
          <a:p>
            <a:pPr indent="-95250" lvl="0" marL="171450" rtl="0" algn="l">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sv-SE" sz="1200"/>
              <a:t>Kom ihåg att läsa träffarna innan utbildningsdagarna, helst mer än en gång. Det är lättare att ta till sig föreläsningarna om man kommer förberedd eftersom vi inte går igenom sida för sida i materialet.</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9" name="Google Shape;219;p2: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0: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b="0" i="0" lang="sv-SE" sz="1200" u="none" strike="noStrike">
                <a:solidFill>
                  <a:schemeClr val="dk1"/>
                </a:solidFill>
                <a:latin typeface="Calibri"/>
                <a:ea typeface="Calibri"/>
                <a:cs typeface="Calibri"/>
                <a:sym typeface="Calibri"/>
              </a:rPr>
              <a:t>2 min	</a:t>
            </a:r>
            <a:endParaRPr/>
          </a:p>
          <a:p>
            <a:pPr indent="0" lvl="0" marL="0" marR="0" rtl="0" algn="l">
              <a:lnSpc>
                <a:spcPct val="100000"/>
              </a:lnSpc>
              <a:spcBef>
                <a:spcPts val="0"/>
              </a:spcBef>
              <a:spcAft>
                <a:spcPts val="0"/>
              </a:spcAft>
              <a:buClr>
                <a:schemeClr val="dk1"/>
              </a:buClr>
              <a:buSzPts val="1200"/>
              <a:buFont typeface="Calibri"/>
              <a:buNone/>
            </a:pPr>
            <a:r>
              <a:rPr b="0" i="0" lang="sv-SE" sz="1200" u="none" strike="noStrike">
                <a:solidFill>
                  <a:schemeClr val="dk1"/>
                </a:solidFill>
                <a:latin typeface="Calibri"/>
                <a:ea typeface="Calibri"/>
                <a:cs typeface="Calibri"/>
                <a:sym typeface="Calibri"/>
              </a:rPr>
              <a:t>Problemlösningsmodellen går i linje med barnkonventionen. Artikel 12 i barnkonventionen innebär att alla barn och unga har rätt att säga vad de tycker i alla frågor som rör dem. Vuxna ska göra det lätt för barn och unga att säga vad de tycker och de ska också lyssna på det. </a:t>
            </a:r>
            <a:r>
              <a:rPr i="0" lang="sv-SE" sz="1200">
                <a:solidFill>
                  <a:schemeClr val="dk1"/>
                </a:solidFill>
                <a:latin typeface="Calibri"/>
                <a:ea typeface="Calibri"/>
                <a:cs typeface="Calibri"/>
                <a:sym typeface="Calibri"/>
              </a:rPr>
              <a:t> Att samarbeta med sin ungdom genom problemlösningsmodellen är ett sätt att just bjuda in och lyssna på ungdomens åsikter och lösningsförslag.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sv-SE" sz="1200">
                <a:solidFill>
                  <a:schemeClr val="dk1"/>
                </a:solidFill>
                <a:latin typeface="Calibri"/>
                <a:ea typeface="Calibri"/>
                <a:cs typeface="Calibri"/>
                <a:sym typeface="Calibri"/>
              </a:rPr>
              <a:t>När föräldrar och ungdomar löser problem tillsammans och ungdomen får komma med egna förslag så ökar också chansen att överenskommelsen fungerar. Det är viktigt att tonåringen har fått vara delaktig i lösningen. Föräldern kan också få veta mer om vilket stöd den behöver ge tonåringen.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sv-SE" sz="1200">
                <a:solidFill>
                  <a:schemeClr val="dk1"/>
                </a:solidFill>
                <a:latin typeface="Calibri"/>
                <a:ea typeface="Calibri"/>
                <a:cs typeface="Calibri"/>
                <a:sym typeface="Calibri"/>
              </a:rPr>
              <a:t>Enligt BK har ju barn och unga samma rättigheter och får inte diskrimineras pga t ex kön. Att ungdomar inte får rätt att uttrycka sin åsikt eller att de behandlas olika utifrån om de är pojkar eller flickor kan vara ett uttryck för hedersrelaterat våld och förtryck. Ungdomar som lever i en hederskultur begränsas ofta i sin rätt att bestämma över sina liv och har mindre frihet än andra jämnåriga i samhället. Det kan påverka de här ungdomarna väldigt negativt. </a:t>
            </a:r>
            <a:endParaRPr/>
          </a:p>
          <a:p>
            <a:pPr indent="0" lvl="0" marL="0" rtl="0" algn="l">
              <a:spcBef>
                <a:spcPts val="0"/>
              </a:spcBef>
              <a:spcAft>
                <a:spcPts val="0"/>
              </a:spcAft>
              <a:buNone/>
            </a:pPr>
            <a:r>
              <a:t/>
            </a:r>
            <a:endParaRPr/>
          </a:p>
        </p:txBody>
      </p:sp>
      <p:sp>
        <p:nvSpPr>
          <p:cNvPr id="370" name="Google Shape;370;p20: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0" lang="sv-SE" sz="1200">
                <a:solidFill>
                  <a:schemeClr val="dk1"/>
                </a:solidFill>
                <a:latin typeface="Calibri"/>
                <a:ea typeface="Calibri"/>
                <a:cs typeface="Calibri"/>
                <a:sym typeface="Calibri"/>
              </a:rPr>
              <a:t>2 min	</a:t>
            </a:r>
            <a:endParaRPr b="1"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sv-SE" sz="1200">
                <a:solidFill>
                  <a:schemeClr val="dk1"/>
                </a:solidFill>
                <a:latin typeface="Calibri"/>
                <a:ea typeface="Calibri"/>
                <a:cs typeface="Calibri"/>
                <a:sym typeface="Calibri"/>
              </a:rPr>
              <a:t>Steg 1 </a:t>
            </a:r>
            <a:r>
              <a:rPr b="1" i="1" lang="sv-SE" sz="1200">
                <a:solidFill>
                  <a:schemeClr val="dk1"/>
                </a:solidFill>
                <a:latin typeface="Calibri"/>
                <a:ea typeface="Calibri"/>
                <a:cs typeface="Calibri"/>
                <a:sym typeface="Calibri"/>
              </a:rPr>
              <a:t>- </a:t>
            </a:r>
            <a:r>
              <a:rPr b="0" i="1" lang="sv-SE" sz="1200">
                <a:solidFill>
                  <a:schemeClr val="dk1"/>
                </a:solidFill>
                <a:latin typeface="Calibri"/>
                <a:ea typeface="Calibri"/>
                <a:cs typeface="Calibri"/>
                <a:sym typeface="Calibri"/>
              </a:rPr>
              <a:t>Först behöver man definiera tillsammans vad som är problemet</a:t>
            </a:r>
            <a:r>
              <a:rPr b="1" lang="sv-SE" sz="1200">
                <a:solidFill>
                  <a:schemeClr val="dk1"/>
                </a:solidFill>
                <a:latin typeface="Calibri"/>
                <a:ea typeface="Calibri"/>
                <a:cs typeface="Calibri"/>
                <a:sym typeface="Calibri"/>
              </a:rPr>
              <a:t>. </a:t>
            </a:r>
            <a:r>
              <a:rPr i="0" lang="sv-SE" sz="1200">
                <a:solidFill>
                  <a:schemeClr val="dk1"/>
                </a:solidFill>
                <a:latin typeface="Calibri"/>
                <a:ea typeface="Calibri"/>
                <a:cs typeface="Calibri"/>
                <a:sym typeface="Calibri"/>
              </a:rPr>
              <a:t>Ibland upplever bara ena parten ett problem (oftast föräldrarna). Då kan föräldrarna behöva förklara konsekvenserna av problemet utifrån förälderns perspektiv – ungdomen upplever ofta tjatet som ett problem och det kan då leda till en gemensam problemformulering</a:t>
            </a:r>
            <a:r>
              <a:rPr i="1" lang="sv-SE" sz="1200">
                <a:solidFill>
                  <a:schemeClr val="dk1"/>
                </a:solidFill>
                <a:latin typeface="Calibri"/>
                <a:ea typeface="Calibri"/>
                <a:cs typeface="Calibri"/>
                <a:sym typeface="Calibri"/>
              </a:rPr>
              <a:t>.</a:t>
            </a:r>
            <a:r>
              <a:rPr lang="sv-SE" sz="1200">
                <a:solidFill>
                  <a:schemeClr val="dk1"/>
                </a:solidFill>
                <a:latin typeface="Calibri"/>
                <a:ea typeface="Calibri"/>
                <a:cs typeface="Calibri"/>
                <a:sym typeface="Calibri"/>
              </a:rPr>
              <a:t> Gemensam problemformulering ”Jag tycker att vi har problem med läggtider, vad tycker ni? Det blir mycket tjat!.</a:t>
            </a:r>
            <a:r>
              <a:rPr i="1" lang="sv-SE" sz="1200">
                <a:solidFill>
                  <a:schemeClr val="dk1"/>
                </a:solidFill>
                <a:latin typeface="Calibri"/>
                <a:ea typeface="Calibri"/>
                <a:cs typeface="Calibri"/>
                <a:sym typeface="Calibri"/>
              </a:rPr>
              <a:t> </a:t>
            </a:r>
            <a:endParaRPr/>
          </a:p>
          <a:p>
            <a:pPr indent="0" lvl="0" marL="0" rtl="0" algn="l">
              <a:lnSpc>
                <a:spcPct val="90000"/>
              </a:lnSpc>
              <a:spcBef>
                <a:spcPts val="0"/>
              </a:spcBef>
              <a:spcAft>
                <a:spcPts val="0"/>
              </a:spcAft>
              <a:buNone/>
            </a:pPr>
            <a:r>
              <a:rPr i="0" lang="sv-SE" sz="1200">
                <a:solidFill>
                  <a:schemeClr val="dk1"/>
                </a:solidFill>
                <a:latin typeface="Calibri"/>
                <a:ea typeface="Calibri"/>
                <a:cs typeface="Calibri"/>
                <a:sym typeface="Calibri"/>
              </a:rPr>
              <a:t>Försök att formulera problemet som ett positivt mål. Ex ”få mer sömn och slippa tjat”.</a:t>
            </a:r>
            <a:endParaRPr/>
          </a:p>
          <a:p>
            <a:pPr indent="0" lvl="0" marL="0" rtl="0" algn="l">
              <a:lnSpc>
                <a:spcPct val="90000"/>
              </a:lnSpc>
              <a:spcBef>
                <a:spcPts val="0"/>
              </a:spcBef>
              <a:spcAft>
                <a:spcPts val="0"/>
              </a:spcAft>
              <a:buNone/>
            </a:pPr>
            <a:r>
              <a:rPr lang="sv-SE" sz="1200">
                <a:solidFill>
                  <a:schemeClr val="dk1"/>
                </a:solidFill>
                <a:latin typeface="Calibri"/>
                <a:ea typeface="Calibri"/>
                <a:cs typeface="Calibri"/>
                <a:sym typeface="Calibri"/>
              </a:rPr>
              <a:t>Vid vissa problem behöver man även ställa sig frågan om problemet går att lösa eller om man får tillämpa acceptans (att just nu är det på detta sätt och jag kan inte förändra hur situationen ser ut, men hur jag förhåller mig till den). </a:t>
            </a:r>
            <a:endParaRPr/>
          </a:p>
          <a:p>
            <a:pPr indent="0" lvl="0" marL="0" rtl="0" algn="l">
              <a:lnSpc>
                <a:spcPct val="90000"/>
              </a:lnSpc>
              <a:spcBef>
                <a:spcPts val="0"/>
              </a:spcBef>
              <a:spcAft>
                <a:spcPts val="0"/>
              </a:spcAft>
              <a:buClr>
                <a:schemeClr val="dk1"/>
              </a:buClr>
              <a:buSzPts val="1200"/>
              <a:buFont typeface="Noto Sans Symbols"/>
              <a:buNone/>
            </a:pPr>
            <a:r>
              <a:t/>
            </a:r>
            <a:endParaRPr b="1"/>
          </a:p>
          <a:p>
            <a:pPr indent="0" lvl="0" marL="0" rtl="0" algn="l">
              <a:lnSpc>
                <a:spcPct val="90000"/>
              </a:lnSpc>
              <a:spcBef>
                <a:spcPts val="0"/>
              </a:spcBef>
              <a:spcAft>
                <a:spcPts val="0"/>
              </a:spcAft>
              <a:buClr>
                <a:schemeClr val="dk1"/>
              </a:buClr>
              <a:buSzPts val="1200"/>
              <a:buFont typeface="Noto Sans Symbols"/>
              <a:buNone/>
            </a:pPr>
            <a:r>
              <a:rPr b="1" lang="sv-SE"/>
              <a:t>Steg 2 </a:t>
            </a:r>
            <a:r>
              <a:rPr lang="sv-SE" sz="1200"/>
              <a:t>–  </a:t>
            </a:r>
            <a:r>
              <a:rPr i="1" lang="sv-SE" sz="1200"/>
              <a:t>Förslag  på lösningar</a:t>
            </a:r>
            <a:r>
              <a:rPr lang="sv-SE" sz="1200"/>
              <a:t>, alla förslag är bra förslag!</a:t>
            </a:r>
            <a:r>
              <a:rPr lang="sv-SE" sz="1200">
                <a:solidFill>
                  <a:schemeClr val="dk1"/>
                </a:solidFill>
                <a:latin typeface="Calibri"/>
                <a:ea typeface="Calibri"/>
                <a:cs typeface="Calibri"/>
                <a:sym typeface="Calibri"/>
              </a:rPr>
              <a:t> Det är viktigt att vänta med att värdera förslagen. Inte avfärda barnets förslag och försök till problemlösning.</a:t>
            </a:r>
            <a:endParaRPr/>
          </a:p>
          <a:p>
            <a:pPr indent="0" lvl="0" marL="0" rtl="0" algn="l">
              <a:lnSpc>
                <a:spcPct val="90000"/>
              </a:lnSpc>
              <a:spcBef>
                <a:spcPts val="0"/>
              </a:spcBef>
              <a:spcAft>
                <a:spcPts val="0"/>
              </a:spcAft>
              <a:buClr>
                <a:schemeClr val="dk1"/>
              </a:buClr>
              <a:buSzPts val="1200"/>
              <a:buFont typeface="Noto Sans Symbols"/>
              <a:buNone/>
            </a:pPr>
            <a:r>
              <a:t/>
            </a:r>
            <a:endParaRPr sz="1200"/>
          </a:p>
          <a:p>
            <a:pPr indent="0" lvl="0" marL="0" marR="0" rtl="0" algn="l">
              <a:lnSpc>
                <a:spcPct val="90000"/>
              </a:lnSpc>
              <a:spcBef>
                <a:spcPts val="0"/>
              </a:spcBef>
              <a:spcAft>
                <a:spcPts val="0"/>
              </a:spcAft>
              <a:buClr>
                <a:schemeClr val="dk1"/>
              </a:buClr>
              <a:buSzPts val="1200"/>
              <a:buFont typeface="Noto Sans Symbols"/>
              <a:buNone/>
            </a:pPr>
            <a:r>
              <a:rPr b="1" lang="sv-SE"/>
              <a:t>Steg 3 </a:t>
            </a:r>
            <a:r>
              <a:rPr lang="sv-SE"/>
              <a:t>-</a:t>
            </a:r>
            <a:r>
              <a:rPr b="1" lang="sv-SE"/>
              <a:t> </a:t>
            </a:r>
            <a:r>
              <a:rPr i="1" lang="sv-SE" sz="1200"/>
              <a:t>Kom överens om en lösning som ska prövas</a:t>
            </a:r>
            <a:r>
              <a:rPr lang="sv-SE" sz="1200"/>
              <a:t>. </a:t>
            </a:r>
            <a:r>
              <a:rPr lang="sv-SE" sz="1200">
                <a:solidFill>
                  <a:schemeClr val="dk1"/>
                </a:solidFill>
                <a:latin typeface="Calibri"/>
                <a:ea typeface="Calibri"/>
                <a:cs typeface="Calibri"/>
                <a:sym typeface="Calibri"/>
              </a:rPr>
              <a:t>Gå igenom för och nackdelar. Bestäm en lösning att pröva eller kombinera flera. </a:t>
            </a:r>
            <a:r>
              <a:rPr lang="sv-SE" sz="1200"/>
              <a:t>Planera hur det ska gå till, bestäm när ni skall börja. </a:t>
            </a:r>
            <a:endParaRPr/>
          </a:p>
          <a:p>
            <a:pPr indent="0" lvl="0" marL="0" marR="0" rtl="0" algn="l">
              <a:lnSpc>
                <a:spcPct val="90000"/>
              </a:lnSpc>
              <a:spcBef>
                <a:spcPts val="0"/>
              </a:spcBef>
              <a:spcAft>
                <a:spcPts val="0"/>
              </a:spcAft>
              <a:buClr>
                <a:schemeClr val="dk1"/>
              </a:buClr>
              <a:buSzPts val="1200"/>
              <a:buFont typeface="Noto Sans Symbols"/>
              <a:buNone/>
            </a:pPr>
            <a:r>
              <a:t/>
            </a:r>
            <a:endParaRPr sz="1200"/>
          </a:p>
          <a:p>
            <a:pPr indent="0" lvl="0" marL="0" rtl="0" algn="l">
              <a:lnSpc>
                <a:spcPct val="90000"/>
              </a:lnSpc>
              <a:spcBef>
                <a:spcPts val="0"/>
              </a:spcBef>
              <a:spcAft>
                <a:spcPts val="0"/>
              </a:spcAft>
              <a:buClr>
                <a:schemeClr val="dk1"/>
              </a:buClr>
              <a:buSzPts val="1200"/>
              <a:buFont typeface="Noto Sans Symbols"/>
              <a:buNone/>
            </a:pPr>
            <a:r>
              <a:rPr b="1" lang="sv-SE"/>
              <a:t>Steg 4-</a:t>
            </a:r>
            <a:r>
              <a:rPr lang="sv-SE"/>
              <a:t> </a:t>
            </a:r>
            <a:r>
              <a:rPr i="1" lang="sv-SE" sz="1200"/>
              <a:t>Uppföljning</a:t>
            </a:r>
            <a:r>
              <a:rPr lang="sv-SE" sz="1200"/>
              <a:t>! Bestäm en tid för att stämma av och diskutera hur man skall gå vidare. Tid för ny uppföljning!</a:t>
            </a:r>
            <a:endParaRPr/>
          </a:p>
          <a:p>
            <a:pPr indent="0" lvl="0" marL="0" rtl="0" algn="l">
              <a:lnSpc>
                <a:spcPct val="90000"/>
              </a:lnSpc>
              <a:spcBef>
                <a:spcPts val="0"/>
              </a:spcBef>
              <a:spcAft>
                <a:spcPts val="0"/>
              </a:spcAft>
              <a:buNone/>
            </a:pPr>
            <a:r>
              <a:rPr lang="sv-SE" sz="1200">
                <a:solidFill>
                  <a:schemeClr val="dk1"/>
                </a:solidFill>
                <a:latin typeface="Calibri"/>
                <a:ea typeface="Calibri"/>
                <a:cs typeface="Calibri"/>
                <a:sym typeface="Calibri"/>
              </a:rPr>
              <a:t> </a:t>
            </a:r>
            <a:endParaRPr/>
          </a:p>
          <a:p>
            <a:pPr indent="0" lvl="0" marL="0" rtl="0" algn="l">
              <a:lnSpc>
                <a:spcPct val="90000"/>
              </a:lnSpc>
              <a:spcBef>
                <a:spcPts val="0"/>
              </a:spcBef>
              <a:spcAft>
                <a:spcPts val="0"/>
              </a:spcAft>
              <a:buNone/>
            </a:pPr>
            <a:r>
              <a:rPr lang="sv-SE" sz="1200">
                <a:solidFill>
                  <a:schemeClr val="dk1"/>
                </a:solidFill>
                <a:latin typeface="Calibri"/>
                <a:ea typeface="Calibri"/>
                <a:cs typeface="Calibri"/>
                <a:sym typeface="Calibri"/>
              </a:rPr>
              <a:t> </a:t>
            </a:r>
            <a:endParaRPr/>
          </a:p>
          <a:p>
            <a:pPr indent="0" lvl="0" marL="0" rtl="0" algn="l">
              <a:lnSpc>
                <a:spcPct val="90000"/>
              </a:lnSpc>
              <a:spcBef>
                <a:spcPts val="0"/>
              </a:spcBef>
              <a:spcAft>
                <a:spcPts val="0"/>
              </a:spcAft>
              <a:buClr>
                <a:schemeClr val="dk1"/>
              </a:buClr>
              <a:buSzPts val="1200"/>
              <a:buFont typeface="Noto Sans Symbols"/>
              <a:buNone/>
            </a:pPr>
            <a:r>
              <a:t/>
            </a:r>
            <a:endParaRPr b="1" sz="1200"/>
          </a:p>
          <a:p>
            <a:pPr indent="0" lvl="0" marL="0" rtl="0" algn="l">
              <a:lnSpc>
                <a:spcPct val="90000"/>
              </a:lnSpc>
              <a:spcBef>
                <a:spcPts val="0"/>
              </a:spcBef>
              <a:spcAft>
                <a:spcPts val="0"/>
              </a:spcAft>
              <a:buNone/>
            </a:pPr>
            <a:r>
              <a:t/>
            </a:r>
            <a:endParaRPr/>
          </a:p>
        </p:txBody>
      </p:sp>
      <p:sp>
        <p:nvSpPr>
          <p:cNvPr id="379" name="Google Shape;379;p2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6" name="Google Shape;386;p2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a:t>20 min 	</a:t>
            </a:r>
            <a:endParaRPr/>
          </a:p>
          <a:p>
            <a:pPr indent="0" lvl="0" marL="0" rtl="0" algn="l">
              <a:spcBef>
                <a:spcPts val="0"/>
              </a:spcBef>
              <a:spcAft>
                <a:spcPts val="0"/>
              </a:spcAft>
              <a:buNone/>
            </a:pPr>
            <a:r>
              <a:rPr lang="sv-SE"/>
              <a:t>Visa film eller gör ett eget rollspel som visar problemlösning.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sv-SE"/>
              <a:t>Träff 5 Film 1 </a:t>
            </a:r>
            <a:r>
              <a:rPr lang="sv-SE"/>
              <a:t>Familjen problemlöser (4:59)</a:t>
            </a:r>
            <a:endParaRPr/>
          </a:p>
          <a:p>
            <a:pPr indent="0" lvl="0" marL="0" rtl="0" algn="l">
              <a:spcBef>
                <a:spcPts val="0"/>
              </a:spcBef>
              <a:spcAft>
                <a:spcPts val="0"/>
              </a:spcAft>
              <a:buNone/>
            </a:pPr>
            <a:r>
              <a:rPr lang="sv-SE"/>
              <a:t>Vad gjorde föräldrarna som var bra? Vad kunde de ha gjort annorlunda?</a:t>
            </a:r>
            <a:endParaRPr/>
          </a:p>
          <a:p>
            <a:pPr indent="0" lvl="0" marL="0" rtl="0" algn="l">
              <a:spcBef>
                <a:spcPts val="0"/>
              </a:spcBef>
              <a:spcAft>
                <a:spcPts val="0"/>
              </a:spcAft>
              <a:buNone/>
            </a:pPr>
            <a:r>
              <a:t/>
            </a:r>
            <a:endParaRPr/>
          </a:p>
          <a:p>
            <a:pPr indent="0" lvl="0" marL="0" rtl="0" algn="l">
              <a:spcBef>
                <a:spcPts val="0"/>
              </a:spcBef>
              <a:spcAft>
                <a:spcPts val="0"/>
              </a:spcAft>
              <a:buNone/>
            </a:pPr>
            <a:r>
              <a:rPr b="1" lang="sv-SE"/>
              <a:t>Träff 5 Film 3 </a:t>
            </a:r>
            <a:r>
              <a:rPr lang="sv-SE"/>
              <a:t>Familjen samlar förslag på lösningar (3:39)</a:t>
            </a:r>
            <a:endParaRPr/>
          </a:p>
          <a:p>
            <a:pPr indent="0" lvl="0" marL="0" rtl="0" algn="l">
              <a:spcBef>
                <a:spcPts val="0"/>
              </a:spcBef>
              <a:spcAft>
                <a:spcPts val="0"/>
              </a:spcAft>
              <a:buNone/>
            </a:pPr>
            <a:r>
              <a:rPr lang="sv-SE"/>
              <a:t>Vad gjorde föräldrarna som var bra? (Vad kunde de ha gjort annorlunda?)</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Summera med nästa bild</a:t>
            </a:r>
            <a:endParaRPr/>
          </a:p>
          <a:p>
            <a:pPr indent="0" lvl="0" marL="0" rtl="0" algn="l">
              <a:spcBef>
                <a:spcPts val="0"/>
              </a:spcBef>
              <a:spcAft>
                <a:spcPts val="0"/>
              </a:spcAft>
              <a:buNone/>
            </a:pPr>
            <a:r>
              <a:t/>
            </a:r>
            <a:endParaRPr/>
          </a:p>
        </p:txBody>
      </p:sp>
      <p:sp>
        <p:nvSpPr>
          <p:cNvPr id="387" name="Google Shape;387;p22: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2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0" lang="sv-SE" sz="1110">
                <a:solidFill>
                  <a:schemeClr val="dk1"/>
                </a:solidFill>
                <a:latin typeface="Calibri"/>
                <a:ea typeface="Calibri"/>
                <a:cs typeface="Calibri"/>
                <a:sym typeface="Calibri"/>
              </a:rPr>
              <a:t>3 min	</a:t>
            </a:r>
            <a:endParaRPr b="1"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Välj rätt tillfälle</a:t>
            </a:r>
            <a:r>
              <a:rPr lang="sv-SE" sz="1110">
                <a:solidFill>
                  <a:schemeClr val="dk1"/>
                </a:solidFill>
                <a:latin typeface="Calibri"/>
                <a:ea typeface="Calibri"/>
                <a:cs typeface="Calibri"/>
                <a:sym typeface="Calibri"/>
              </a:rPr>
              <a:t> – Problemlös inte i konfliktsituation, se till att du är lugn och utvilad. Det kan vara bra att välja ett problem där föräldern är beredd att kompromissa. Exempel på situationer då det inte är aktuellt med problemlösning (skadliga beteenden)– koppla till toppen av kometpyramiden (välja strider). </a:t>
            </a:r>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Bestäm ordförande/sekreterare </a:t>
            </a:r>
            <a:r>
              <a:rPr lang="sv-SE" sz="1110">
                <a:solidFill>
                  <a:schemeClr val="dk1"/>
                </a:solidFill>
                <a:latin typeface="Calibri"/>
                <a:ea typeface="Calibri"/>
                <a:cs typeface="Calibri"/>
                <a:sym typeface="Calibri"/>
              </a:rPr>
              <a:t>– behöver inte vara så formellt men bara om ngt tar lite mer ansvar för att mötet går framåt.</a:t>
            </a:r>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Ta ett problem i taget </a:t>
            </a:r>
            <a:r>
              <a:rPr lang="sv-SE" sz="1110">
                <a:solidFill>
                  <a:schemeClr val="dk1"/>
                </a:solidFill>
                <a:latin typeface="Calibri"/>
                <a:ea typeface="Calibri"/>
                <a:cs typeface="Calibri"/>
                <a:sym typeface="Calibri"/>
              </a:rPr>
              <a:t>– Gör en lista, prioritera. Börja med de enklare problemen.</a:t>
            </a:r>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Tänk högt</a:t>
            </a:r>
            <a:r>
              <a:rPr lang="sv-SE" sz="1110">
                <a:solidFill>
                  <a:schemeClr val="dk1"/>
                </a:solidFill>
                <a:latin typeface="Calibri"/>
                <a:ea typeface="Calibri"/>
                <a:cs typeface="Calibri"/>
                <a:sym typeface="Calibri"/>
              </a:rPr>
              <a:t>: Vuxna som förebild för barnen – beskriv högt hur du tänker när du försöker lösa ett problem. Använd formuleringar som ”jag tänker” eller ”jag tycker”. (Kommunicera respektfullt)</a:t>
            </a:r>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Uppmuntra:</a:t>
            </a:r>
            <a:r>
              <a:rPr lang="sv-SE" sz="1110">
                <a:solidFill>
                  <a:schemeClr val="dk1"/>
                </a:solidFill>
                <a:latin typeface="Calibri"/>
                <a:ea typeface="Calibri"/>
                <a:cs typeface="Calibri"/>
                <a:sym typeface="Calibri"/>
              </a:rPr>
              <a:t> “Vad omtänksamt av dig att tänka på vad sin syster gillar...”</a:t>
            </a:r>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Försök formulera problemet som ett mål</a:t>
            </a:r>
            <a:r>
              <a:rPr lang="sv-SE" sz="1110">
                <a:solidFill>
                  <a:schemeClr val="dk1"/>
                </a:solidFill>
                <a:latin typeface="Calibri"/>
                <a:ea typeface="Calibri"/>
                <a:cs typeface="Calibri"/>
                <a:sym typeface="Calibri"/>
              </a:rPr>
              <a:t> – vad vill vi uppnå? Om ungdomen ofta kommer för sent, målet är att hålla tiden. </a:t>
            </a:r>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Klargör ståndpunkter och motiv</a:t>
            </a:r>
            <a:r>
              <a:rPr lang="sv-SE" sz="1110">
                <a:solidFill>
                  <a:schemeClr val="dk1"/>
                </a:solidFill>
                <a:latin typeface="Calibri"/>
                <a:ea typeface="Calibri"/>
                <a:cs typeface="Calibri"/>
                <a:sym typeface="Calibri"/>
              </a:rPr>
              <a:t> – Så här tycker vi fld, vad tycker ni? Förklara varför. Inte diskutera, konstatera. </a:t>
            </a:r>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 </a:t>
            </a:r>
            <a:endParaRPr/>
          </a:p>
          <a:p>
            <a:pPr indent="0" lvl="0" marL="0" rtl="0" algn="l">
              <a:lnSpc>
                <a:spcPct val="90000"/>
              </a:lnSpc>
              <a:spcBef>
                <a:spcPts val="0"/>
              </a:spcBef>
              <a:spcAft>
                <a:spcPts val="0"/>
              </a:spcAft>
              <a:buNone/>
            </a:pPr>
            <a:r>
              <a:rPr b="1" i="1" lang="sv-SE" sz="1110">
                <a:solidFill>
                  <a:schemeClr val="dk1"/>
                </a:solidFill>
                <a:latin typeface="Calibri"/>
                <a:ea typeface="Calibri"/>
                <a:cs typeface="Calibri"/>
                <a:sym typeface="Calibri"/>
              </a:rPr>
              <a:t>Försöker ditt barn lösa problem, uppmärksamma</a:t>
            </a:r>
            <a:r>
              <a:rPr i="1" lang="sv-SE" sz="1110">
                <a:solidFill>
                  <a:schemeClr val="dk1"/>
                </a:solidFill>
                <a:latin typeface="Calibri"/>
                <a:ea typeface="Calibri"/>
                <a:cs typeface="Calibri"/>
                <a:sym typeface="Calibri"/>
              </a:rPr>
              <a:t>: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Lyssna aktivt:</a:t>
            </a:r>
            <a:r>
              <a:rPr lang="sv-SE" sz="1110">
                <a:solidFill>
                  <a:schemeClr val="dk1"/>
                </a:solidFill>
                <a:latin typeface="Calibri"/>
                <a:ea typeface="Calibri"/>
                <a:cs typeface="Calibri"/>
                <a:sym typeface="Calibri"/>
              </a:rPr>
              <a:t> Upprepa gärna vad ungdomen säger och bekräfta ungdomens känslor.</a:t>
            </a:r>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Sammanfatta diskussionen</a:t>
            </a:r>
            <a:r>
              <a:rPr lang="sv-SE" sz="1110">
                <a:solidFill>
                  <a:schemeClr val="dk1"/>
                </a:solidFill>
                <a:latin typeface="Calibri"/>
                <a:ea typeface="Calibri"/>
                <a:cs typeface="Calibri"/>
                <a:sym typeface="Calibri"/>
              </a:rPr>
              <a:t> (då och då och/eller i slutet) </a:t>
            </a:r>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Kom ifrån </a:t>
            </a:r>
            <a:r>
              <a:rPr b="1" lang="sv-SE" sz="1110">
                <a:solidFill>
                  <a:schemeClr val="dk1"/>
                </a:solidFill>
                <a:latin typeface="Calibri"/>
                <a:ea typeface="Calibri"/>
                <a:cs typeface="Calibri"/>
                <a:sym typeface="Calibri"/>
              </a:rPr>
              <a:t>“Rättningsreflexen”</a:t>
            </a:r>
            <a:r>
              <a:rPr lang="sv-SE" sz="1110">
                <a:solidFill>
                  <a:schemeClr val="dk1"/>
                </a:solidFill>
                <a:latin typeface="Calibri"/>
                <a:ea typeface="Calibri"/>
                <a:cs typeface="Calibri"/>
                <a:sym typeface="Calibri"/>
              </a:rPr>
              <a:t>, lyssna istället - alla förslag ok. </a:t>
            </a:r>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Utgångspunkten för föräldrarna kan vara att </a:t>
            </a:r>
            <a:r>
              <a:rPr b="1" lang="sv-SE" sz="1110">
                <a:solidFill>
                  <a:schemeClr val="dk1"/>
                </a:solidFill>
                <a:latin typeface="Calibri"/>
                <a:ea typeface="Calibri"/>
                <a:cs typeface="Calibri"/>
                <a:sym typeface="Calibri"/>
              </a:rPr>
              <a:t>“Det blir inte alltid som man tänkt sig”</a:t>
            </a:r>
            <a:r>
              <a:rPr lang="sv-SE" sz="1110">
                <a:solidFill>
                  <a:schemeClr val="dk1"/>
                </a:solidFill>
                <a:latin typeface="Calibri"/>
                <a:ea typeface="Calibri"/>
                <a:cs typeface="Calibri"/>
                <a:sym typeface="Calibri"/>
              </a:rPr>
              <a:t> man kan som förälder bli missnöjd, känna sig besviken, börjar tjata eller säger snabbt nej till förslag/önskemål. </a:t>
            </a:r>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Viktigt att föräldrarna kommer ihåg att </a:t>
            </a:r>
            <a:r>
              <a:rPr b="1" lang="sv-SE" sz="1110">
                <a:solidFill>
                  <a:schemeClr val="dk1"/>
                </a:solidFill>
                <a:latin typeface="Calibri"/>
                <a:ea typeface="Calibri"/>
                <a:cs typeface="Calibri"/>
                <a:sym typeface="Calibri"/>
              </a:rPr>
              <a:t>uppmärksamma barnets försök</a:t>
            </a:r>
            <a:r>
              <a:rPr lang="sv-SE" sz="1110">
                <a:solidFill>
                  <a:schemeClr val="dk1"/>
                </a:solidFill>
                <a:latin typeface="Calibri"/>
                <a:ea typeface="Calibri"/>
                <a:cs typeface="Calibri"/>
                <a:sym typeface="Calibri"/>
              </a:rPr>
              <a:t> även om man inte klarar hela vägen.</a:t>
            </a:r>
            <a:endParaRPr/>
          </a:p>
          <a:p>
            <a:pPr indent="0" lvl="0" marL="0" rtl="0" algn="l">
              <a:lnSpc>
                <a:spcPct val="90000"/>
              </a:lnSpc>
              <a:spcBef>
                <a:spcPts val="0"/>
              </a:spcBef>
              <a:spcAft>
                <a:spcPts val="0"/>
              </a:spcAft>
              <a:buNone/>
            </a:pPr>
            <a:r>
              <a:rPr b="1" i="1" lang="sv-SE" sz="1110">
                <a:solidFill>
                  <a:schemeClr val="dk1"/>
                </a:solidFill>
                <a:latin typeface="Calibri"/>
                <a:ea typeface="Calibri"/>
                <a:cs typeface="Calibri"/>
                <a:sym typeface="Calibri"/>
              </a:rPr>
              <a:t>Tar det tid? Bit dig i tungan.</a:t>
            </a:r>
            <a:r>
              <a:rPr b="1" lang="sv-SE" sz="1110">
                <a:solidFill>
                  <a:schemeClr val="dk1"/>
                </a:solidFill>
                <a:latin typeface="Calibri"/>
                <a:ea typeface="Calibri"/>
                <a:cs typeface="Calibri"/>
                <a:sym typeface="Calibri"/>
              </a:rPr>
              <a:t> </a:t>
            </a:r>
            <a:r>
              <a:rPr lang="sv-SE" sz="1110">
                <a:solidFill>
                  <a:schemeClr val="dk1"/>
                </a:solidFill>
                <a:latin typeface="Calibri"/>
                <a:ea typeface="Calibri"/>
                <a:cs typeface="Calibri"/>
                <a:sym typeface="Calibri"/>
              </a:rPr>
              <a:t>Problemlösning är en färdighet som barn behöver få tid till att lära sig. </a:t>
            </a:r>
            <a:endParaRPr/>
          </a:p>
          <a:p>
            <a:pPr indent="-514350" lvl="0" marL="514350" marR="0" rtl="0" algn="l">
              <a:lnSpc>
                <a:spcPct val="90000"/>
              </a:lnSpc>
              <a:spcBef>
                <a:spcPts val="0"/>
              </a:spcBef>
              <a:spcAft>
                <a:spcPts val="0"/>
              </a:spcAft>
              <a:buClr>
                <a:schemeClr val="dk1"/>
              </a:buClr>
              <a:buSzPts val="1110"/>
              <a:buFont typeface="Calibri"/>
              <a:buNone/>
            </a:pPr>
            <a:r>
              <a:t/>
            </a:r>
            <a:endParaRPr b="0" sz="1110"/>
          </a:p>
          <a:p>
            <a:pPr indent="-514350" lvl="0" marL="514350" marR="0" rtl="0" algn="l">
              <a:lnSpc>
                <a:spcPct val="90000"/>
              </a:lnSpc>
              <a:spcBef>
                <a:spcPts val="0"/>
              </a:spcBef>
              <a:spcAft>
                <a:spcPts val="0"/>
              </a:spcAft>
              <a:buClr>
                <a:schemeClr val="dk1"/>
              </a:buClr>
              <a:buSzPts val="1110"/>
              <a:buFont typeface="Calibri"/>
              <a:buNone/>
            </a:pPr>
            <a:r>
              <a:t/>
            </a:r>
            <a:endParaRPr sz="1110"/>
          </a:p>
        </p:txBody>
      </p:sp>
      <p:sp>
        <p:nvSpPr>
          <p:cNvPr id="397" name="Google Shape;397;p23: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2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05" name="Google Shape;405;p24: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1" name="Google Shape;411;p2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a:t>1 min	</a:t>
            </a:r>
            <a:endParaRPr/>
          </a:p>
          <a:p>
            <a:pPr indent="0" lvl="0" marL="0" rtl="0" algn="l">
              <a:lnSpc>
                <a:spcPct val="100000"/>
              </a:lnSpc>
              <a:spcBef>
                <a:spcPts val="1200"/>
              </a:spcBef>
              <a:spcAft>
                <a:spcPts val="0"/>
              </a:spcAft>
              <a:buNone/>
            </a:pPr>
            <a:r>
              <a:rPr b="1" lang="sv-SE" sz="1200">
                <a:solidFill>
                  <a:srgbClr val="000000"/>
                </a:solidFill>
                <a:latin typeface="Arial"/>
                <a:ea typeface="Arial"/>
                <a:cs typeface="Arial"/>
                <a:sym typeface="Arial"/>
              </a:rPr>
              <a:t>Övergripande mål med träffen</a:t>
            </a:r>
            <a:endParaRPr/>
          </a:p>
          <a:p>
            <a:pPr indent="0" lvl="0" marL="0" rtl="0" algn="l">
              <a:lnSpc>
                <a:spcPct val="125000"/>
              </a:lnSpc>
              <a:spcBef>
                <a:spcPts val="0"/>
              </a:spcBef>
              <a:spcAft>
                <a:spcPts val="0"/>
              </a:spcAft>
              <a:buNone/>
            </a:pPr>
            <a:r>
              <a:rPr lang="sv-SE" sz="1200">
                <a:latin typeface="Times New Roman"/>
                <a:ea typeface="Times New Roman"/>
                <a:cs typeface="Times New Roman"/>
                <a:sym typeface="Times New Roman"/>
              </a:rPr>
              <a:t>Föräldrarna får öva på att förbereda, ge tydligare uppmaningar och bekräfta, genom att använda uppdrag.</a:t>
            </a:r>
            <a:endParaRPr/>
          </a:p>
          <a:p>
            <a:pPr indent="0" lvl="0" marL="0" rtl="0" algn="l">
              <a:spcBef>
                <a:spcPts val="0"/>
              </a:spcBef>
              <a:spcAft>
                <a:spcPts val="0"/>
              </a:spcAft>
              <a:buNone/>
            </a:pPr>
            <a:r>
              <a:t/>
            </a:r>
            <a:endParaRPr/>
          </a:p>
        </p:txBody>
      </p:sp>
      <p:sp>
        <p:nvSpPr>
          <p:cNvPr id="412" name="Google Shape;412;p25: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
        <p:nvSpPr>
          <p:cNvPr id="420" name="Google Shape;420;p26: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1" name="Google Shape;421;p2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Arial"/>
              <a:buNone/>
            </a:pPr>
            <a:r>
              <a:rPr lang="sv-SE"/>
              <a:t>3 min	</a:t>
            </a:r>
            <a:endParaRPr/>
          </a:p>
          <a:p>
            <a:pPr indent="-171450" lvl="0" marL="171450" rtl="0" algn="l">
              <a:spcBef>
                <a:spcPts val="0"/>
              </a:spcBef>
              <a:spcAft>
                <a:spcPts val="0"/>
              </a:spcAft>
              <a:buClr>
                <a:schemeClr val="dk1"/>
              </a:buClr>
              <a:buSzPts val="1200"/>
              <a:buFont typeface="Arial"/>
              <a:buChar char="•"/>
            </a:pPr>
            <a:r>
              <a:rPr lang="sv-SE"/>
              <a:t>Uppdraget är ett slags spel, ett </a:t>
            </a:r>
            <a:r>
              <a:rPr b="1" lang="sv-SE"/>
              <a:t>poängsystem.</a:t>
            </a:r>
            <a:r>
              <a:rPr lang="sv-SE"/>
              <a:t> Ungdomen får uppdrag att sköta vissa saker som de ändå ska göra i vardagen. Uppdragen är sedan kopplade till belöningar. Uppdraget är ett verktyg som leder till tydligare, mer positiv kommunikation. </a:t>
            </a:r>
            <a:endParaRPr/>
          </a:p>
          <a:p>
            <a:pPr indent="-171450" lvl="0" marL="171450" rtl="0" algn="l">
              <a:spcBef>
                <a:spcPts val="0"/>
              </a:spcBef>
              <a:spcAft>
                <a:spcPts val="0"/>
              </a:spcAft>
              <a:buClr>
                <a:schemeClr val="dk1"/>
              </a:buClr>
              <a:buSzPts val="1200"/>
              <a:buFont typeface="Arial"/>
              <a:buChar char="•"/>
            </a:pPr>
            <a:r>
              <a:rPr lang="sv-SE"/>
              <a:t>Hänger ihop med innehållet i träff 3 FUB. Uppdragen fungerar som förberedelse och positiva uppmaningar. Belöningar en förstärkning av uppmuntran och bekräftelse.  </a:t>
            </a:r>
            <a:endParaRPr/>
          </a:p>
          <a:p>
            <a:pPr indent="-171450" lvl="0" marL="171450" rtl="0" algn="l">
              <a:spcBef>
                <a:spcPts val="0"/>
              </a:spcBef>
              <a:spcAft>
                <a:spcPts val="0"/>
              </a:spcAft>
              <a:buClr>
                <a:schemeClr val="dk1"/>
              </a:buClr>
              <a:buSzPts val="1200"/>
              <a:buFont typeface="Arial"/>
              <a:buChar char="•"/>
            </a:pPr>
            <a:r>
              <a:rPr lang="sv-SE"/>
              <a:t>Att testa uppdraget förutsätter att föräldrarna har arbetat med </a:t>
            </a:r>
            <a:r>
              <a:rPr b="1" lang="sv-SE"/>
              <a:t>Basen:</a:t>
            </a:r>
            <a:r>
              <a:rPr lang="sv-SE"/>
              <a:t> Tid tillsammans, Positiva uppmaningar och förberedelser. Uppdraget blir en förstärkning av det arbetet om det är väl grundat.</a:t>
            </a:r>
            <a:endParaRPr/>
          </a:p>
          <a:p>
            <a:pPr indent="-171450" lvl="0" marL="171450" rtl="0" algn="l">
              <a:spcBef>
                <a:spcPts val="0"/>
              </a:spcBef>
              <a:spcAft>
                <a:spcPts val="0"/>
              </a:spcAft>
              <a:buClr>
                <a:schemeClr val="dk1"/>
              </a:buClr>
              <a:buSzPts val="1200"/>
              <a:buFont typeface="Arial"/>
              <a:buChar char="•"/>
            </a:pPr>
            <a:r>
              <a:rPr lang="sv-SE"/>
              <a:t>Uppdraget är ett sätt att jobba med beteenden där det kan behövas </a:t>
            </a:r>
            <a:r>
              <a:rPr b="1" lang="sv-SE"/>
              <a:t>lite extra dragkraft</a:t>
            </a:r>
            <a:r>
              <a:rPr lang="sv-SE"/>
              <a:t>. Saker som fld tjatar om. </a:t>
            </a:r>
            <a:endParaRPr/>
          </a:p>
          <a:p>
            <a:pPr indent="-171450" lvl="0" marL="171450" rtl="0" algn="l">
              <a:spcBef>
                <a:spcPts val="0"/>
              </a:spcBef>
              <a:spcAft>
                <a:spcPts val="0"/>
              </a:spcAft>
              <a:buClr>
                <a:schemeClr val="dk1"/>
              </a:buClr>
              <a:buSzPts val="1200"/>
              <a:buFont typeface="Arial"/>
              <a:buChar char="•"/>
            </a:pPr>
            <a:r>
              <a:rPr lang="sv-SE" sz="1200">
                <a:latin typeface="Calibri"/>
                <a:ea typeface="Calibri"/>
                <a:cs typeface="Calibri"/>
                <a:sym typeface="Calibri"/>
              </a:rPr>
              <a:t>Används till situationer där ungdomen </a:t>
            </a:r>
            <a:r>
              <a:rPr b="1" lang="sv-SE" sz="1200">
                <a:latin typeface="Calibri"/>
                <a:ea typeface="Calibri"/>
                <a:cs typeface="Calibri"/>
                <a:sym typeface="Calibri"/>
              </a:rPr>
              <a:t>kan ta eget ansvar </a:t>
            </a:r>
            <a:r>
              <a:rPr lang="sv-SE" sz="1200">
                <a:latin typeface="Calibri"/>
                <a:ea typeface="Calibri"/>
                <a:cs typeface="Calibri"/>
                <a:sym typeface="Calibri"/>
              </a:rPr>
              <a:t>– t ex vardagliga rutiner, vid viktigare, allvarligare situationer får man komplettera med regler, återkommer till det vid träff 8</a:t>
            </a:r>
            <a:endParaRPr/>
          </a:p>
          <a:p>
            <a:pPr indent="-171450" lvl="0" marL="171450" rtl="0" algn="l">
              <a:spcBef>
                <a:spcPts val="0"/>
              </a:spcBef>
              <a:spcAft>
                <a:spcPts val="0"/>
              </a:spcAft>
              <a:buClr>
                <a:schemeClr val="dk1"/>
              </a:buClr>
              <a:buSzPts val="1200"/>
              <a:buFont typeface="Arial"/>
              <a:buChar char="•"/>
            </a:pPr>
            <a:r>
              <a:rPr lang="sv-SE"/>
              <a:t>Uppdraget är inte regler utan ett sätt att skapa nya beteenden och rutiner med positiv förstärkning, fokus på vardagsbeteenden som bara inte har kommit igång</a:t>
            </a:r>
            <a:endParaRPr/>
          </a:p>
          <a:p>
            <a:pPr indent="-171450" lvl="0" marL="171450" rtl="0" algn="l">
              <a:spcBef>
                <a:spcPts val="0"/>
              </a:spcBef>
              <a:spcAft>
                <a:spcPts val="0"/>
              </a:spcAft>
              <a:buClr>
                <a:schemeClr val="dk1"/>
              </a:buClr>
              <a:buSzPts val="1200"/>
              <a:buFont typeface="Arial"/>
              <a:buChar char="•"/>
            </a:pPr>
            <a:r>
              <a:rPr lang="sv-SE"/>
              <a:t>Regler återkommer vi till, används vid oacceptabla/allvarliga beteenden som fld måsta ta ansvar för.</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Arial"/>
              <a:buNone/>
            </a:pPr>
            <a:r>
              <a:rPr lang="sv-SE"/>
              <a:t>2 min	</a:t>
            </a:r>
            <a:endParaRPr/>
          </a:p>
          <a:p>
            <a:pPr indent="-76200" lvl="0" marL="0" marR="0" rtl="0" algn="l">
              <a:lnSpc>
                <a:spcPct val="100000"/>
              </a:lnSpc>
              <a:spcBef>
                <a:spcPts val="0"/>
              </a:spcBef>
              <a:spcAft>
                <a:spcPts val="0"/>
              </a:spcAft>
              <a:buClr>
                <a:schemeClr val="dk1"/>
              </a:buClr>
              <a:buSzPts val="1200"/>
              <a:buFont typeface="Arial"/>
              <a:buChar char="•"/>
            </a:pPr>
            <a:r>
              <a:rPr lang="sv-SE"/>
              <a:t>Man bestämmer några beteenden som ungdomen skall utföra för att samla poäng. </a:t>
            </a:r>
            <a:endParaRPr/>
          </a:p>
          <a:p>
            <a:pPr indent="-76200" lvl="0" marL="0" marR="0" rtl="0" algn="l">
              <a:lnSpc>
                <a:spcPct val="100000"/>
              </a:lnSpc>
              <a:spcBef>
                <a:spcPts val="0"/>
              </a:spcBef>
              <a:spcAft>
                <a:spcPts val="0"/>
              </a:spcAft>
              <a:buClr>
                <a:schemeClr val="dk1"/>
              </a:buClr>
              <a:buSzPts val="1200"/>
              <a:buFont typeface="Arial"/>
              <a:buChar char="•"/>
            </a:pPr>
            <a:r>
              <a:rPr lang="sv-SE"/>
              <a:t>Spelplanen finns i två varianter.</a:t>
            </a:r>
            <a:endParaRPr/>
          </a:p>
          <a:p>
            <a:pPr indent="-76200" lvl="0" marL="0" rtl="0" algn="l">
              <a:spcBef>
                <a:spcPts val="0"/>
              </a:spcBef>
              <a:spcAft>
                <a:spcPts val="0"/>
              </a:spcAft>
              <a:buClr>
                <a:schemeClr val="dk1"/>
              </a:buClr>
              <a:buSzPts val="1200"/>
              <a:buFont typeface="Arial"/>
              <a:buChar char="•"/>
            </a:pPr>
            <a:r>
              <a:rPr lang="sv-SE"/>
              <a:t> Numrerad, vissa är markerade med ett frågetecknen.</a:t>
            </a:r>
            <a:endParaRPr/>
          </a:p>
          <a:p>
            <a:pPr indent="-76200" lvl="0" marL="0" rtl="0" algn="l">
              <a:spcBef>
                <a:spcPts val="0"/>
              </a:spcBef>
              <a:spcAft>
                <a:spcPts val="0"/>
              </a:spcAft>
              <a:buClr>
                <a:schemeClr val="dk1"/>
              </a:buClr>
              <a:buSzPts val="1200"/>
              <a:buFont typeface="Arial"/>
              <a:buChar char="•"/>
            </a:pPr>
            <a:r>
              <a:rPr lang="sv-SE"/>
              <a:t> Varje gång ungdomen gjort ett uppdrag får den sätta ett kryss, klistermärke. Så går man framåt på spelplanen. </a:t>
            </a:r>
            <a:endParaRPr/>
          </a:p>
          <a:p>
            <a:pPr indent="-76200" lvl="0" marL="0" rtl="0" algn="l">
              <a:spcBef>
                <a:spcPts val="0"/>
              </a:spcBef>
              <a:spcAft>
                <a:spcPts val="0"/>
              </a:spcAft>
              <a:buClr>
                <a:schemeClr val="dk1"/>
              </a:buClr>
              <a:buSzPts val="1200"/>
              <a:buFont typeface="Arial"/>
              <a:buChar char="•"/>
            </a:pPr>
            <a:r>
              <a:rPr lang="sv-SE"/>
              <a:t> När ungdomen kommer fram till ett frågetecken får den ta ett chanskort = belöning för utförda uppdrag.</a:t>
            </a:r>
            <a:endParaRPr/>
          </a:p>
          <a:p>
            <a:pPr indent="-76200" lvl="0" marL="0" rtl="0" algn="l">
              <a:spcBef>
                <a:spcPts val="0"/>
              </a:spcBef>
              <a:spcAft>
                <a:spcPts val="0"/>
              </a:spcAft>
              <a:buClr>
                <a:schemeClr val="dk1"/>
              </a:buClr>
              <a:buSzPts val="1200"/>
              <a:buFont typeface="Arial"/>
              <a:buChar char="•"/>
            </a:pPr>
            <a:r>
              <a:rPr lang="sv-SE"/>
              <a:t> När ungdomen klarat hela Uppdraget kan den få en lite större belöning.</a:t>
            </a:r>
            <a:endParaRPr/>
          </a:p>
          <a:p>
            <a:pPr indent="0" lvl="0" marL="0" rtl="0" algn="l">
              <a:spcBef>
                <a:spcPts val="0"/>
              </a:spcBef>
              <a:spcAft>
                <a:spcPts val="0"/>
              </a:spcAft>
              <a:buClr>
                <a:schemeClr val="dk1"/>
              </a:buClr>
              <a:buSzPts val="1200"/>
              <a:buFont typeface="Arial"/>
              <a:buNone/>
            </a:pPr>
            <a:r>
              <a:t/>
            </a:r>
            <a:endParaRPr/>
          </a:p>
        </p:txBody>
      </p:sp>
      <p:sp>
        <p:nvSpPr>
          <p:cNvPr id="429" name="Google Shape;429;p27: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6" name="Google Shape;436;p2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a:t>3 min (efter denna bild, eller nästa ca kl.11.00 – 5 min paus, därefter ca 40 min kvar av bildspel)</a:t>
            </a:r>
            <a:endParaRPr/>
          </a:p>
          <a:p>
            <a:pPr indent="-95250" lvl="0" marL="171450" marR="0" rtl="0" algn="l">
              <a:lnSpc>
                <a:spcPct val="100000"/>
              </a:lnSpc>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sv-SE"/>
              <a:t>Beteendena formuleras som tydliga och positiva uppdrag - Tala om vad de skall göra, inte vad de inte skall göra. Hjälp till att bryta ner i mindre steg om uppdragen blir för stora/svåra. T ex: Stäng av datorn kl 21. (Istället för: Sitt inte vid datorn efter kl 21). </a:t>
            </a:r>
            <a:endParaRPr/>
          </a:p>
          <a:p>
            <a:pPr indent="-171450" lvl="0" marL="171450" marR="0" rtl="0" algn="l">
              <a:lnSpc>
                <a:spcPct val="100000"/>
              </a:lnSpc>
              <a:spcBef>
                <a:spcPts val="0"/>
              </a:spcBef>
              <a:spcAft>
                <a:spcPts val="0"/>
              </a:spcAft>
              <a:buClr>
                <a:schemeClr val="dk1"/>
              </a:buClr>
              <a:buSzPts val="1200"/>
              <a:buFont typeface="Arial"/>
              <a:buChar char="•"/>
            </a:pPr>
            <a:r>
              <a:rPr lang="sv-SE"/>
              <a:t>Lagom svåra och lagom många - 1-3 uppdrag/dag och klara minst 1 av uppdragen. </a:t>
            </a:r>
            <a:endParaRPr/>
          </a:p>
          <a:p>
            <a:pPr indent="-171450" lvl="0" marL="171450" marR="0" rtl="0" algn="l">
              <a:lnSpc>
                <a:spcPct val="100000"/>
              </a:lnSpc>
              <a:spcBef>
                <a:spcPts val="0"/>
              </a:spcBef>
              <a:spcAft>
                <a:spcPts val="0"/>
              </a:spcAft>
              <a:buClr>
                <a:schemeClr val="dk1"/>
              </a:buClr>
              <a:buSzPts val="1200"/>
              <a:buFont typeface="Arial"/>
              <a:buChar char="•"/>
            </a:pPr>
            <a:r>
              <a:rPr lang="sv-SE"/>
              <a:t>Samma uppdrag varje dag, byt inte ut/ändra förrän det gått en tid.</a:t>
            </a:r>
            <a:endParaRPr/>
          </a:p>
          <a:p>
            <a:pPr indent="-171450" lvl="0" marL="171450" rtl="0" algn="l">
              <a:spcBef>
                <a:spcPts val="0"/>
              </a:spcBef>
              <a:spcAft>
                <a:spcPts val="0"/>
              </a:spcAft>
              <a:buClr>
                <a:schemeClr val="dk1"/>
              </a:buClr>
              <a:buSzPts val="1200"/>
              <a:buFont typeface="Arial"/>
              <a:buChar char="•"/>
            </a:pPr>
            <a:r>
              <a:rPr lang="sv-SE"/>
              <a:t>Uttryck positiva förväntningar! Man kan behöva påminna, men inte tjata! </a:t>
            </a:r>
            <a:endParaRPr/>
          </a:p>
          <a:p>
            <a:pPr indent="-171450" lvl="0" marL="171450" rtl="0" algn="l">
              <a:spcBef>
                <a:spcPts val="0"/>
              </a:spcBef>
              <a:spcAft>
                <a:spcPts val="0"/>
              </a:spcAft>
              <a:buClr>
                <a:schemeClr val="dk1"/>
              </a:buClr>
              <a:buSzPts val="1200"/>
              <a:buFont typeface="Arial"/>
              <a:buChar char="•"/>
            </a:pPr>
            <a:r>
              <a:rPr lang="sv-SE"/>
              <a:t>Kom överens om uppdragen och nivån på belöningar – ungdomen måste känna att det lönar sig. </a:t>
            </a:r>
            <a:endParaRPr/>
          </a:p>
          <a:p>
            <a:pPr indent="-171450" lvl="0" marL="171450" rtl="0" algn="l">
              <a:spcBef>
                <a:spcPts val="0"/>
              </a:spcBef>
              <a:spcAft>
                <a:spcPts val="0"/>
              </a:spcAft>
              <a:buClr>
                <a:schemeClr val="dk1"/>
              </a:buClr>
              <a:buSzPts val="1200"/>
              <a:buFont typeface="Arial"/>
              <a:buChar char="•"/>
            </a:pPr>
            <a:r>
              <a:rPr lang="sv-SE"/>
              <a:t>Chanskort – något oväntat, en överraskning</a:t>
            </a:r>
            <a:endParaRPr/>
          </a:p>
          <a:p>
            <a:pPr indent="-171450" lvl="0" marL="171450" rtl="0" algn="l">
              <a:spcBef>
                <a:spcPts val="0"/>
              </a:spcBef>
              <a:spcAft>
                <a:spcPts val="0"/>
              </a:spcAft>
              <a:buClr>
                <a:schemeClr val="dk1"/>
              </a:buClr>
              <a:buSzPts val="1200"/>
              <a:buFont typeface="Arial"/>
              <a:buChar char="•"/>
            </a:pPr>
            <a:r>
              <a:rPr lang="sv-SE"/>
              <a:t>Uppföljning!! – Varje dag, t ex på kvällen. Uppmuntra ungdomen varje gång. Följ också upp efter ca 2 veckor och vid behov ändra/uppdatera uppdragen.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37" name="Google Shape;437;p28: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4" name="Google Shape;444;p2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a:t>2 min (nu ca 40 min kvar av bildspel)</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OK-test är ett sätt att undersöka om beteendet och uppdraget är tydligt formulerat, om det är observerbart och konkret. </a:t>
            </a:r>
            <a:endParaRPr/>
          </a:p>
          <a:p>
            <a:pPr indent="0" lvl="0" marL="0" rtl="0" algn="l">
              <a:spcBef>
                <a:spcPts val="0"/>
              </a:spcBef>
              <a:spcAft>
                <a:spcPts val="0"/>
              </a:spcAft>
              <a:buNone/>
            </a:pPr>
            <a:r>
              <a:t/>
            </a:r>
            <a:endParaRPr/>
          </a:p>
          <a:p>
            <a:pPr indent="-171450" lvl="0" marL="171450" marR="0" rtl="0" algn="l">
              <a:lnSpc>
                <a:spcPct val="100000"/>
              </a:lnSpc>
              <a:spcBef>
                <a:spcPts val="0"/>
              </a:spcBef>
              <a:spcAft>
                <a:spcPts val="0"/>
              </a:spcAft>
              <a:buClr>
                <a:schemeClr val="dk1"/>
              </a:buClr>
              <a:buSzPts val="1200"/>
              <a:buFont typeface="Arial"/>
              <a:buChar char="•"/>
            </a:pPr>
            <a:r>
              <a:rPr b="1" lang="sv-SE" sz="1200">
                <a:solidFill>
                  <a:schemeClr val="dk1"/>
                </a:solidFill>
                <a:latin typeface="Calibri"/>
                <a:ea typeface="Calibri"/>
                <a:cs typeface="Calibri"/>
                <a:sym typeface="Calibri"/>
              </a:rPr>
              <a:t>Objektivt</a:t>
            </a:r>
            <a:r>
              <a:rPr lang="sv-SE" sz="1200">
                <a:solidFill>
                  <a:schemeClr val="dk1"/>
                </a:solidFill>
                <a:latin typeface="Calibri"/>
                <a:ea typeface="Calibri"/>
                <a:cs typeface="Calibri"/>
                <a:sym typeface="Calibri"/>
              </a:rPr>
              <a:t>: Uppdraget ska vara observerbart och objektivt så att vem som helst ska kunna förstå vad du menar. En uppmaning som beskriver ett önskvärt beteende: ”Ha en bättre attityd mot din lillebror” kan betyda så många olika saker för olika människor. Däremot blir det tydligare med ”Lyssna på din lillebror” </a:t>
            </a:r>
            <a:endParaRPr/>
          </a:p>
          <a:p>
            <a:pPr indent="-95250" lvl="0" marL="171450" marR="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1" lang="sv-SE" sz="1200">
                <a:solidFill>
                  <a:schemeClr val="dk1"/>
                </a:solidFill>
                <a:latin typeface="Calibri"/>
                <a:ea typeface="Calibri"/>
                <a:cs typeface="Calibri"/>
                <a:sym typeface="Calibri"/>
              </a:rPr>
              <a:t>Konkret:</a:t>
            </a:r>
            <a:r>
              <a:rPr lang="sv-SE" sz="1200">
                <a:solidFill>
                  <a:schemeClr val="dk1"/>
                </a:solidFill>
                <a:latin typeface="Calibri"/>
                <a:ea typeface="Calibri"/>
                <a:cs typeface="Calibri"/>
                <a:sym typeface="Calibri"/>
              </a:rPr>
              <a:t> Oftast går det att bli väldigt mycket mer specifik om man försöker definiera antal gånger, under hur lång tid eller med vilken styrka ett uppdrag ska göras</a:t>
            </a:r>
            <a:r>
              <a:rPr i="1" lang="sv-SE" sz="1200">
                <a:solidFill>
                  <a:schemeClr val="dk1"/>
                </a:solidFill>
                <a:latin typeface="Calibri"/>
                <a:ea typeface="Calibri"/>
                <a:cs typeface="Calibri"/>
                <a:sym typeface="Calibri"/>
              </a:rPr>
              <a:t>. </a:t>
            </a:r>
            <a:r>
              <a:rPr lang="sv-SE" sz="1200">
                <a:solidFill>
                  <a:schemeClr val="dk1"/>
                </a:solidFill>
                <a:latin typeface="Calibri"/>
                <a:ea typeface="Calibri"/>
                <a:cs typeface="Calibri"/>
                <a:sym typeface="Calibri"/>
              </a:rPr>
              <a:t>Ju mer konkret man blir, desto lättare blir det att se om uppdraget är utfört och uppmuntra ungdomen. Uppdraget skulle isf kunna vara: ”Lyssna på din lillebror när vi äter middag”. </a:t>
            </a:r>
            <a:endParaRPr/>
          </a:p>
          <a:p>
            <a:pPr indent="-95250" lvl="0" marL="171450" marR="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lang="sv-SE" sz="1200" u="sng">
                <a:solidFill>
                  <a:schemeClr val="dk1"/>
                </a:solidFill>
                <a:latin typeface="Calibri"/>
                <a:ea typeface="Calibri"/>
                <a:cs typeface="Calibri"/>
                <a:sym typeface="Calibri"/>
              </a:rPr>
              <a:t>Andra exempel på OK testade uppdrag</a:t>
            </a:r>
            <a:r>
              <a:rPr lang="sv-SE" sz="1200">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chemeClr val="dk1"/>
              </a:buClr>
              <a:buSzPts val="1200"/>
              <a:buFont typeface="Arial"/>
              <a:buChar char="•"/>
            </a:pPr>
            <a:r>
              <a:rPr lang="sv-SE" sz="1200">
                <a:solidFill>
                  <a:schemeClr val="dk1"/>
                </a:solidFill>
                <a:latin typeface="Calibri"/>
                <a:ea typeface="Calibri"/>
                <a:cs typeface="Calibri"/>
                <a:sym typeface="Calibri"/>
              </a:rPr>
              <a:t>Städa upp det som ligger på golvet i ditt rum varje kväll innan du lägger dig. (Istället för ”Håll ordning i ditt rum”).</a:t>
            </a:r>
            <a:endParaRPr/>
          </a:p>
          <a:p>
            <a:pPr indent="-171450" lvl="0" marL="171450" marR="0" rtl="0" algn="l">
              <a:lnSpc>
                <a:spcPct val="100000"/>
              </a:lnSpc>
              <a:spcBef>
                <a:spcPts val="0"/>
              </a:spcBef>
              <a:spcAft>
                <a:spcPts val="0"/>
              </a:spcAft>
              <a:buClr>
                <a:schemeClr val="dk1"/>
              </a:buClr>
              <a:buSzPts val="1200"/>
              <a:buFont typeface="Arial"/>
              <a:buChar char="•"/>
            </a:pPr>
            <a:r>
              <a:rPr lang="sv-SE" sz="1200">
                <a:solidFill>
                  <a:schemeClr val="dk1"/>
                </a:solidFill>
                <a:latin typeface="Calibri"/>
                <a:ea typeface="Calibri"/>
                <a:cs typeface="Calibri"/>
                <a:sym typeface="Calibri"/>
              </a:rPr>
              <a:t>Göra läxan varje vardag kväll kl 19. (Istället för ”Sköta skolan”).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445" name="Google Shape;445;p29: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8" name="Google Shape;228;p3: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0: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
        <p:nvSpPr>
          <p:cNvPr id="452" name="Google Shape;452;p3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3" name="Google Shape;453;p30: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Arial"/>
              <a:buNone/>
            </a:pPr>
            <a:r>
              <a:rPr lang="sv-SE"/>
              <a:t>1 min	</a:t>
            </a:r>
            <a:endParaRPr/>
          </a:p>
          <a:p>
            <a:pPr indent="-171450" lvl="0" marL="171450" rtl="0" algn="l">
              <a:spcBef>
                <a:spcPts val="0"/>
              </a:spcBef>
              <a:spcAft>
                <a:spcPts val="0"/>
              </a:spcAft>
              <a:buClr>
                <a:schemeClr val="dk1"/>
              </a:buClr>
              <a:buSzPts val="1200"/>
              <a:buFont typeface="Arial"/>
              <a:buChar char="•"/>
            </a:pPr>
            <a:r>
              <a:rPr lang="sv-SE"/>
              <a:t>Få beteenden</a:t>
            </a:r>
            <a:endParaRPr/>
          </a:p>
          <a:p>
            <a:pPr indent="-171450" lvl="0" marL="171450" rtl="0" algn="l">
              <a:spcBef>
                <a:spcPts val="0"/>
              </a:spcBef>
              <a:spcAft>
                <a:spcPts val="0"/>
              </a:spcAft>
              <a:buClr>
                <a:schemeClr val="dk1"/>
              </a:buClr>
              <a:buSzPts val="1200"/>
              <a:buFont typeface="Arial"/>
              <a:buChar char="•"/>
            </a:pPr>
            <a:r>
              <a:rPr lang="sv-SE"/>
              <a:t>De skall gå att uppnå. Ungdomen ska klara av dem även innan men det behövs mer motivation. </a:t>
            </a:r>
            <a:endParaRPr/>
          </a:p>
          <a:p>
            <a:pPr indent="-171450" lvl="0" marL="171450" rtl="0" algn="l">
              <a:spcBef>
                <a:spcPts val="0"/>
              </a:spcBef>
              <a:spcAft>
                <a:spcPts val="0"/>
              </a:spcAft>
              <a:buClr>
                <a:schemeClr val="dk1"/>
              </a:buClr>
              <a:buSzPts val="1200"/>
              <a:buFont typeface="Arial"/>
              <a:buChar char="•"/>
            </a:pPr>
            <a:r>
              <a:rPr lang="sv-SE"/>
              <a:t>Positivt formulerade</a:t>
            </a:r>
            <a:endParaRPr/>
          </a:p>
          <a:p>
            <a:pPr indent="-171450" lvl="0" marL="171450" rtl="0" algn="l">
              <a:spcBef>
                <a:spcPts val="0"/>
              </a:spcBef>
              <a:spcAft>
                <a:spcPts val="0"/>
              </a:spcAft>
              <a:buClr>
                <a:schemeClr val="dk1"/>
              </a:buClr>
              <a:buSzPts val="1200"/>
              <a:buFont typeface="Arial"/>
              <a:buChar char="•"/>
            </a:pPr>
            <a:r>
              <a:rPr lang="sv-SE"/>
              <a:t>Beskriv vad ungdomen skall göra</a:t>
            </a:r>
            <a:endParaRPr/>
          </a:p>
          <a:p>
            <a:pPr indent="-171450" lvl="0" marL="171450" rtl="0" algn="l">
              <a:spcBef>
                <a:spcPts val="0"/>
              </a:spcBef>
              <a:spcAft>
                <a:spcPts val="0"/>
              </a:spcAft>
              <a:buClr>
                <a:schemeClr val="dk1"/>
              </a:buClr>
              <a:buSzPts val="1200"/>
              <a:buFont typeface="Arial"/>
              <a:buChar char="•"/>
            </a:pPr>
            <a:r>
              <a:rPr lang="sv-SE"/>
              <a:t>Om ett uppdrag är för svårt kan det göras enklare genom att brytas ned. Om t ex. uppdraget” Komma i tid till skolan” är för svårt. Välj ett eller flera uppdrag som är lättare att uppnå. T ex ”Gå upp kl 7”. ”Gå hemifrån kl 8”.   </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0" name="Google Shape;460;p3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a:t>10 min 	</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Två alternativ: </a:t>
            </a:r>
            <a:endParaRPr/>
          </a:p>
          <a:p>
            <a:pPr indent="-228600" lvl="0" marL="228600" rtl="0" algn="l">
              <a:spcBef>
                <a:spcPts val="0"/>
              </a:spcBef>
              <a:spcAft>
                <a:spcPts val="0"/>
              </a:spcAft>
              <a:buClr>
                <a:schemeClr val="dk1"/>
              </a:buClr>
              <a:buSzPts val="1200"/>
              <a:buFont typeface="Calibri"/>
              <a:buAutoNum type="arabicPeriod"/>
            </a:pPr>
            <a:r>
              <a:rPr lang="sv-SE"/>
              <a:t>Modellera/demonstrera hur uppdraget presenteras. Instruktör 1 är förälder och instruktör 2 är ungdom. Presentera på ett lyckat sätt.</a:t>
            </a:r>
            <a:endParaRPr/>
          </a:p>
          <a:p>
            <a:pPr indent="-228600" lvl="0" marL="228600" rtl="0" algn="l">
              <a:spcBef>
                <a:spcPts val="0"/>
              </a:spcBef>
              <a:spcAft>
                <a:spcPts val="0"/>
              </a:spcAft>
              <a:buClr>
                <a:schemeClr val="dk1"/>
              </a:buClr>
              <a:buSzPts val="1200"/>
              <a:buFont typeface="Calibri"/>
              <a:buAutoNum type="arabicPeriod"/>
            </a:pPr>
            <a:r>
              <a:rPr lang="sv-SE"/>
              <a:t>Visa film där Eddies föräldrar presenterar Uppdraget, </a:t>
            </a:r>
            <a:r>
              <a:rPr b="1" lang="sv-SE"/>
              <a:t>träff 6, film 1</a:t>
            </a:r>
            <a:r>
              <a:rPr lang="sv-SE"/>
              <a:t>. (3:58) Obs säg till gruppen! Detta är ett mindre lyckat exempel, därför kan det vara bättre att rollspela. </a:t>
            </a:r>
            <a:r>
              <a:rPr b="1" lang="sv-SE"/>
              <a:t>Fråga gruppen</a:t>
            </a:r>
            <a:r>
              <a:rPr lang="sv-SE"/>
              <a:t>: Vilka fallgropar såg ni i uppdraget? Lade ni märke till beteenden som inte var ok-testade? </a:t>
            </a:r>
            <a:endParaRPr/>
          </a:p>
          <a:p>
            <a:pPr indent="-152400" lvl="0" marL="228600" rtl="0" algn="l">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sv-SE" sz="1200">
                <a:solidFill>
                  <a:schemeClr val="dk1"/>
                </a:solidFill>
                <a:latin typeface="Calibri"/>
                <a:ea typeface="Calibri"/>
                <a:cs typeface="Calibri"/>
                <a:sym typeface="Calibri"/>
              </a:rPr>
              <a:t>Fråga gruppen</a:t>
            </a:r>
            <a:r>
              <a:rPr lang="sv-SE" sz="1200">
                <a:solidFill>
                  <a:schemeClr val="dk1"/>
                </a:solidFill>
                <a:latin typeface="Calibri"/>
                <a:ea typeface="Calibri"/>
                <a:cs typeface="Calibri"/>
                <a:sym typeface="Calibri"/>
              </a:rPr>
              <a:t>: I manualen har ni en övning där föräldrarna ska sitta två och två och komma på förslag på uppdrag (s 120). Vi kör en snabb förslagslista på uppdrag – skriv på tavlan!</a:t>
            </a:r>
            <a:endParaRPr/>
          </a:p>
          <a:p>
            <a:pPr indent="-152400" lvl="0" marL="22860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sv-SE"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61" name="Google Shape;461;p3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2: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
        <p:nvSpPr>
          <p:cNvPr id="470" name="Google Shape;470;p3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1" name="Google Shape;471;p3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sz="1200">
                <a:solidFill>
                  <a:schemeClr val="dk1"/>
                </a:solidFill>
                <a:latin typeface="Calibri"/>
                <a:ea typeface="Calibri"/>
                <a:cs typeface="Calibri"/>
                <a:sym typeface="Calibri"/>
              </a:rPr>
              <a:t>2 min	</a:t>
            </a:r>
            <a:endParaRPr i="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i="1" lang="sv-SE" sz="1200">
                <a:solidFill>
                  <a:schemeClr val="dk1"/>
                </a:solidFill>
                <a:latin typeface="Calibri"/>
                <a:ea typeface="Calibri"/>
                <a:cs typeface="Calibri"/>
                <a:sym typeface="Calibri"/>
              </a:rPr>
              <a:t>Chanskort och belöningar. Såhär ser rutan för chanskort ut i spelplanen.</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Times New Roman"/>
              <a:buNone/>
            </a:pPr>
            <a:r>
              <a:rPr lang="sv-SE" sz="1200">
                <a:solidFill>
                  <a:srgbClr val="000000"/>
                </a:solidFill>
                <a:latin typeface="Times New Roman"/>
                <a:ea typeface="Times New Roman"/>
                <a:cs typeface="Times New Roman"/>
                <a:sym typeface="Times New Roman"/>
              </a:rPr>
              <a:t>Syftet är att ungdomen skall få uppmuntran ofta. Då behövs många gratis eller billiga belöningar tillsammans med bekräftelse och uppskattning.</a:t>
            </a:r>
            <a:r>
              <a:rPr lang="sv-SE" sz="1200">
                <a:solidFill>
                  <a:schemeClr val="dk1"/>
                </a:solidFill>
                <a:latin typeface="Calibri"/>
                <a:ea typeface="Calibri"/>
                <a:cs typeface="Calibri"/>
                <a:sym typeface="Calibri"/>
              </a:rPr>
              <a:t> Framför allt, vad är förstärkande för just den ungdomen.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lang="sv-SE" sz="1200">
                <a:solidFill>
                  <a:schemeClr val="dk1"/>
                </a:solidFill>
                <a:latin typeface="Calibri"/>
                <a:ea typeface="Calibri"/>
                <a:cs typeface="Calibri"/>
                <a:sym typeface="Calibri"/>
              </a:rPr>
              <a:t>Det bör inte ta mycket tid </a:t>
            </a:r>
            <a:r>
              <a:rPr lang="sv-SE" sz="1200">
                <a:solidFill>
                  <a:schemeClr val="dk1"/>
                </a:solidFill>
                <a:latin typeface="Calibri"/>
                <a:ea typeface="Calibri"/>
                <a:cs typeface="Calibri"/>
                <a:sym typeface="Calibri"/>
              </a:rPr>
              <a:t>– </a:t>
            </a:r>
            <a:r>
              <a:rPr lang="sv-SE" sz="1200">
                <a:latin typeface="Times New Roman"/>
                <a:ea typeface="Times New Roman"/>
                <a:cs typeface="Times New Roman"/>
                <a:sym typeface="Times New Roman"/>
              </a:rPr>
              <a:t>Om belöningarna tar mycket tid av föräldern är risken stor att de inte blir av.</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sv-SE" sz="1200">
                <a:solidFill>
                  <a:schemeClr val="dk1"/>
                </a:solidFill>
                <a:latin typeface="Calibri"/>
                <a:ea typeface="Calibri"/>
                <a:cs typeface="Calibri"/>
                <a:sym typeface="Calibri"/>
              </a:rPr>
              <a:t>Som GL behöver du hjälpa fld att hitta rätt nivå på belöningarna. Det har visat sig att både barn och ungdomar uppskattar att göra något tillsammans med föräldern. Underskatta inte förälderns sällskap! Fråga ungdomen vad den skulle vilja.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sv-SE" sz="1200">
                <a:solidFill>
                  <a:schemeClr val="dk1"/>
                </a:solidFill>
                <a:latin typeface="Calibri"/>
                <a:ea typeface="Calibri"/>
                <a:cs typeface="Calibri"/>
                <a:sym typeface="Calibri"/>
              </a:rPr>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3: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
        <p:nvSpPr>
          <p:cNvPr id="483" name="Google Shape;483;p3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4" name="Google Shape;484;p3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3 min	</a:t>
            </a:r>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Instruktör 1 </a:t>
            </a:r>
            <a:r>
              <a:rPr b="1" lang="sv-SE" sz="1110">
                <a:solidFill>
                  <a:schemeClr val="dk1"/>
                </a:solidFill>
                <a:latin typeface="Calibri"/>
                <a:ea typeface="Calibri"/>
                <a:cs typeface="Calibri"/>
                <a:sym typeface="Calibri"/>
              </a:rPr>
              <a:t>ställer frågorna</a:t>
            </a:r>
            <a:r>
              <a:rPr lang="sv-SE" sz="1110">
                <a:solidFill>
                  <a:schemeClr val="dk1"/>
                </a:solidFill>
                <a:latin typeface="Calibri"/>
                <a:ea typeface="Calibri"/>
                <a:cs typeface="Calibri"/>
                <a:sym typeface="Calibri"/>
              </a:rPr>
              <a:t>, instruktör 2 svarar:</a:t>
            </a:r>
            <a:endParaRPr/>
          </a:p>
          <a:p>
            <a:pPr indent="0" lvl="0" marL="0" rtl="0" algn="l">
              <a:lnSpc>
                <a:spcPct val="90000"/>
              </a:lnSpc>
              <a:spcBef>
                <a:spcPts val="0"/>
              </a:spcBef>
              <a:spcAft>
                <a:spcPts val="0"/>
              </a:spcAft>
              <a:buNone/>
            </a:pPr>
            <a:r>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Min tonåring kommer inte att vilja göra det här, det är för barnsligt!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Förvånansvärt stora ungdomar tycker det är kul. Används t ex på behandlingshem med stor framgång. Även vuxna motiveras av belöningar.</a:t>
            </a:r>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Hur länge ska man hålla på med ”Uppdraget”?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Tills beteendet är etablerat. Det är bra att göra färdigt en spelplan. Börja på en ny om både fld och ungdom vill.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Blir inte ungdomen beroende av materiella belöningar för att göra saker?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Inte om belöningarna hålls små eller gratis eller är tid. Se det som Tid tillsammans, insättningar på Förtroendekontot.</a:t>
            </a:r>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Hur kan man hantera syskon?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De kan också få en spelplan. Börja gärna ett par veckor senare för att undvika konkurrens vem som går fram snabbast i spelet. </a:t>
            </a:r>
            <a:r>
              <a:rPr i="1" lang="sv-SE" sz="1110">
                <a:solidFill>
                  <a:schemeClr val="dk1"/>
                </a:solidFill>
                <a:latin typeface="Calibri"/>
                <a:ea typeface="Calibri"/>
                <a:cs typeface="Calibri"/>
                <a:sym typeface="Calibri"/>
              </a:rPr>
              <a:t>FORTS…</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Blir inte ungdomen bortskämd?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Håll nivån på belöningar låg. Se över hur det ser ut, rensa och använd i ett tydligt formulerat uppdrag i stället.</a:t>
            </a:r>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Blir inte ”Uppdraget” en muta?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Nej, eftersom det sker efter beteendet. Ge inte något i förskott! Vad är en muta? Då försöker man få ungdomen att göra något som den inte vill. Nu handlar det om att förstärka vardagliga beteenden som inte förekommer ofta.</a:t>
            </a:r>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Vad gör jag om min ungdom inte lockas av de roliga saker som står på korten?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Se över belöningarna, är de förstärkande? Hur mycket får ungdomen i vanliga fall, kanske har de redan fått allt? Behöver jag ”rensa” lite bland överflödiga förmåner? </a:t>
            </a:r>
            <a:endParaRPr/>
          </a:p>
          <a:p>
            <a:pPr indent="0" lvl="0" marL="0" rtl="0" algn="l">
              <a:lnSpc>
                <a:spcPct val="90000"/>
              </a:lnSpc>
              <a:spcBef>
                <a:spcPts val="0"/>
              </a:spcBef>
              <a:spcAft>
                <a:spcPts val="0"/>
              </a:spcAft>
              <a:buNone/>
            </a:pPr>
            <a:r>
              <a:rPr b="1" lang="sv-SE" sz="1110">
                <a:solidFill>
                  <a:schemeClr val="dk1"/>
                </a:solidFill>
                <a:latin typeface="Calibri"/>
                <a:ea typeface="Calibri"/>
                <a:cs typeface="Calibri"/>
                <a:sym typeface="Calibri"/>
              </a:rPr>
              <a:t>Vad gör jag om min ungdom samlar några poäng men sedan tappar orken? </a:t>
            </a:r>
            <a:endParaRPr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sv-SE" sz="1110">
                <a:solidFill>
                  <a:schemeClr val="dk1"/>
                </a:solidFill>
                <a:latin typeface="Calibri"/>
                <a:ea typeface="Calibri"/>
                <a:cs typeface="Calibri"/>
                <a:sym typeface="Calibri"/>
              </a:rPr>
              <a:t>Se över uppdragen. Är de för svåra? Man kan behöva göra dem enklare eller byta ut dem. Kommer jag ihåg att uppmuntra verbalt? – förtroendekontot</a:t>
            </a:r>
            <a:r>
              <a:rPr b="1" lang="sv-SE" sz="1110">
                <a:solidFill>
                  <a:schemeClr val="dk1"/>
                </a:solidFill>
                <a:latin typeface="Calibri"/>
                <a:ea typeface="Calibri"/>
                <a:cs typeface="Calibri"/>
                <a:sym typeface="Calibri"/>
              </a:rPr>
              <a:t> </a:t>
            </a:r>
            <a:r>
              <a:rPr lang="sv-SE" sz="1110">
                <a:solidFill>
                  <a:schemeClr val="dk1"/>
                </a:solidFill>
                <a:latin typeface="Calibri"/>
                <a:ea typeface="Calibri"/>
                <a:cs typeface="Calibri"/>
                <a:sym typeface="Calibri"/>
              </a:rPr>
              <a:t>Se till att </a:t>
            </a:r>
            <a:r>
              <a:rPr b="0" lang="sv-SE" sz="1110">
                <a:solidFill>
                  <a:schemeClr val="dk1"/>
                </a:solidFill>
                <a:latin typeface="Calibri"/>
                <a:ea typeface="Calibri"/>
                <a:cs typeface="Calibri"/>
                <a:sym typeface="Calibri"/>
              </a:rPr>
              <a:t>belöningarna</a:t>
            </a:r>
            <a:r>
              <a:rPr lang="sv-SE" sz="1110">
                <a:solidFill>
                  <a:schemeClr val="dk1"/>
                </a:solidFill>
                <a:latin typeface="Calibri"/>
                <a:ea typeface="Calibri"/>
                <a:cs typeface="Calibri"/>
                <a:sym typeface="Calibri"/>
              </a:rPr>
              <a:t> blir av.</a:t>
            </a:r>
            <a:endParaRPr/>
          </a:p>
          <a:p>
            <a:pPr indent="0" lvl="0" marL="0" rtl="0" algn="l">
              <a:lnSpc>
                <a:spcPct val="90000"/>
              </a:lnSpc>
              <a:spcBef>
                <a:spcPts val="0"/>
              </a:spcBef>
              <a:spcAft>
                <a:spcPts val="0"/>
              </a:spcAft>
              <a:buNone/>
            </a:pPr>
            <a:r>
              <a:t/>
            </a:r>
            <a:endParaRPr sz="1110"/>
          </a:p>
          <a:p>
            <a:pPr indent="0" lvl="0" marL="0" rtl="0" algn="l">
              <a:lnSpc>
                <a:spcPct val="80000"/>
              </a:lnSpc>
              <a:spcBef>
                <a:spcPts val="0"/>
              </a:spcBef>
              <a:spcAft>
                <a:spcPts val="0"/>
              </a:spcAft>
              <a:buNone/>
            </a:pPr>
            <a:r>
              <a:t/>
            </a:r>
            <a:endParaRPr sz="1110"/>
          </a:p>
          <a:p>
            <a:pPr indent="0" lvl="0" marL="0" marR="0" rtl="0" algn="l">
              <a:lnSpc>
                <a:spcPct val="90000"/>
              </a:lnSpc>
              <a:spcBef>
                <a:spcPts val="0"/>
              </a:spcBef>
              <a:spcAft>
                <a:spcPts val="0"/>
              </a:spcAft>
              <a:buClr>
                <a:schemeClr val="dk1"/>
              </a:buClr>
              <a:buSzPts val="1110"/>
              <a:buFont typeface="Calibri"/>
              <a:buNone/>
            </a:pPr>
            <a:r>
              <a:t/>
            </a:r>
            <a:endParaRPr sz="1110"/>
          </a:p>
          <a:p>
            <a:pPr indent="0" lvl="0" marL="0" rtl="0" algn="l">
              <a:lnSpc>
                <a:spcPct val="90000"/>
              </a:lnSpc>
              <a:spcBef>
                <a:spcPts val="0"/>
              </a:spcBef>
              <a:spcAft>
                <a:spcPts val="0"/>
              </a:spcAft>
              <a:buNone/>
            </a:pPr>
            <a:r>
              <a:t/>
            </a:r>
            <a:endParaRPr sz="111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4: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
        <p:nvSpPr>
          <p:cNvPr id="491" name="Google Shape;491;p3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2" name="Google Shape;492;p3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Arial"/>
              <a:buNone/>
            </a:pPr>
            <a:r>
              <a:rPr lang="sv-SE"/>
              <a:t>2 min	</a:t>
            </a:r>
            <a:endParaRPr/>
          </a:p>
          <a:p>
            <a:pPr indent="-171450" lvl="0" marL="171450" rtl="0" algn="l">
              <a:spcBef>
                <a:spcPts val="0"/>
              </a:spcBef>
              <a:spcAft>
                <a:spcPts val="0"/>
              </a:spcAft>
              <a:buClr>
                <a:schemeClr val="dk1"/>
              </a:buClr>
              <a:buSzPts val="1200"/>
              <a:buFont typeface="Arial"/>
              <a:buChar char="•"/>
            </a:pPr>
            <a:r>
              <a:rPr lang="sv-SE"/>
              <a:t>Utvärdera ofta, det ökar chanserna att Uppdraget kommer att fungera bra.</a:t>
            </a:r>
            <a:endParaRPr/>
          </a:p>
          <a:p>
            <a:pPr indent="-171450" lvl="0" marL="171450" rtl="0" algn="l">
              <a:spcBef>
                <a:spcPts val="0"/>
              </a:spcBef>
              <a:spcAft>
                <a:spcPts val="0"/>
              </a:spcAft>
              <a:buClr>
                <a:schemeClr val="dk1"/>
              </a:buClr>
              <a:buSzPts val="1200"/>
              <a:buFont typeface="Arial"/>
              <a:buChar char="•"/>
            </a:pPr>
            <a:r>
              <a:rPr lang="sv-SE"/>
              <a:t>När ungdomen missar uppdrag, var uppmuntrande och påminn om nya chanser. Klaga eller tjata inte!</a:t>
            </a:r>
            <a:endParaRPr/>
          </a:p>
          <a:p>
            <a:pPr indent="-171450" lvl="0" marL="171450" marR="0" rtl="0" algn="l">
              <a:lnSpc>
                <a:spcPct val="100000"/>
              </a:lnSpc>
              <a:spcBef>
                <a:spcPts val="0"/>
              </a:spcBef>
              <a:spcAft>
                <a:spcPts val="0"/>
              </a:spcAft>
              <a:buClr>
                <a:schemeClr val="dk1"/>
              </a:buClr>
              <a:buSzPts val="1200"/>
              <a:buFont typeface="Arial"/>
              <a:buChar char="•"/>
            </a:pPr>
            <a:r>
              <a:rPr lang="sv-SE" sz="1200">
                <a:solidFill>
                  <a:schemeClr val="dk1"/>
                </a:solidFill>
                <a:latin typeface="Calibri"/>
                <a:ea typeface="Calibri"/>
                <a:cs typeface="Calibri"/>
                <a:sym typeface="Calibri"/>
              </a:rPr>
              <a:t>Man kan aldrig förlora intjänade poäng eller belöningar.</a:t>
            </a:r>
            <a:endParaRPr/>
          </a:p>
          <a:p>
            <a:pPr indent="-171450" lvl="0" marL="171450" rtl="0" algn="l">
              <a:spcBef>
                <a:spcPts val="0"/>
              </a:spcBef>
              <a:spcAft>
                <a:spcPts val="0"/>
              </a:spcAft>
              <a:buClr>
                <a:schemeClr val="dk1"/>
              </a:buClr>
              <a:buSzPts val="1200"/>
              <a:buFont typeface="Arial"/>
              <a:buChar char="•"/>
            </a:pPr>
            <a:r>
              <a:rPr lang="sv-SE"/>
              <a:t>Variera svårighetsgraden på uppdragen så att inte alla är svåra. Se till att något är lätt för ungdomen att klara. Ungdomen behöver känna att den lyckas för att behålla  motivationen.</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lang="sv-SE"/>
              <a:t>Allmänna tips:</a:t>
            </a:r>
            <a:endParaRPr/>
          </a:p>
          <a:p>
            <a:pPr indent="-171450" lvl="0" marL="171450" rtl="0" algn="l">
              <a:spcBef>
                <a:spcPts val="0"/>
              </a:spcBef>
              <a:spcAft>
                <a:spcPts val="0"/>
              </a:spcAft>
              <a:buClr>
                <a:schemeClr val="dk1"/>
              </a:buClr>
              <a:buSzPts val="1200"/>
              <a:buFont typeface="Arial"/>
              <a:buChar char="•"/>
            </a:pPr>
            <a:r>
              <a:rPr lang="sv-SE"/>
              <a:t>Ge poäng direkt.</a:t>
            </a:r>
            <a:endParaRPr/>
          </a:p>
          <a:p>
            <a:pPr indent="-171450" lvl="0" marL="171450" rtl="0" algn="l">
              <a:spcBef>
                <a:spcPts val="0"/>
              </a:spcBef>
              <a:spcAft>
                <a:spcPts val="0"/>
              </a:spcAft>
              <a:buClr>
                <a:schemeClr val="dk1"/>
              </a:buClr>
              <a:buSzPts val="1200"/>
              <a:buFont typeface="Arial"/>
              <a:buChar char="•"/>
            </a:pPr>
            <a:r>
              <a:rPr lang="sv-SE"/>
              <a:t>Uppmuntra samtidigt med poäng.</a:t>
            </a:r>
            <a:endParaRPr/>
          </a:p>
          <a:p>
            <a:pPr indent="-171450" lvl="0" marL="171450" rtl="0" algn="l">
              <a:spcBef>
                <a:spcPts val="0"/>
              </a:spcBef>
              <a:spcAft>
                <a:spcPts val="0"/>
              </a:spcAft>
              <a:buClr>
                <a:schemeClr val="dk1"/>
              </a:buClr>
              <a:buSzPts val="1200"/>
              <a:buFont typeface="Arial"/>
              <a:buChar char="•"/>
            </a:pPr>
            <a:r>
              <a:rPr lang="sv-SE"/>
              <a:t>Berätta för ungdomen vad det är han/hon får uppmuntran för.</a:t>
            </a:r>
            <a:endParaRPr/>
          </a:p>
          <a:p>
            <a:pPr indent="-171450" lvl="0" marL="171450" rtl="0" algn="l">
              <a:spcBef>
                <a:spcPts val="0"/>
              </a:spcBef>
              <a:spcAft>
                <a:spcPts val="0"/>
              </a:spcAft>
              <a:buClr>
                <a:schemeClr val="dk1"/>
              </a:buClr>
              <a:buSzPts val="1200"/>
              <a:buFont typeface="Arial"/>
              <a:buChar char="•"/>
            </a:pPr>
            <a:r>
              <a:rPr lang="sv-SE"/>
              <a:t>Låt ungdomen kryssa/klistra på spelplanen</a:t>
            </a:r>
            <a:endParaRPr/>
          </a:p>
          <a:p>
            <a:pPr indent="-171450" lvl="0" marL="171450" rtl="0" algn="l">
              <a:spcBef>
                <a:spcPts val="0"/>
              </a:spcBef>
              <a:spcAft>
                <a:spcPts val="0"/>
              </a:spcAft>
              <a:buClr>
                <a:schemeClr val="dk1"/>
              </a:buClr>
              <a:buSzPts val="1200"/>
              <a:buFont typeface="Arial"/>
              <a:buChar char="•"/>
            </a:pPr>
            <a:r>
              <a:rPr lang="sv-SE"/>
              <a:t>Göm chanskort. Föräldrarna har kontroll över dem.</a:t>
            </a:r>
            <a:endParaRPr/>
          </a:p>
          <a:p>
            <a:pPr indent="-171450" lvl="0" marL="171450" rtl="0" algn="l">
              <a:spcBef>
                <a:spcPts val="0"/>
              </a:spcBef>
              <a:spcAft>
                <a:spcPts val="0"/>
              </a:spcAft>
              <a:buClr>
                <a:schemeClr val="dk1"/>
              </a:buClr>
              <a:buSzPts val="1200"/>
              <a:buFont typeface="Arial"/>
              <a:buChar char="•"/>
            </a:pPr>
            <a:r>
              <a:rPr lang="sv-SE"/>
              <a:t>Dela aldrig ut poäng och belöningar i förskott.</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9" name="Google Shape;499;p3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a:t>5 min	</a:t>
            </a:r>
            <a:endParaRPr/>
          </a:p>
          <a:p>
            <a:pPr indent="0" lvl="0" marL="0" rtl="0" algn="l">
              <a:spcBef>
                <a:spcPts val="0"/>
              </a:spcBef>
              <a:spcAft>
                <a:spcPts val="0"/>
              </a:spcAft>
              <a:buNone/>
            </a:pPr>
            <a:r>
              <a:rPr lang="sv-SE"/>
              <a:t>Utvärdering av uppdraget</a:t>
            </a:r>
            <a:endParaRPr/>
          </a:p>
          <a:p>
            <a:pPr indent="0" lvl="0" marL="0" rtl="0" algn="l">
              <a:spcBef>
                <a:spcPts val="0"/>
              </a:spcBef>
              <a:spcAft>
                <a:spcPts val="0"/>
              </a:spcAft>
              <a:buNone/>
            </a:pPr>
            <a:r>
              <a:t/>
            </a:r>
            <a:endParaRPr/>
          </a:p>
          <a:p>
            <a:pPr indent="0" lvl="0" marL="0" rtl="0" algn="l">
              <a:spcBef>
                <a:spcPts val="0"/>
              </a:spcBef>
              <a:spcAft>
                <a:spcPts val="0"/>
              </a:spcAft>
              <a:buNone/>
            </a:pPr>
            <a:r>
              <a:rPr lang="sv-SE"/>
              <a:t>Två alternativ: </a:t>
            </a:r>
            <a:endParaRPr/>
          </a:p>
          <a:p>
            <a:pPr indent="-228600" lvl="0" marL="228600" rtl="0" algn="l">
              <a:spcBef>
                <a:spcPts val="0"/>
              </a:spcBef>
              <a:spcAft>
                <a:spcPts val="0"/>
              </a:spcAft>
              <a:buClr>
                <a:schemeClr val="dk1"/>
              </a:buClr>
              <a:buSzPts val="1200"/>
              <a:buFont typeface="Calibri"/>
              <a:buAutoNum type="arabicPeriod"/>
            </a:pPr>
            <a:r>
              <a:rPr lang="sv-SE"/>
              <a:t>Modellera/rollspela hur uppdraget kan utvärderas. Instruktör 1 är förälder och instruktör 2 är ungdom. Presentera på ett lyckat sätt.</a:t>
            </a:r>
            <a:endParaRPr/>
          </a:p>
          <a:p>
            <a:pPr indent="-228600" lvl="0" marL="228600" rtl="0" algn="l">
              <a:spcBef>
                <a:spcPts val="0"/>
              </a:spcBef>
              <a:spcAft>
                <a:spcPts val="0"/>
              </a:spcAft>
              <a:buClr>
                <a:schemeClr val="dk1"/>
              </a:buClr>
              <a:buSzPts val="1200"/>
              <a:buFont typeface="Calibri"/>
              <a:buAutoNum type="arabicPeriod"/>
            </a:pPr>
            <a:r>
              <a:rPr b="1" lang="sv-SE"/>
              <a:t>Visa film 3,</a:t>
            </a:r>
            <a:r>
              <a:rPr b="0" lang="sv-SE"/>
              <a:t> (1:59) </a:t>
            </a:r>
            <a:r>
              <a:rPr lang="sv-SE"/>
              <a:t>träff 6, där Eddies uppdrag utvärderas. (Nu går det lite bättre för föräldrarna än i film 1, om ni valde att visa den).</a:t>
            </a:r>
            <a:endParaRPr/>
          </a:p>
          <a:p>
            <a:pPr indent="0" lvl="0" marL="0" rtl="0" algn="l">
              <a:spcBef>
                <a:spcPts val="0"/>
              </a:spcBef>
              <a:spcAft>
                <a:spcPts val="0"/>
              </a:spcAft>
              <a:buClr>
                <a:schemeClr val="dk1"/>
              </a:buClr>
              <a:buSzPts val="1200"/>
              <a:buFont typeface="Calibri"/>
              <a:buNone/>
            </a:pPr>
            <a:r>
              <a:t/>
            </a:r>
            <a:endParaRPr b="0"/>
          </a:p>
          <a:p>
            <a:pPr indent="0" lvl="0" marL="0" rtl="0" algn="l">
              <a:spcBef>
                <a:spcPts val="0"/>
              </a:spcBef>
              <a:spcAft>
                <a:spcPts val="0"/>
              </a:spcAft>
              <a:buClr>
                <a:schemeClr val="dk1"/>
              </a:buClr>
              <a:buSzPts val="1200"/>
              <a:buFont typeface="Calibri"/>
              <a:buNone/>
            </a:pPr>
            <a:r>
              <a:rPr b="1" lang="sv-SE"/>
              <a:t>Fråga gruppen:</a:t>
            </a:r>
            <a:r>
              <a:rPr lang="sv-SE"/>
              <a:t> Vad gör föräldrarna annorlunda?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latin typeface="Arial"/>
              <a:ea typeface="Arial"/>
              <a:cs typeface="Arial"/>
              <a:sym typeface="Arial"/>
            </a:endParaRPr>
          </a:p>
        </p:txBody>
      </p:sp>
      <p:sp>
        <p:nvSpPr>
          <p:cNvPr id="500" name="Google Shape;500;p35: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3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sv-SE"/>
              <a:t>5 min	</a:t>
            </a:r>
            <a:endParaRPr/>
          </a:p>
          <a:p>
            <a:pPr indent="0" lvl="0" marL="0" marR="0" rtl="0" algn="l">
              <a:lnSpc>
                <a:spcPct val="100000"/>
              </a:lnSpc>
              <a:spcBef>
                <a:spcPts val="0"/>
              </a:spcBef>
              <a:spcAft>
                <a:spcPts val="0"/>
              </a:spcAft>
              <a:buClr>
                <a:schemeClr val="dk1"/>
              </a:buClr>
              <a:buSzPts val="1200"/>
              <a:buFont typeface="Calibri"/>
              <a:buNone/>
            </a:pPr>
            <a:r>
              <a:rPr lang="sv-SE"/>
              <a:t>Har inte jobbat tillräckligt med basen i Pyramiden </a:t>
            </a:r>
            <a:endParaRPr/>
          </a:p>
          <a:p>
            <a:pPr indent="-171450" lvl="0" marL="171450" marR="0" rtl="0" algn="l">
              <a:lnSpc>
                <a:spcPct val="100000"/>
              </a:lnSpc>
              <a:spcBef>
                <a:spcPts val="0"/>
              </a:spcBef>
              <a:spcAft>
                <a:spcPts val="0"/>
              </a:spcAft>
              <a:buClr>
                <a:schemeClr val="dk1"/>
              </a:buClr>
              <a:buSzPts val="1200"/>
              <a:buFont typeface="Arial"/>
              <a:buChar char="•"/>
            </a:pPr>
            <a:r>
              <a:rPr lang="sv-SE"/>
              <a:t>För att Uppdraget skall fungera behöver fld FÖRST ha jobbat med relationen, ökat positiv kommunikation och samvaro.</a:t>
            </a:r>
            <a:endParaRPr/>
          </a:p>
          <a:p>
            <a:pPr indent="0" lvl="0" marL="0" rtl="0" algn="l">
              <a:spcBef>
                <a:spcPts val="0"/>
              </a:spcBef>
              <a:spcAft>
                <a:spcPts val="0"/>
              </a:spcAft>
              <a:buNone/>
            </a:pPr>
            <a:r>
              <a:rPr lang="sv-SE"/>
              <a:t>Dålig introduktion till Uppdraget </a:t>
            </a:r>
            <a:endParaRPr/>
          </a:p>
          <a:p>
            <a:pPr indent="-171450" lvl="0" marL="171450" rtl="0" algn="l">
              <a:spcBef>
                <a:spcPts val="0"/>
              </a:spcBef>
              <a:spcAft>
                <a:spcPts val="0"/>
              </a:spcAft>
              <a:buClr>
                <a:schemeClr val="dk1"/>
              </a:buClr>
              <a:buSzPts val="1200"/>
              <a:buFont typeface="Arial"/>
              <a:buChar char="•"/>
            </a:pPr>
            <a:r>
              <a:rPr lang="sv-SE"/>
              <a:t>Kanske har fld inte involverat ungdomen</a:t>
            </a:r>
            <a:endParaRPr/>
          </a:p>
          <a:p>
            <a:pPr indent="0" lvl="0" marL="0" rtl="0" algn="l">
              <a:spcBef>
                <a:spcPts val="0"/>
              </a:spcBef>
              <a:spcAft>
                <a:spcPts val="0"/>
              </a:spcAft>
              <a:buNone/>
            </a:pPr>
            <a:r>
              <a:rPr lang="sv-SE"/>
              <a:t>För höga förväntningar som förälder </a:t>
            </a:r>
            <a:endParaRPr/>
          </a:p>
          <a:p>
            <a:pPr indent="-171450" lvl="0" marL="171450" rtl="0" algn="l">
              <a:spcBef>
                <a:spcPts val="0"/>
              </a:spcBef>
              <a:spcAft>
                <a:spcPts val="0"/>
              </a:spcAft>
              <a:buClr>
                <a:schemeClr val="dk1"/>
              </a:buClr>
              <a:buSzPts val="1200"/>
              <a:buFont typeface="Arial"/>
              <a:buChar char="•"/>
            </a:pPr>
            <a:r>
              <a:rPr lang="sv-SE"/>
              <a:t>Utgår från att allt skall fungera från början, har ej påmint</a:t>
            </a:r>
            <a:endParaRPr/>
          </a:p>
          <a:p>
            <a:pPr indent="0" lvl="0" marL="0" rtl="0" algn="l">
              <a:spcBef>
                <a:spcPts val="0"/>
              </a:spcBef>
              <a:spcAft>
                <a:spcPts val="0"/>
              </a:spcAft>
              <a:buNone/>
            </a:pPr>
            <a:r>
              <a:rPr lang="sv-SE"/>
              <a:t>För stora eller otydliga uppdrag </a:t>
            </a:r>
            <a:endParaRPr/>
          </a:p>
          <a:p>
            <a:pPr indent="-171450" lvl="0" marL="171450" rtl="0" algn="l">
              <a:spcBef>
                <a:spcPts val="0"/>
              </a:spcBef>
              <a:spcAft>
                <a:spcPts val="0"/>
              </a:spcAft>
              <a:buClr>
                <a:schemeClr val="dk1"/>
              </a:buClr>
              <a:buSzPts val="1200"/>
              <a:buFont typeface="Arial"/>
              <a:buChar char="•"/>
            </a:pPr>
            <a:r>
              <a:rPr lang="sv-SE"/>
              <a:t>Flera beteenden i ett uppdrag eller otydliga (var snäll eller sköta skolan!)</a:t>
            </a:r>
            <a:endParaRPr/>
          </a:p>
          <a:p>
            <a:pPr indent="0" lvl="0" marL="0" rtl="0" algn="l">
              <a:spcBef>
                <a:spcPts val="0"/>
              </a:spcBef>
              <a:spcAft>
                <a:spcPts val="0"/>
              </a:spcAft>
              <a:buNone/>
            </a:pPr>
            <a:r>
              <a:rPr lang="sv-SE"/>
              <a:t>Ingen inplanerad uppföljning </a:t>
            </a:r>
            <a:endParaRPr/>
          </a:p>
          <a:p>
            <a:pPr indent="-171450" lvl="0" marL="171450" rtl="0" algn="l">
              <a:spcBef>
                <a:spcPts val="0"/>
              </a:spcBef>
              <a:spcAft>
                <a:spcPts val="0"/>
              </a:spcAft>
              <a:buClr>
                <a:schemeClr val="dk1"/>
              </a:buClr>
              <a:buSzPts val="1200"/>
              <a:buFont typeface="Arial"/>
              <a:buChar char="•"/>
            </a:pPr>
            <a:r>
              <a:rPr lang="sv-SE"/>
              <a:t>Fld tror att Uppdraget  bara skall pågå, men det behöver utvärderas och ev ändras</a:t>
            </a:r>
            <a:endParaRPr/>
          </a:p>
          <a:p>
            <a:pPr indent="0" lvl="0" marL="0" rtl="0" algn="l">
              <a:spcBef>
                <a:spcPts val="0"/>
              </a:spcBef>
              <a:spcAft>
                <a:spcPts val="0"/>
              </a:spcAft>
              <a:buNone/>
            </a:pPr>
            <a:r>
              <a:rPr lang="sv-SE"/>
              <a:t>Icke förstärkande chanskort </a:t>
            </a:r>
            <a:endParaRPr/>
          </a:p>
          <a:p>
            <a:pPr indent="-171450" lvl="0" marL="171450" rtl="0" algn="l">
              <a:spcBef>
                <a:spcPts val="0"/>
              </a:spcBef>
              <a:spcAft>
                <a:spcPts val="0"/>
              </a:spcAft>
              <a:buClr>
                <a:schemeClr val="dk1"/>
              </a:buClr>
              <a:buSzPts val="1200"/>
              <a:buFont typeface="Arial"/>
              <a:buChar char="•"/>
            </a:pPr>
            <a:r>
              <a:rPr lang="sv-SE"/>
              <a:t>Kolla vad ungdomen gillar</a:t>
            </a:r>
            <a:endParaRPr/>
          </a:p>
          <a:p>
            <a:pPr indent="0" lvl="0" marL="0" marR="0" rtl="0" algn="l">
              <a:lnSpc>
                <a:spcPct val="100000"/>
              </a:lnSpc>
              <a:spcBef>
                <a:spcPts val="0"/>
              </a:spcBef>
              <a:spcAft>
                <a:spcPts val="0"/>
              </a:spcAft>
              <a:buClr>
                <a:schemeClr val="dk1"/>
              </a:buClr>
              <a:buSzPts val="1200"/>
              <a:buFont typeface="Calibri"/>
              <a:buNone/>
            </a:pPr>
            <a:r>
              <a:rPr lang="sv-SE"/>
              <a:t>Glömt att verbalt förstärka bra beteenden dagligen </a:t>
            </a:r>
            <a:endParaRPr/>
          </a:p>
          <a:p>
            <a:pPr indent="-171450" lvl="0" marL="171450" marR="0" rtl="0" algn="l">
              <a:lnSpc>
                <a:spcPct val="100000"/>
              </a:lnSpc>
              <a:spcBef>
                <a:spcPts val="0"/>
              </a:spcBef>
              <a:spcAft>
                <a:spcPts val="0"/>
              </a:spcAft>
              <a:buClr>
                <a:schemeClr val="dk1"/>
              </a:buClr>
              <a:buSzPts val="1200"/>
              <a:buFont typeface="Arial"/>
              <a:buChar char="•"/>
            </a:pPr>
            <a:r>
              <a:rPr lang="sv-SE"/>
              <a:t>Ett syfte med Uppdraget är ju att fld skall öva på att uppmärksamhet bra beteenden</a:t>
            </a:r>
            <a:endParaRPr/>
          </a:p>
          <a:p>
            <a:pPr indent="-171450" lvl="0" marL="171450" marR="0" rtl="0" algn="l">
              <a:lnSpc>
                <a:spcPct val="100000"/>
              </a:lnSpc>
              <a:spcBef>
                <a:spcPts val="0"/>
              </a:spcBef>
              <a:spcAft>
                <a:spcPts val="0"/>
              </a:spcAft>
              <a:buClr>
                <a:schemeClr val="dk1"/>
              </a:buClr>
              <a:buSzPts val="1200"/>
              <a:buFont typeface="Arial"/>
              <a:buChar char="•"/>
            </a:pPr>
            <a:r>
              <a:rPr lang="sv-SE"/>
              <a:t>Viktigt att belöningarna verkligen blir av, annars tappar ungdomen lusten att fortsätta med sin del, att sköta uppdragen.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sv-SE"/>
              <a:t>Har ni några frågor?</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0" name="Google Shape;510;p3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3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3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b="0" lang="sv-SE"/>
              <a:t>2 min	</a:t>
            </a:r>
            <a:endParaRPr b="1"/>
          </a:p>
          <a:p>
            <a:pPr indent="0" lvl="0" marL="0" marR="0" rtl="0" algn="l">
              <a:lnSpc>
                <a:spcPct val="100000"/>
              </a:lnSpc>
              <a:spcBef>
                <a:spcPts val="0"/>
              </a:spcBef>
              <a:spcAft>
                <a:spcPts val="0"/>
              </a:spcAft>
              <a:buClr>
                <a:schemeClr val="dk1"/>
              </a:buClr>
              <a:buSzPts val="1200"/>
              <a:buFont typeface="Calibri"/>
              <a:buNone/>
            </a:pPr>
            <a:r>
              <a:rPr b="1" lang="sv-SE"/>
              <a:t>Kom ihåg</a:t>
            </a:r>
            <a:r>
              <a:rPr lang="sv-SE"/>
              <a:t>: återvänd till analysen! Innan uppdraget – jobbar jag i S:et med insättningar och positiv kommunikation, och i K:et med </a:t>
            </a:r>
            <a:r>
              <a:rPr lang="sv-SE">
                <a:solidFill>
                  <a:srgbClr val="FF0000"/>
                </a:solidFill>
              </a:rPr>
              <a:t>bekräftelse</a:t>
            </a:r>
            <a:r>
              <a:rPr lang="sv-SE"/>
              <a:t>/uppmuntran och shaping?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sv-SE"/>
              <a:t>Viktigt att komma ihåg att bara för att man formulerat målbeteenden som uppdrag så kommer de inte ske av sig självt. Fortfarande lika viktigt som fldr att stötta innan och stötta efter.</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sv-SE"/>
              <a:t>Innan i form av insättningar som förbättrar relation och ger bättre förutsättningar för att kunna ställa krav, positiva uppmaningar, förberedelse och påminnelse. Jobba för att få in rutiner.</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sv-SE"/>
              <a:t>Efter i form av mycket positiv uppmärksamhet och kanske belöning.</a:t>
            </a:r>
            <a:endParaRPr/>
          </a:p>
          <a:p>
            <a:pPr indent="-95228" lvl="0" marL="171428" rtl="0" algn="l">
              <a:spcBef>
                <a:spcPts val="0"/>
              </a:spcBef>
              <a:spcAft>
                <a:spcPts val="0"/>
              </a:spcAft>
              <a:buClr>
                <a:schemeClr val="dk1"/>
              </a:buClr>
              <a:buSzPts val="1200"/>
              <a:buFont typeface="Arial"/>
              <a:buNone/>
            </a:pPr>
            <a:r>
              <a:t/>
            </a:r>
            <a:endParaRPr/>
          </a:p>
          <a:p>
            <a:pPr indent="-95228" lvl="0" marL="171428" rtl="0" algn="l">
              <a:spcBef>
                <a:spcPts val="0"/>
              </a:spcBef>
              <a:spcAft>
                <a:spcPts val="0"/>
              </a:spcAft>
              <a:buClr>
                <a:schemeClr val="dk1"/>
              </a:buClr>
              <a:buSzPts val="1200"/>
              <a:buFont typeface="Arial"/>
              <a:buNone/>
            </a:pPr>
            <a:r>
              <a:t/>
            </a:r>
            <a:endParaRPr/>
          </a:p>
        </p:txBody>
      </p:sp>
      <p:sp>
        <p:nvSpPr>
          <p:cNvPr id="518" name="Google Shape;518;p37: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1" name="Google Shape;531;p3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200"/>
              <a:buFont typeface="Arial"/>
              <a:buNone/>
            </a:pPr>
            <a:r>
              <a:rPr lang="sv-SE"/>
              <a:t>2 min	</a:t>
            </a:r>
            <a:endParaRPr/>
          </a:p>
          <a:p>
            <a:pPr indent="0" lvl="0" marL="0" rtl="0" algn="l">
              <a:lnSpc>
                <a:spcPct val="90000"/>
              </a:lnSpc>
              <a:spcBef>
                <a:spcPts val="0"/>
              </a:spcBef>
              <a:spcAft>
                <a:spcPts val="0"/>
              </a:spcAft>
              <a:buNone/>
            </a:pPr>
            <a:r>
              <a:rPr lang="sv-SE" sz="1200">
                <a:solidFill>
                  <a:schemeClr val="dk1"/>
                </a:solidFill>
                <a:latin typeface="Calibri"/>
                <a:ea typeface="Calibri"/>
                <a:cs typeface="Calibri"/>
                <a:sym typeface="Calibri"/>
              </a:rPr>
              <a:t>Under utbildningsdag 1 talade vi om positiv förstärkning --&gt; Positiv förstärkning = Att tillföra något ökar sannolikheten för ett visst beteenden. Beteendet ökar eller återkommer. </a:t>
            </a:r>
            <a:endParaRPr/>
          </a:p>
          <a:p>
            <a:pPr indent="0" lvl="0" marL="0" rtl="0" algn="l">
              <a:lnSpc>
                <a:spcPct val="90000"/>
              </a:lnSpc>
              <a:spcBef>
                <a:spcPts val="0"/>
              </a:spcBef>
              <a:spcAft>
                <a:spcPts val="0"/>
              </a:spcAft>
              <a:buNone/>
            </a:pPr>
            <a:r>
              <a:rPr lang="sv-SE" sz="1200">
                <a:solidFill>
                  <a:schemeClr val="dk1"/>
                </a:solidFill>
                <a:latin typeface="Calibri"/>
                <a:ea typeface="Calibri"/>
                <a:cs typeface="Calibri"/>
                <a:sym typeface="Calibri"/>
              </a:rPr>
              <a:t>Det är det vi jobbar med i Komet – vi tillför den vuxnes beteende som gör att ungdomens beteende förstärks. </a:t>
            </a:r>
            <a:endParaRPr/>
          </a:p>
          <a:p>
            <a:pPr indent="0" lvl="0" marL="0" rtl="0" algn="l">
              <a:lnSpc>
                <a:spcPct val="90000"/>
              </a:lnSpc>
              <a:spcBef>
                <a:spcPts val="0"/>
              </a:spcBef>
              <a:spcAft>
                <a:spcPts val="0"/>
              </a:spcAft>
              <a:buNone/>
            </a:pPr>
            <a:r>
              <a:rPr lang="sv-SE" sz="1200">
                <a:solidFill>
                  <a:schemeClr val="dk1"/>
                </a:solidFill>
                <a:latin typeface="Calibri"/>
                <a:ea typeface="Calibri"/>
                <a:cs typeface="Calibri"/>
                <a:sym typeface="Calibri"/>
              </a:rPr>
              <a:t>Hypotes vid beteendeförändring som behöver utvärderas. Var nyfiken, utforskande. Fick det den effekt jag eftersträvade? </a:t>
            </a:r>
            <a:endParaRPr/>
          </a:p>
          <a:p>
            <a:pPr indent="0" lvl="0" marL="0" rtl="0" algn="l">
              <a:lnSpc>
                <a:spcPct val="90000"/>
              </a:lnSpc>
              <a:spcBef>
                <a:spcPts val="0"/>
              </a:spcBef>
              <a:spcAft>
                <a:spcPts val="0"/>
              </a:spcAft>
              <a:buNone/>
            </a:pPr>
            <a:r>
              <a:rPr lang="sv-SE" sz="1200">
                <a:solidFill>
                  <a:schemeClr val="dk1"/>
                </a:solidFill>
                <a:latin typeface="Calibri"/>
                <a:ea typeface="Calibri"/>
                <a:cs typeface="Calibri"/>
                <a:sym typeface="Calibri"/>
              </a:rPr>
              <a:t>Vad kan jag påverka, vad finns det mer för påverkare? Det finns alltid konkurrerande förstärkare (t ex skönt att ligga hemma i soffan ist för att gå till skolan, roligare stanna ute längre än att komma hem osv). Det gäller att bli den som förstärker starkast!</a:t>
            </a:r>
            <a:endParaRPr/>
          </a:p>
          <a:p>
            <a:pPr indent="0" lvl="0" marL="0" rtl="0" algn="l">
              <a:lnSpc>
                <a:spcPct val="90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sv-SE" sz="1200">
                <a:solidFill>
                  <a:schemeClr val="dk1"/>
                </a:solidFill>
                <a:latin typeface="Calibri"/>
                <a:ea typeface="Calibri"/>
                <a:cs typeface="Calibri"/>
                <a:sym typeface="Calibri"/>
              </a:rPr>
              <a:t>Det finns olika slags förstärkningsintervaller när man jobbar med beteendeförändring, beroende på var i förändringsprocessen man befinner sig kan detta vara viktigt.</a:t>
            </a:r>
            <a:endParaRPr/>
          </a:p>
          <a:p>
            <a:pPr indent="0" lvl="0" marL="0" rtl="0" algn="l">
              <a:lnSpc>
                <a:spcPct val="90000"/>
              </a:lnSpc>
              <a:spcBef>
                <a:spcPts val="0"/>
              </a:spcBef>
              <a:spcAft>
                <a:spcPts val="0"/>
              </a:spcAft>
              <a:buNone/>
            </a:pPr>
            <a:r>
              <a:rPr b="1" lang="sv-SE" sz="1200">
                <a:solidFill>
                  <a:schemeClr val="dk1"/>
                </a:solidFill>
                <a:latin typeface="Calibri"/>
                <a:ea typeface="Calibri"/>
                <a:cs typeface="Calibri"/>
                <a:sym typeface="Calibri"/>
              </a:rPr>
              <a:t>Kontinuerlig förstärkning</a:t>
            </a:r>
            <a:r>
              <a:rPr lang="sv-SE" sz="1200">
                <a:solidFill>
                  <a:schemeClr val="dk1"/>
                </a:solidFill>
                <a:latin typeface="Calibri"/>
                <a:ea typeface="Calibri"/>
                <a:cs typeface="Calibri"/>
                <a:sym typeface="Calibri"/>
              </a:rPr>
              <a:t> = varje gång: behövs för att vägleda ett beteende åt rätt håll. Behövs när ett nytt beteende lärs in.</a:t>
            </a:r>
            <a:endParaRPr/>
          </a:p>
          <a:p>
            <a:pPr indent="0" lvl="0" marL="0" rtl="0" algn="l">
              <a:lnSpc>
                <a:spcPct val="90000"/>
              </a:lnSpc>
              <a:spcBef>
                <a:spcPts val="0"/>
              </a:spcBef>
              <a:spcAft>
                <a:spcPts val="0"/>
              </a:spcAft>
              <a:buNone/>
            </a:pPr>
            <a:r>
              <a:rPr lang="sv-SE" sz="1200">
                <a:solidFill>
                  <a:schemeClr val="dk1"/>
                </a:solidFill>
                <a:latin typeface="Calibri"/>
                <a:ea typeface="Calibri"/>
                <a:cs typeface="Calibri"/>
                <a:sym typeface="Calibri"/>
              </a:rPr>
              <a:t> </a:t>
            </a:r>
            <a:endParaRPr/>
          </a:p>
          <a:p>
            <a:pPr indent="0" lvl="0" marL="0" rtl="0" algn="l">
              <a:lnSpc>
                <a:spcPct val="90000"/>
              </a:lnSpc>
              <a:spcBef>
                <a:spcPts val="0"/>
              </a:spcBef>
              <a:spcAft>
                <a:spcPts val="0"/>
              </a:spcAft>
              <a:buNone/>
            </a:pPr>
            <a:r>
              <a:rPr b="1" lang="sv-SE" sz="1200">
                <a:solidFill>
                  <a:schemeClr val="dk1"/>
                </a:solidFill>
                <a:latin typeface="Calibri"/>
                <a:ea typeface="Calibri"/>
                <a:cs typeface="Calibri"/>
                <a:sym typeface="Calibri"/>
              </a:rPr>
              <a:t>Intermittent förstärkning</a:t>
            </a:r>
            <a:r>
              <a:rPr lang="sv-SE" sz="1200">
                <a:solidFill>
                  <a:schemeClr val="dk1"/>
                </a:solidFill>
                <a:latin typeface="Calibri"/>
                <a:ea typeface="Calibri"/>
                <a:cs typeface="Calibri"/>
                <a:sym typeface="Calibri"/>
              </a:rPr>
              <a:t> = då och då: brukar benämnas som starkast förstärkningen, t ex enarmade banditer, sociala medier, kan användas när ett beteende har lärts in. </a:t>
            </a:r>
            <a:endParaRPr/>
          </a:p>
          <a:p>
            <a:pPr indent="0" lvl="0" marL="0" rtl="0" algn="l">
              <a:lnSpc>
                <a:spcPct val="90000"/>
              </a:lnSpc>
              <a:spcBef>
                <a:spcPts val="0"/>
              </a:spcBef>
              <a:spcAft>
                <a:spcPts val="0"/>
              </a:spcAft>
              <a:buNone/>
            </a:pPr>
            <a:r>
              <a:rPr lang="sv-SE" sz="1200">
                <a:solidFill>
                  <a:schemeClr val="dk1"/>
                </a:solidFill>
                <a:latin typeface="Calibri"/>
                <a:ea typeface="Calibri"/>
                <a:cs typeface="Calibri"/>
                <a:sym typeface="Calibri"/>
              </a:rPr>
              <a:t> </a:t>
            </a:r>
            <a:endParaRPr/>
          </a:p>
          <a:p>
            <a:pPr indent="0" lvl="0" marL="0" rtl="0" algn="l">
              <a:lnSpc>
                <a:spcPct val="90000"/>
              </a:lnSpc>
              <a:spcBef>
                <a:spcPts val="0"/>
              </a:spcBef>
              <a:spcAft>
                <a:spcPts val="0"/>
              </a:spcAft>
              <a:buNone/>
            </a:pPr>
            <a:r>
              <a:rPr lang="sv-SE" sz="1200">
                <a:solidFill>
                  <a:schemeClr val="dk1"/>
                </a:solidFill>
                <a:latin typeface="Calibri"/>
                <a:ea typeface="Calibri"/>
                <a:cs typeface="Calibri"/>
                <a:sym typeface="Calibri"/>
              </a:rPr>
              <a:t> </a:t>
            </a:r>
            <a:endParaRPr/>
          </a:p>
          <a:p>
            <a:pPr indent="0" lvl="0" marL="0" rtl="0" algn="l">
              <a:lnSpc>
                <a:spcPct val="90000"/>
              </a:lnSpc>
              <a:spcBef>
                <a:spcPts val="0"/>
              </a:spcBef>
              <a:spcAft>
                <a:spcPts val="0"/>
              </a:spcAft>
              <a:buClr>
                <a:schemeClr val="dk1"/>
              </a:buClr>
              <a:buSzPts val="1200"/>
              <a:buFont typeface="Arial"/>
              <a:buNone/>
            </a:pPr>
            <a:r>
              <a:t/>
            </a:r>
            <a:endParaRPr/>
          </a:p>
          <a:p>
            <a:pPr indent="0" lvl="0" marL="0" rtl="0" algn="l">
              <a:lnSpc>
                <a:spcPct val="90000"/>
              </a:lnSpc>
              <a:spcBef>
                <a:spcPts val="0"/>
              </a:spcBef>
              <a:spcAft>
                <a:spcPts val="0"/>
              </a:spcAft>
              <a:buNone/>
            </a:pPr>
            <a:r>
              <a:t/>
            </a:r>
            <a:endParaRPr/>
          </a:p>
        </p:txBody>
      </p:sp>
      <p:sp>
        <p:nvSpPr>
          <p:cNvPr id="532" name="Google Shape;532;p38: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3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sz="1200">
                <a:solidFill>
                  <a:schemeClr val="dk1"/>
                </a:solidFill>
                <a:latin typeface="Calibri"/>
                <a:ea typeface="Calibri"/>
                <a:cs typeface="Calibri"/>
                <a:sym typeface="Calibri"/>
              </a:rPr>
              <a:t>2 min	</a:t>
            </a:r>
            <a:endParaRPr/>
          </a:p>
          <a:p>
            <a:pPr indent="0" lvl="0" marL="0" rtl="0" algn="l">
              <a:spcBef>
                <a:spcPts val="0"/>
              </a:spcBef>
              <a:spcAft>
                <a:spcPts val="0"/>
              </a:spcAft>
              <a:buNone/>
            </a:pPr>
            <a:r>
              <a:rPr lang="sv-SE" sz="1200">
                <a:solidFill>
                  <a:schemeClr val="dk1"/>
                </a:solidFill>
                <a:latin typeface="Calibri"/>
                <a:ea typeface="Calibri"/>
                <a:cs typeface="Calibri"/>
                <a:sym typeface="Calibri"/>
              </a:rPr>
              <a:t>En påminnelse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sv-SE" sz="1200">
                <a:solidFill>
                  <a:schemeClr val="dk1"/>
                </a:solidFill>
                <a:latin typeface="Calibri"/>
                <a:ea typeface="Calibri"/>
                <a:cs typeface="Calibri"/>
                <a:sym typeface="Calibri"/>
              </a:rPr>
              <a:t>Rationalen – Förklaring till varför jag skall göra något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sv-SE" sz="1200">
                <a:solidFill>
                  <a:schemeClr val="dk1"/>
                </a:solidFill>
                <a:latin typeface="Calibri"/>
                <a:ea typeface="Calibri"/>
                <a:cs typeface="Calibri"/>
                <a:sym typeface="Calibri"/>
              </a:rPr>
              <a:t>Programtrogen </a:t>
            </a:r>
            <a:r>
              <a:rPr lang="sv-SE" sz="1200">
                <a:solidFill>
                  <a:schemeClr val="dk1"/>
                </a:solidFill>
                <a:latin typeface="Calibri"/>
                <a:ea typeface="Calibri"/>
                <a:cs typeface="Calibri"/>
                <a:sym typeface="Calibri"/>
              </a:rPr>
              <a:t>- Vi behöver följa manualen eftersom det bygger på beforskade komponenter som visat sig vara effektiva i det här sammanhanget. Annars kan vi missa vissa viktiga delar i programmet, dvs föräldrarna får inte Komet. Har vi lärt oss manualen och programmet kan vi fokusera på att vara mer närvarande</a:t>
            </a:r>
            <a:endParaRPr/>
          </a:p>
          <a:p>
            <a:pPr indent="0" lvl="0" marL="0" rtl="0" algn="l">
              <a:spcBef>
                <a:spcPts val="0"/>
              </a:spcBef>
              <a:spcAft>
                <a:spcPts val="0"/>
              </a:spcAft>
              <a:buNone/>
            </a:pPr>
            <a:r>
              <a:rPr b="1" lang="sv-SE" sz="1200">
                <a:solidFill>
                  <a:schemeClr val="dk1"/>
                </a:solidFill>
                <a:latin typeface="Calibri"/>
                <a:ea typeface="Calibri"/>
                <a:cs typeface="Calibri"/>
                <a:sym typeface="Calibri"/>
              </a:rPr>
              <a:t>Göra HU</a:t>
            </a:r>
            <a:r>
              <a:rPr lang="sv-SE" sz="1200">
                <a:solidFill>
                  <a:schemeClr val="dk1"/>
                </a:solidFill>
                <a:latin typeface="Calibri"/>
                <a:ea typeface="Calibri"/>
                <a:cs typeface="Calibri"/>
                <a:sym typeface="Calibri"/>
              </a:rPr>
              <a:t> - Att öva och få egen erfarenhet är en förutsättning för förändring. Om man bara pratar blir det ingen skillnad. Forskningen stödjer detta.</a:t>
            </a:r>
            <a:endParaRPr/>
          </a:p>
          <a:p>
            <a:pPr indent="0" lvl="0" marL="0" rtl="0" algn="l">
              <a:spcBef>
                <a:spcPts val="0"/>
              </a:spcBef>
              <a:spcAft>
                <a:spcPts val="0"/>
              </a:spcAft>
              <a:buNone/>
            </a:pPr>
            <a:r>
              <a:rPr b="1" lang="sv-SE" sz="1200">
                <a:solidFill>
                  <a:schemeClr val="dk1"/>
                </a:solidFill>
                <a:latin typeface="Calibri"/>
                <a:ea typeface="Calibri"/>
                <a:cs typeface="Calibri"/>
                <a:sym typeface="Calibri"/>
              </a:rPr>
              <a:t>Följa upp HU</a:t>
            </a:r>
            <a:r>
              <a:rPr lang="sv-SE" sz="1200">
                <a:solidFill>
                  <a:schemeClr val="dk1"/>
                </a:solidFill>
                <a:latin typeface="Calibri"/>
                <a:ea typeface="Calibri"/>
                <a:cs typeface="Calibri"/>
                <a:sym typeface="Calibri"/>
              </a:rPr>
              <a:t> - Viktigt att följa upp hemuppgifter för att föräldrarna skall fortsätta att öva mellan träffarna. De får en chans att bli förstärkta i sina beteenden, andra föräldrar får flera modeller, ideér.</a:t>
            </a:r>
            <a:endParaRPr/>
          </a:p>
          <a:p>
            <a:pPr indent="0" lvl="0" marL="0" rtl="0" algn="l">
              <a:spcBef>
                <a:spcPts val="0"/>
              </a:spcBef>
              <a:spcAft>
                <a:spcPts val="0"/>
              </a:spcAft>
              <a:buNone/>
            </a:pPr>
            <a:r>
              <a:t/>
            </a:r>
            <a:endParaRPr/>
          </a:p>
        </p:txBody>
      </p:sp>
      <p:sp>
        <p:nvSpPr>
          <p:cNvPr id="540" name="Google Shape;540;p39: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4" name="Google Shape;234;p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a:t>1 min 	</a:t>
            </a:r>
            <a:endParaRPr/>
          </a:p>
          <a:p>
            <a:pPr indent="0" lvl="0" marL="0" rtl="0" algn="l">
              <a:spcBef>
                <a:spcPts val="0"/>
              </a:spcBef>
              <a:spcAft>
                <a:spcPts val="0"/>
              </a:spcAft>
              <a:buNone/>
            </a:pPr>
            <a:r>
              <a:rPr lang="sv-SE"/>
              <a:t>Det här är dagordningen i träff 4.</a:t>
            </a:r>
            <a:endParaRPr/>
          </a:p>
          <a:p>
            <a:pPr indent="0" lvl="0" marL="0" rtl="0" algn="l">
              <a:lnSpc>
                <a:spcPct val="125000"/>
              </a:lnSpc>
              <a:spcBef>
                <a:spcPts val="0"/>
              </a:spcBef>
              <a:spcAft>
                <a:spcPts val="0"/>
              </a:spcAft>
              <a:buNone/>
            </a:pPr>
            <a:r>
              <a:rPr lang="sv-SE" sz="1200">
                <a:latin typeface="Times New Roman"/>
                <a:ea typeface="Times New Roman"/>
                <a:cs typeface="Times New Roman"/>
                <a:sym typeface="Times New Roman"/>
              </a:rPr>
              <a:t>Främsta målet med träffen är att träna på att lyssna på och bekräfta ungdomen i samtal. Föräldrarna ska också generera förslag på hur de kan hålla kontakt och utveckla bra rutiner tillsammans med sina ungdomar.</a:t>
            </a:r>
            <a:endParaRPr/>
          </a:p>
          <a:p>
            <a:pPr indent="0" lvl="0" marL="0" rtl="0" algn="l">
              <a:spcBef>
                <a:spcPts val="0"/>
              </a:spcBef>
              <a:spcAft>
                <a:spcPts val="0"/>
              </a:spcAft>
              <a:buNone/>
            </a:pPr>
            <a:r>
              <a:t/>
            </a:r>
            <a:endParaRPr/>
          </a:p>
        </p:txBody>
      </p:sp>
      <p:sp>
        <p:nvSpPr>
          <p:cNvPr id="235" name="Google Shape;235;p4: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4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40: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Arial"/>
              <a:buNone/>
            </a:pPr>
            <a:r>
              <a:rPr lang="sv-SE">
                <a:latin typeface="Arial"/>
                <a:ea typeface="Arial"/>
                <a:cs typeface="Arial"/>
                <a:sym typeface="Arial"/>
              </a:rPr>
              <a:t>3 min</a:t>
            </a:r>
            <a:endParaRPr/>
          </a:p>
          <a:p>
            <a:pPr indent="-171450" lvl="0" marL="171450" marR="0" rtl="0" algn="l">
              <a:lnSpc>
                <a:spcPct val="100000"/>
              </a:lnSpc>
              <a:spcBef>
                <a:spcPts val="0"/>
              </a:spcBef>
              <a:spcAft>
                <a:spcPts val="0"/>
              </a:spcAft>
              <a:buClr>
                <a:schemeClr val="dk1"/>
              </a:buClr>
              <a:buSzPts val="1200"/>
              <a:buFont typeface="Arial"/>
              <a:buChar char="•"/>
            </a:pPr>
            <a:r>
              <a:rPr lang="sv-SE">
                <a:latin typeface="Arial"/>
                <a:ea typeface="Arial"/>
                <a:cs typeface="Arial"/>
                <a:sym typeface="Arial"/>
              </a:rPr>
              <a:t>Påminn om att lämna in/maila filmuppgift till nästa utbildningsdag.</a:t>
            </a:r>
            <a:endParaRPr/>
          </a:p>
          <a:p>
            <a:pPr indent="-171450" lvl="0" marL="171450" marR="0" rtl="0" algn="l">
              <a:lnSpc>
                <a:spcPct val="100000"/>
              </a:lnSpc>
              <a:spcBef>
                <a:spcPts val="0"/>
              </a:spcBef>
              <a:spcAft>
                <a:spcPts val="0"/>
              </a:spcAft>
              <a:buClr>
                <a:schemeClr val="dk1"/>
              </a:buClr>
              <a:buSzPts val="1200"/>
              <a:buFont typeface="Arial"/>
              <a:buChar char="•"/>
            </a:pPr>
            <a:r>
              <a:rPr lang="sv-SE" sz="1200">
                <a:latin typeface="Arial"/>
                <a:ea typeface="Arial"/>
                <a:cs typeface="Arial"/>
                <a:sym typeface="Arial"/>
              </a:rPr>
              <a:t>Formuläret för filmuppgiften finns att ladda hem på portalen.</a:t>
            </a:r>
            <a:endParaRPr/>
          </a:p>
          <a:p>
            <a:pPr indent="-171450" lvl="0" marL="171450" marR="0" rtl="0" algn="l">
              <a:lnSpc>
                <a:spcPct val="100000"/>
              </a:lnSpc>
              <a:spcBef>
                <a:spcPts val="0"/>
              </a:spcBef>
              <a:spcAft>
                <a:spcPts val="0"/>
              </a:spcAft>
              <a:buClr>
                <a:schemeClr val="dk1"/>
              </a:buClr>
              <a:buSzPts val="1200"/>
              <a:buFont typeface="Arial"/>
              <a:buChar char="•"/>
            </a:pPr>
            <a:r>
              <a:rPr lang="sv-SE" sz="1200">
                <a:latin typeface="Arial"/>
                <a:ea typeface="Arial"/>
                <a:cs typeface="Arial"/>
                <a:sym typeface="Arial"/>
              </a:rPr>
              <a:t>Om du har möjlighet, titta på filmen tillsammans med din kollega.</a:t>
            </a:r>
            <a:endParaRPr/>
          </a:p>
          <a:p>
            <a:pPr indent="-171450" lvl="0" marL="171450" marR="0" rtl="0" algn="l">
              <a:lnSpc>
                <a:spcPct val="100000"/>
              </a:lnSpc>
              <a:spcBef>
                <a:spcPts val="0"/>
              </a:spcBef>
              <a:spcAft>
                <a:spcPts val="0"/>
              </a:spcAft>
              <a:buClr>
                <a:schemeClr val="dk1"/>
              </a:buClr>
              <a:buSzPts val="1200"/>
              <a:buFont typeface="Arial"/>
              <a:buChar char="•"/>
            </a:pPr>
            <a:r>
              <a:rPr lang="sv-SE" sz="1200">
                <a:latin typeface="Times New Roman"/>
                <a:ea typeface="Times New Roman"/>
                <a:cs typeface="Times New Roman"/>
                <a:sym typeface="Times New Roman"/>
              </a:rPr>
              <a:t>Var extra uppmärksam på hur du förstärker föräldrarna OCH din kollega.</a:t>
            </a:r>
            <a:endParaRPr/>
          </a:p>
          <a:p>
            <a:pPr indent="-95250" lvl="0" marL="171450" marR="0" rtl="0" algn="l">
              <a:lnSpc>
                <a:spcPct val="100000"/>
              </a:lnSpc>
              <a:spcBef>
                <a:spcPts val="0"/>
              </a:spcBef>
              <a:spcAft>
                <a:spcPts val="0"/>
              </a:spcAft>
              <a:buClr>
                <a:schemeClr val="dk1"/>
              </a:buClr>
              <a:buSzPts val="1200"/>
              <a:buFont typeface="Arial"/>
              <a:buNone/>
            </a:pPr>
            <a:r>
              <a:t/>
            </a:r>
            <a:endParaRPr sz="1200">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lang="sv-SE">
                <a:latin typeface="Times New Roman"/>
                <a:ea typeface="Times New Roman"/>
                <a:cs typeface="Times New Roman"/>
                <a:sym typeface="Times New Roman"/>
              </a:rPr>
              <a:t>Påminn om Litteraturuppgiften med instuderingsfrågor. Dessa mejlas in till utbildningsdag 4.</a:t>
            </a:r>
            <a:endParaRPr b="0" sz="1200">
              <a:latin typeface="Arial"/>
              <a:ea typeface="Arial"/>
              <a:cs typeface="Arial"/>
              <a:sym typeface="Arial"/>
            </a:endParaRPr>
          </a:p>
          <a:p>
            <a:pPr indent="0" lvl="0" marL="0" rtl="0" algn="l">
              <a:spcBef>
                <a:spcPts val="0"/>
              </a:spcBef>
              <a:spcAft>
                <a:spcPts val="0"/>
              </a:spcAft>
              <a:buNone/>
            </a:pPr>
            <a:r>
              <a:t/>
            </a:r>
            <a:endParaRPr/>
          </a:p>
        </p:txBody>
      </p:sp>
      <p:sp>
        <p:nvSpPr>
          <p:cNvPr id="548" name="Google Shape;548;p40: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4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4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56" name="Google Shape;556;p4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2" name="Google Shape;242;p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sv-SE"/>
              <a:t>4 min	</a:t>
            </a:r>
            <a:endParaRPr/>
          </a:p>
          <a:p>
            <a:pPr indent="0" lvl="0" marL="0" rtl="0" algn="l">
              <a:lnSpc>
                <a:spcPct val="90000"/>
              </a:lnSpc>
              <a:spcBef>
                <a:spcPts val="0"/>
              </a:spcBef>
              <a:spcAft>
                <a:spcPts val="0"/>
              </a:spcAft>
              <a:buNone/>
            </a:pPr>
            <a:r>
              <a:rPr lang="sv-SE"/>
              <a:t>Det är självklart att det är viktigt att kunna lyssna, men särskilt med ungdomar eftersom en stor del av umgänget bygger på samtal. Det här är fortfarande basen i pyramiden – samtal ett sätt att ha umgänge med ungdomen.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sv-SE"/>
              <a:t>Vi är ofta snabba på att komma med egna åsikter, värderingar och förslag på lösningar vilket kan leda till att vi tystar varandras samtal. Därför kan vi behöva träna på att just lyssna och bekräfta utan att komma med egna lösningar!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sv-SE"/>
              <a:t>Att kunna lyssna på sin ungdom är extra viktigt då samtalen kan handla om svåra eller farliga saker/situationer. Viktigt att inte vara dömande då slutar tonåringen att berätta och ge förtroenden.</a:t>
            </a:r>
            <a:endParaRPr/>
          </a:p>
          <a:p>
            <a:pPr indent="0" lvl="0" marL="0" rtl="0" algn="l">
              <a:lnSpc>
                <a:spcPct val="90000"/>
              </a:lnSpc>
              <a:spcBef>
                <a:spcPts val="0"/>
              </a:spcBef>
              <a:spcAft>
                <a:spcPts val="0"/>
              </a:spcAft>
              <a:buNone/>
            </a:pPr>
            <a:r>
              <a:rPr lang="sv-SE"/>
              <a:t>Kom ihåg modellinlärning: som fldr kan man lära sitt barn ett bra sätt att lyssna genom att själv uppvisa sådana beteenden i samtal.</a:t>
            </a:r>
            <a:endParaRPr/>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rPr b="1" lang="sv-SE"/>
              <a:t>Summera</a:t>
            </a:r>
            <a:r>
              <a:rPr lang="sv-SE"/>
              <a:t>: När föräldrar lyssnar, och bekräftar så gör de insättningar på Förtroendekontot - man ger fem gånger så mycket uppmuntran/positiv uppmärksamhet som krav och tillrättavisningar. </a:t>
            </a:r>
            <a:endParaRPr/>
          </a:p>
          <a:p>
            <a:pPr indent="0" lvl="0" marL="0" rtl="0" algn="l">
              <a:lnSpc>
                <a:spcPct val="90000"/>
              </a:lnSpc>
              <a:spcBef>
                <a:spcPts val="0"/>
              </a:spcBef>
              <a:spcAft>
                <a:spcPts val="0"/>
              </a:spcAft>
              <a:buNone/>
            </a:pPr>
            <a:r>
              <a:rPr lang="sv-SE"/>
              <a:t>Liknelsen vi tog upp förra gången där vi ser relationer som bankkonton. Det krävs stora insättningar (tid tillsammans, bekräfta, uppmuntran) för att kunna göra uttag på kontot (sätta gränser, ställa krav, tillsägelser). När vi behöver gå in och korrigera /stoppa ett beteende kan vi använda 5:1 som återkopplingsmodell. Vi har betydligt lättare att ta emot kritik om vi också får veta vad vi gör som fungerar. Bra att hålla 1:an ”lätt”.</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243" name="Google Shape;243;p5: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sv-SE" sz="1110"/>
              <a:t>3 min	</a:t>
            </a:r>
            <a:endParaRPr/>
          </a:p>
          <a:p>
            <a:pPr indent="0" lvl="0" marL="0" rtl="0" algn="l">
              <a:lnSpc>
                <a:spcPct val="90000"/>
              </a:lnSpc>
              <a:spcBef>
                <a:spcPts val="0"/>
              </a:spcBef>
              <a:spcAft>
                <a:spcPts val="0"/>
              </a:spcAft>
              <a:buNone/>
            </a:pPr>
            <a:r>
              <a:rPr lang="sv-SE" sz="1110"/>
              <a:t>Det finns mycket forskning på området lyssna och bekräfta när det gäller föräldra-barn relationen.</a:t>
            </a:r>
            <a:endParaRPr/>
          </a:p>
          <a:p>
            <a:pPr indent="-171450" lvl="0" marL="171450" marR="0" rtl="0" algn="l">
              <a:lnSpc>
                <a:spcPct val="90000"/>
              </a:lnSpc>
              <a:spcBef>
                <a:spcPts val="0"/>
              </a:spcBef>
              <a:spcAft>
                <a:spcPts val="0"/>
              </a:spcAft>
              <a:buClr>
                <a:schemeClr val="dk1"/>
              </a:buClr>
              <a:buSzPts val="1110"/>
              <a:buFont typeface="Arial"/>
              <a:buChar char="•"/>
            </a:pPr>
            <a:r>
              <a:rPr lang="sv-SE" sz="1110">
                <a:latin typeface="Times New Roman"/>
                <a:ea typeface="Times New Roman"/>
                <a:cs typeface="Times New Roman"/>
                <a:sym typeface="Times New Roman"/>
              </a:rPr>
              <a:t>I en studie i Storbritannien följde forskare 5000 barn. Barnen fick svara på frågor när de var 16 år om relationen till deras föräldrar och när de var 42 år om sin psykiska hälsa. Ungdomar som beskrev </a:t>
            </a:r>
            <a:r>
              <a:rPr b="1" lang="sv-SE" sz="1110">
                <a:latin typeface="Times New Roman"/>
                <a:ea typeface="Times New Roman"/>
                <a:cs typeface="Times New Roman"/>
                <a:sym typeface="Times New Roman"/>
              </a:rPr>
              <a:t>föräldrarna som förstående</a:t>
            </a:r>
            <a:r>
              <a:rPr lang="sv-SE" sz="1110">
                <a:latin typeface="Times New Roman"/>
                <a:ea typeface="Times New Roman"/>
                <a:cs typeface="Times New Roman"/>
                <a:sym typeface="Times New Roman"/>
              </a:rPr>
              <a:t>, omtänksamma och möjliga att prata med löpte upp till </a:t>
            </a:r>
            <a:r>
              <a:rPr b="1" lang="sv-SE" sz="1110">
                <a:latin typeface="Times New Roman"/>
                <a:ea typeface="Times New Roman"/>
                <a:cs typeface="Times New Roman"/>
                <a:sym typeface="Times New Roman"/>
              </a:rPr>
              <a:t>80% mindre risk </a:t>
            </a:r>
            <a:r>
              <a:rPr lang="sv-SE" sz="1110">
                <a:latin typeface="Times New Roman"/>
                <a:ea typeface="Times New Roman"/>
                <a:cs typeface="Times New Roman"/>
                <a:sym typeface="Times New Roman"/>
              </a:rPr>
              <a:t>att utveckla psykisk ohälsa som vuxna. (Lalouni, Lönn Rhodin ”</a:t>
            </a:r>
            <a:r>
              <a:rPr lang="sv-SE" sz="1110">
                <a:solidFill>
                  <a:schemeClr val="dk1"/>
                </a:solidFill>
                <a:latin typeface="Calibri"/>
                <a:ea typeface="Calibri"/>
                <a:cs typeface="Calibri"/>
                <a:sym typeface="Calibri"/>
              </a:rPr>
              <a:t>Vad alla föräldrar borde få veta” </a:t>
            </a:r>
            <a:r>
              <a:rPr lang="sv-SE" sz="1110">
                <a:latin typeface="Times New Roman"/>
                <a:ea typeface="Times New Roman"/>
                <a:cs typeface="Times New Roman"/>
                <a:sym typeface="Times New Roman"/>
              </a:rPr>
              <a:t>2019). </a:t>
            </a:r>
            <a:endParaRPr/>
          </a:p>
          <a:p>
            <a:pPr indent="0" lvl="0" marL="0" rtl="0" algn="l">
              <a:lnSpc>
                <a:spcPct val="90000"/>
              </a:lnSpc>
              <a:spcBef>
                <a:spcPts val="0"/>
              </a:spcBef>
              <a:spcAft>
                <a:spcPts val="0"/>
              </a:spcAft>
              <a:buNone/>
            </a:pPr>
            <a:r>
              <a:t/>
            </a:r>
            <a:endParaRPr sz="1110"/>
          </a:p>
          <a:p>
            <a:pPr indent="-171450" lvl="0" marL="171450" rtl="0" algn="l">
              <a:lnSpc>
                <a:spcPct val="90000"/>
              </a:lnSpc>
              <a:spcBef>
                <a:spcPts val="0"/>
              </a:spcBef>
              <a:spcAft>
                <a:spcPts val="0"/>
              </a:spcAft>
              <a:buClr>
                <a:schemeClr val="dk1"/>
              </a:buClr>
              <a:buSzPts val="1110"/>
              <a:buFont typeface="Arial"/>
              <a:buChar char="•"/>
            </a:pPr>
            <a:r>
              <a:rPr lang="sv-SE" sz="1110"/>
              <a:t>Harrist, Pettit, Dodge &amp; Bates, 1994 – Forskare observerade samtal mellan fld o barn. De bedömde hur mycket fld använde spegling när de lyssnade på barnen. Ett halvår senare följdes barnen upp i skolan. Fld som använde mycket </a:t>
            </a:r>
            <a:r>
              <a:rPr b="1" lang="sv-SE" sz="1110"/>
              <a:t>spegling</a:t>
            </a:r>
            <a:r>
              <a:rPr lang="sv-SE" sz="1110"/>
              <a:t> hade barn som, enl lärare och kamrater, var mindre bråkiga. Dessutom var de mindre ensamma när de observerades på rasten.</a:t>
            </a:r>
            <a:endParaRPr/>
          </a:p>
          <a:p>
            <a:pPr indent="0" lvl="0" marL="0" rtl="0" algn="l">
              <a:lnSpc>
                <a:spcPct val="90000"/>
              </a:lnSpc>
              <a:spcBef>
                <a:spcPts val="0"/>
              </a:spcBef>
              <a:spcAft>
                <a:spcPts val="0"/>
              </a:spcAft>
              <a:buClr>
                <a:schemeClr val="dk1"/>
              </a:buClr>
              <a:buSzPts val="1110"/>
              <a:buFont typeface="Arial"/>
              <a:buNone/>
            </a:pPr>
            <a:r>
              <a:t/>
            </a:r>
            <a:endParaRPr sz="1110"/>
          </a:p>
          <a:p>
            <a:pPr indent="-171450" lvl="0" marL="171450" rtl="0" algn="l">
              <a:lnSpc>
                <a:spcPct val="90000"/>
              </a:lnSpc>
              <a:spcBef>
                <a:spcPts val="0"/>
              </a:spcBef>
              <a:spcAft>
                <a:spcPts val="0"/>
              </a:spcAft>
              <a:buClr>
                <a:schemeClr val="dk1"/>
              </a:buClr>
              <a:buSzPts val="1110"/>
              <a:buFont typeface="Arial"/>
              <a:buChar char="•"/>
            </a:pPr>
            <a:r>
              <a:rPr lang="sv-SE" sz="1110"/>
              <a:t>Shipman m fl, 2007 -  Fld fick beskriva hur bra deras barn var på att hantera starka känslor och att visa empati. Därefter observerades samtal där barnen berättade för fld om situationer där de hade varit arga, ledsna eller rädda. Forskarna tittade särskilt på hur </a:t>
            </a:r>
            <a:r>
              <a:rPr b="1" lang="sv-SE" sz="1110"/>
              <a:t>fld bekräftade och accepterade </a:t>
            </a:r>
            <a:r>
              <a:rPr lang="sv-SE" sz="1110"/>
              <a:t>barnens upplevelser och känslor. Studien visade att de barn som var bäst på att hantera känslor och att visa empati hade fld som var mer bekräftande och accepterande.</a:t>
            </a:r>
            <a:endParaRPr/>
          </a:p>
          <a:p>
            <a:pPr indent="0" lvl="0" marL="0" rtl="0" algn="l">
              <a:lnSpc>
                <a:spcPct val="90000"/>
              </a:lnSpc>
              <a:spcBef>
                <a:spcPts val="0"/>
              </a:spcBef>
              <a:spcAft>
                <a:spcPts val="0"/>
              </a:spcAft>
              <a:buClr>
                <a:schemeClr val="dk1"/>
              </a:buClr>
              <a:buSzPts val="1110"/>
              <a:buFont typeface="Arial"/>
              <a:buNone/>
            </a:pPr>
            <a:r>
              <a:t/>
            </a:r>
            <a:endParaRPr sz="1110"/>
          </a:p>
          <a:p>
            <a:pPr indent="0" lvl="0" marL="0" rtl="0" algn="l">
              <a:lnSpc>
                <a:spcPct val="90000"/>
              </a:lnSpc>
              <a:spcBef>
                <a:spcPts val="0"/>
              </a:spcBef>
              <a:spcAft>
                <a:spcPts val="0"/>
              </a:spcAft>
              <a:buClr>
                <a:schemeClr val="dk1"/>
              </a:buClr>
              <a:buSzPts val="1110"/>
              <a:buFont typeface="Arial"/>
              <a:buNone/>
            </a:pPr>
            <a:r>
              <a:rPr lang="sv-SE" sz="1110"/>
              <a:t>(Spegling = upprepa det barnet säger fast med andra ord, ha samma nivå på känslan i barnets beskrivning (ta inte i för mycket, eller släta över), sätt ord på barnets känsla (” det verkar som att du blev ledsen”), acceptera barnets känsla (fast hjälp dem visa känslor på acceptabelt sätt)</a:t>
            </a:r>
            <a:endParaRPr/>
          </a:p>
        </p:txBody>
      </p:sp>
      <p:sp>
        <p:nvSpPr>
          <p:cNvPr id="252" name="Google Shape;252;p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200"/>
              <a:buFont typeface="Arial"/>
              <a:buNone/>
            </a:pPr>
            <a:r>
              <a:rPr lang="sv-SE"/>
              <a:t>3 min	</a:t>
            </a:r>
            <a:endParaRPr b="0" i="0"/>
          </a:p>
          <a:p>
            <a:pPr indent="0" lvl="0" marL="0" rtl="0" algn="l">
              <a:lnSpc>
                <a:spcPct val="90000"/>
              </a:lnSpc>
              <a:spcBef>
                <a:spcPts val="0"/>
              </a:spcBef>
              <a:spcAft>
                <a:spcPts val="0"/>
              </a:spcAft>
              <a:buClr>
                <a:schemeClr val="dk1"/>
              </a:buClr>
              <a:buSzPts val="1200"/>
              <a:buFont typeface="Arial"/>
              <a:buNone/>
            </a:pPr>
            <a:r>
              <a:rPr b="0" i="0" lang="sv-SE"/>
              <a:t>Det finns en maskulinitetsnormen i samhället som bl a handlar om att män ”ska vara” starka, självständiga och </a:t>
            </a:r>
            <a:r>
              <a:rPr b="1" i="0" lang="sv-SE"/>
              <a:t>inte visa sig svaga </a:t>
            </a:r>
            <a:r>
              <a:rPr b="0" i="0" lang="sv-SE"/>
              <a:t>genom att tex visa ledsenhet eller söka stöd hos andra. De här normerna kring manlighet kan tänkas bidra till mäns makt och privilegier i samhället. Men de leder också till en utsatthet i form av ytligare relationer, ohälsa och kortare livslängd. Manlighetsnormen påverkar oss och gör att vi ofta bemöter våra pojkar och flickor olika, både medvetet och omedvetet.</a:t>
            </a:r>
            <a:endParaRPr/>
          </a:p>
          <a:p>
            <a:pPr indent="0" lvl="0" marL="0" rtl="0" algn="l">
              <a:lnSpc>
                <a:spcPct val="90000"/>
              </a:lnSpc>
              <a:spcBef>
                <a:spcPts val="0"/>
              </a:spcBef>
              <a:spcAft>
                <a:spcPts val="0"/>
              </a:spcAft>
              <a:buClr>
                <a:schemeClr val="dk1"/>
              </a:buClr>
              <a:buSzPts val="1200"/>
              <a:buFont typeface="Arial"/>
              <a:buNone/>
            </a:pPr>
            <a:r>
              <a:t/>
            </a:r>
            <a:endParaRPr b="0" i="0"/>
          </a:p>
          <a:p>
            <a:pPr indent="0" lvl="0" marL="0" rtl="0" algn="l">
              <a:lnSpc>
                <a:spcPct val="90000"/>
              </a:lnSpc>
              <a:spcBef>
                <a:spcPts val="0"/>
              </a:spcBef>
              <a:spcAft>
                <a:spcPts val="0"/>
              </a:spcAft>
              <a:buClr>
                <a:schemeClr val="dk1"/>
              </a:buClr>
              <a:buSzPts val="1200"/>
              <a:buFont typeface="Arial"/>
              <a:buNone/>
            </a:pPr>
            <a:r>
              <a:rPr b="0" i="0" lang="sv-SE"/>
              <a:t>Pojkar som får lära sig att ”bita ihop” och inte uppmuntras att visa sig sårbara genom att uttrycka tex ledsenhet och besvikelse, de utvecklar sannolikt en </a:t>
            </a:r>
            <a:r>
              <a:rPr b="1" i="0" lang="sv-SE"/>
              <a:t>sämre beredskap</a:t>
            </a:r>
            <a:r>
              <a:rPr b="0" i="0" lang="sv-SE"/>
              <a:t> som vuxna för att klara av kriser som separationer eller dödsfall. Dubbelt så många kvinnor som män söker vård för psykisk ohälsa, visar en studie i Stockholms läns landsting. Det antas inte bero på faktiskt skillnad i hälsoläge utan att män är sämre på att söka vård. Dvs sämre på att ”visa sig svaga”. </a:t>
            </a:r>
            <a:endParaRPr/>
          </a:p>
          <a:p>
            <a:pPr indent="0" lvl="0" marL="0" rtl="0" algn="l">
              <a:lnSpc>
                <a:spcPct val="90000"/>
              </a:lnSpc>
              <a:spcBef>
                <a:spcPts val="0"/>
              </a:spcBef>
              <a:spcAft>
                <a:spcPts val="0"/>
              </a:spcAft>
              <a:buClr>
                <a:schemeClr val="dk1"/>
              </a:buClr>
              <a:buSzPts val="1200"/>
              <a:buFont typeface="Arial"/>
              <a:buNone/>
            </a:pPr>
            <a:r>
              <a:t/>
            </a:r>
            <a:endParaRPr b="0" i="0" sz="12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200"/>
              <a:buFont typeface="Arial"/>
              <a:buNone/>
            </a:pPr>
            <a:r>
              <a:rPr b="0" i="0" lang="sv-SE" sz="1200">
                <a:solidFill>
                  <a:schemeClr val="dk1"/>
                </a:solidFill>
                <a:latin typeface="Calibri"/>
                <a:ea typeface="Calibri"/>
                <a:cs typeface="Calibri"/>
                <a:sym typeface="Calibri"/>
              </a:rPr>
              <a:t>Många killar har svårt att prata om sina känslor och de </a:t>
            </a:r>
            <a:r>
              <a:rPr b="1" i="0" lang="sv-SE" sz="1200">
                <a:solidFill>
                  <a:schemeClr val="dk1"/>
                </a:solidFill>
                <a:latin typeface="Calibri"/>
                <a:ea typeface="Calibri"/>
                <a:cs typeface="Calibri"/>
                <a:sym typeface="Calibri"/>
              </a:rPr>
              <a:t>saknar någon </a:t>
            </a:r>
            <a:r>
              <a:rPr b="0" i="0" lang="sv-SE" sz="1200">
                <a:solidFill>
                  <a:schemeClr val="dk1"/>
                </a:solidFill>
                <a:latin typeface="Calibri"/>
                <a:ea typeface="Calibri"/>
                <a:cs typeface="Calibri"/>
                <a:sym typeface="Calibri"/>
              </a:rPr>
              <a:t>att vända sig till. Därför är det extra viktigt att uppmuntra tonårspojkar att prata om känslor genom att lyssna och bekräfta. Att ha tillgång till tillitsfulla relationer är en grundläggande förutsättning för att må bra.</a:t>
            </a:r>
            <a:endParaRPr b="1" i="1" strike="sngStrike"/>
          </a:p>
          <a:p>
            <a:pPr indent="0" lvl="0" marL="0" rtl="0" algn="l">
              <a:lnSpc>
                <a:spcPct val="90000"/>
              </a:lnSpc>
              <a:spcBef>
                <a:spcPts val="0"/>
              </a:spcBef>
              <a:spcAft>
                <a:spcPts val="0"/>
              </a:spcAft>
              <a:buClr>
                <a:schemeClr val="dk1"/>
              </a:buClr>
              <a:buSzPts val="1200"/>
              <a:buFont typeface="Arial"/>
              <a:buNone/>
            </a:pPr>
            <a:r>
              <a:t/>
            </a:r>
            <a:endParaRPr b="0" i="1"/>
          </a:p>
          <a:p>
            <a:pPr indent="0" lvl="0" marL="0" rtl="0" algn="l">
              <a:lnSpc>
                <a:spcPct val="90000"/>
              </a:lnSpc>
              <a:spcBef>
                <a:spcPts val="0"/>
              </a:spcBef>
              <a:spcAft>
                <a:spcPts val="0"/>
              </a:spcAft>
              <a:buClr>
                <a:schemeClr val="dk1"/>
              </a:buClr>
              <a:buSzPts val="1200"/>
              <a:buFont typeface="Arial"/>
              <a:buNone/>
            </a:pPr>
            <a:r>
              <a:rPr b="0" i="1" lang="sv-SE"/>
              <a:t>Källa: </a:t>
            </a:r>
            <a:r>
              <a:rPr b="0" i="0" lang="sv-SE"/>
              <a:t>Sveriges kommuner och landsting, 2018. </a:t>
            </a:r>
            <a:r>
              <a:rPr b="0" i="1" lang="sv-SE"/>
              <a:t>Maskulinitet och psykisk ohälsa. </a:t>
            </a:r>
            <a:r>
              <a:rPr b="0" i="0" lang="sv-SE"/>
              <a:t>Eva </a:t>
            </a:r>
            <a:r>
              <a:rPr b="0" i="0" lang="sv-SE" sz="1200">
                <a:solidFill>
                  <a:schemeClr val="dk1"/>
                </a:solidFill>
                <a:latin typeface="Calibri"/>
                <a:ea typeface="Calibri"/>
                <a:cs typeface="Calibri"/>
                <a:sym typeface="Calibri"/>
              </a:rPr>
              <a:t>Randell 2016. </a:t>
            </a:r>
            <a:r>
              <a:rPr b="0" i="1" lang="sv-SE" sz="1200">
                <a:solidFill>
                  <a:schemeClr val="dk1"/>
                </a:solidFill>
                <a:latin typeface="Calibri"/>
                <a:ea typeface="Calibri"/>
                <a:cs typeface="Calibri"/>
                <a:sym typeface="Calibri"/>
              </a:rPr>
              <a:t>Tonårspojkars hälsa – att hantera känslor, maskuliniteter och subjektiv social status </a:t>
            </a:r>
            <a:endParaRPr i="1"/>
          </a:p>
          <a:p>
            <a:pPr indent="0" lvl="0" marL="0" rtl="0" algn="l">
              <a:lnSpc>
                <a:spcPct val="90000"/>
              </a:lnSpc>
              <a:spcBef>
                <a:spcPts val="0"/>
              </a:spcBef>
              <a:spcAft>
                <a:spcPts val="0"/>
              </a:spcAft>
              <a:buClr>
                <a:schemeClr val="dk1"/>
              </a:buClr>
              <a:buSzPts val="1200"/>
              <a:buFont typeface="Arial"/>
              <a:buNone/>
            </a:pPr>
            <a:r>
              <a:t/>
            </a:r>
            <a:endParaRPr sz="1200"/>
          </a:p>
        </p:txBody>
      </p:sp>
      <p:sp>
        <p:nvSpPr>
          <p:cNvPr id="260" name="Google Shape;260;p7: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7" name="Google Shape;267;p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v-SE"/>
              <a:t>10 min	</a:t>
            </a:r>
            <a:endParaRPr/>
          </a:p>
          <a:p>
            <a:pPr indent="0" lvl="0" marL="0" rtl="0" algn="l">
              <a:spcBef>
                <a:spcPts val="0"/>
              </a:spcBef>
              <a:spcAft>
                <a:spcPts val="0"/>
              </a:spcAft>
              <a:buNone/>
            </a:pPr>
            <a:r>
              <a:rPr b="1" lang="sv-SE"/>
              <a:t>Träff 4 Film </a:t>
            </a:r>
            <a:r>
              <a:rPr b="1" i="0" lang="sv-SE"/>
              <a:t>1  </a:t>
            </a:r>
            <a:r>
              <a:rPr i="0" lang="sv-SE"/>
              <a:t>Elsa trivs inte i skolan  (6 min) </a:t>
            </a:r>
            <a:r>
              <a:rPr b="1" i="0" lang="sv-SE"/>
              <a:t>starta 01:54</a:t>
            </a:r>
            <a:endParaRPr/>
          </a:p>
          <a:p>
            <a:pPr indent="0" lvl="0" marL="0" rtl="0" algn="l">
              <a:spcBef>
                <a:spcPts val="0"/>
              </a:spcBef>
              <a:spcAft>
                <a:spcPts val="0"/>
              </a:spcAft>
              <a:buNone/>
            </a:pPr>
            <a:br>
              <a:rPr b="1" i="0" lang="sv-SE"/>
            </a:br>
            <a:r>
              <a:rPr b="1" i="0" lang="sv-SE"/>
              <a:t>Vad gjorde mamma som var bra? Vad kunde hon ha gjort annorlunda? </a:t>
            </a:r>
            <a:r>
              <a:rPr lang="sv-SE"/>
              <a:t>(I föräldramaterialet F 20) :</a:t>
            </a:r>
            <a:endParaRPr/>
          </a:p>
          <a:p>
            <a:pPr indent="-171450" lvl="0" marL="171450" rtl="0" algn="l">
              <a:spcBef>
                <a:spcPts val="0"/>
              </a:spcBef>
              <a:spcAft>
                <a:spcPts val="0"/>
              </a:spcAft>
              <a:buClr>
                <a:schemeClr val="dk1"/>
              </a:buClr>
              <a:buSzPts val="1200"/>
              <a:buFont typeface="Arial"/>
              <a:buChar char="•"/>
            </a:pPr>
            <a:r>
              <a:rPr lang="sv-SE"/>
              <a:t>Börja med öppna frågor.</a:t>
            </a:r>
            <a:endParaRPr/>
          </a:p>
          <a:p>
            <a:pPr indent="-171450" lvl="0" marL="171450" rtl="0" algn="l">
              <a:spcBef>
                <a:spcPts val="0"/>
              </a:spcBef>
              <a:spcAft>
                <a:spcPts val="0"/>
              </a:spcAft>
              <a:buClr>
                <a:schemeClr val="dk1"/>
              </a:buClr>
              <a:buSzPts val="1200"/>
              <a:buFont typeface="Arial"/>
              <a:buChar char="•"/>
            </a:pPr>
            <a:r>
              <a:rPr lang="sv-SE"/>
              <a:t>Ställ inte för många frågor.</a:t>
            </a:r>
            <a:endParaRPr/>
          </a:p>
          <a:p>
            <a:pPr indent="-171450" lvl="0" marL="171450" rtl="0" algn="l">
              <a:spcBef>
                <a:spcPts val="0"/>
              </a:spcBef>
              <a:spcAft>
                <a:spcPts val="0"/>
              </a:spcAft>
              <a:buClr>
                <a:schemeClr val="dk1"/>
              </a:buClr>
              <a:buSzPts val="1200"/>
              <a:buFont typeface="Arial"/>
              <a:buChar char="•"/>
            </a:pPr>
            <a:r>
              <a:rPr lang="sv-SE"/>
              <a:t>Undvik att ifrågasätta.</a:t>
            </a:r>
            <a:endParaRPr/>
          </a:p>
          <a:p>
            <a:pPr indent="-171450" lvl="0" marL="171450" rtl="0" algn="l">
              <a:spcBef>
                <a:spcPts val="0"/>
              </a:spcBef>
              <a:spcAft>
                <a:spcPts val="0"/>
              </a:spcAft>
              <a:buClr>
                <a:schemeClr val="dk1"/>
              </a:buClr>
              <a:buSzPts val="1200"/>
              <a:buFont typeface="Arial"/>
              <a:buChar char="•"/>
            </a:pPr>
            <a:r>
              <a:rPr lang="sv-SE"/>
              <a:t>Visa känslor.</a:t>
            </a:r>
            <a:endParaRPr/>
          </a:p>
          <a:p>
            <a:pPr indent="-171450" lvl="0" marL="171450" rtl="0" algn="l">
              <a:spcBef>
                <a:spcPts val="0"/>
              </a:spcBef>
              <a:spcAft>
                <a:spcPts val="0"/>
              </a:spcAft>
              <a:buClr>
                <a:schemeClr val="dk1"/>
              </a:buClr>
              <a:buSzPts val="1200"/>
              <a:buFont typeface="Arial"/>
              <a:buChar char="•"/>
            </a:pPr>
            <a:r>
              <a:rPr lang="sv-SE"/>
              <a:t>Bekräfta att du förstår ungdomens upplevelse.</a:t>
            </a:r>
            <a:endParaRPr/>
          </a:p>
          <a:p>
            <a:pPr indent="-171450" lvl="0" marL="171450" rtl="0" algn="l">
              <a:spcBef>
                <a:spcPts val="0"/>
              </a:spcBef>
              <a:spcAft>
                <a:spcPts val="0"/>
              </a:spcAft>
              <a:buClr>
                <a:schemeClr val="dk1"/>
              </a:buClr>
              <a:buSzPts val="1200"/>
              <a:buFont typeface="Arial"/>
              <a:buChar char="•"/>
            </a:pPr>
            <a:r>
              <a:rPr lang="sv-SE"/>
              <a:t>Låt ungdomen komma med egna lösningar.</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lang="sv-SE"/>
              <a:t>(Valfritt) </a:t>
            </a:r>
            <a:r>
              <a:rPr b="1" lang="sv-SE"/>
              <a:t>Träff 4 Film 2 </a:t>
            </a:r>
            <a:r>
              <a:rPr i="0" lang="sv-SE"/>
              <a:t>Elsa trivs inte i skolan  (3 min) </a:t>
            </a:r>
            <a:endParaRPr/>
          </a:p>
          <a:p>
            <a:pPr indent="0" lvl="0" marL="0" rtl="0" algn="l">
              <a:spcBef>
                <a:spcPts val="0"/>
              </a:spcBef>
              <a:spcAft>
                <a:spcPts val="0"/>
              </a:spcAft>
              <a:buNone/>
            </a:pPr>
            <a:r>
              <a:rPr b="1" i="0" lang="sv-SE"/>
              <a:t>Vad gjorde mamma som var bra?</a:t>
            </a:r>
            <a:endParaRPr/>
          </a:p>
          <a:p>
            <a:pPr indent="-171450" lvl="0" marL="171450" rtl="0" algn="l">
              <a:spcBef>
                <a:spcPts val="0"/>
              </a:spcBef>
              <a:spcAft>
                <a:spcPts val="0"/>
              </a:spcAft>
              <a:buClr>
                <a:schemeClr val="dk1"/>
              </a:buClr>
              <a:buSzPts val="1200"/>
              <a:buFont typeface="Arial"/>
              <a:buChar char="•"/>
            </a:pPr>
            <a:r>
              <a:rPr i="0" lang="sv-SE"/>
              <a:t>Mamma ställde mer öppna frågor.</a:t>
            </a:r>
            <a:endParaRPr/>
          </a:p>
          <a:p>
            <a:pPr indent="-171450" lvl="0" marL="171450" rtl="0" algn="l">
              <a:spcBef>
                <a:spcPts val="0"/>
              </a:spcBef>
              <a:spcAft>
                <a:spcPts val="0"/>
              </a:spcAft>
              <a:buClr>
                <a:schemeClr val="dk1"/>
              </a:buClr>
              <a:buSzPts val="1200"/>
              <a:buFont typeface="Arial"/>
              <a:buChar char="•"/>
            </a:pPr>
            <a:r>
              <a:rPr i="0" lang="sv-SE"/>
              <a:t>Hon lyssnade mer, bekräftade. </a:t>
            </a:r>
            <a:endParaRPr/>
          </a:p>
          <a:p>
            <a:pPr indent="0" lvl="0" marL="0" rtl="0" algn="l">
              <a:spcBef>
                <a:spcPts val="0"/>
              </a:spcBef>
              <a:spcAft>
                <a:spcPts val="0"/>
              </a:spcAft>
              <a:buNone/>
            </a:pPr>
            <a:r>
              <a:t/>
            </a:r>
            <a:endParaRPr/>
          </a:p>
        </p:txBody>
      </p:sp>
      <p:sp>
        <p:nvSpPr>
          <p:cNvPr id="268" name="Google Shape;268;p8: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7" name="Google Shape;277;p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Calibri"/>
              <a:buNone/>
            </a:pPr>
            <a:r>
              <a:rPr lang="sv-SE"/>
              <a:t>4 min	</a:t>
            </a:r>
            <a:endParaRPr/>
          </a:p>
          <a:p>
            <a:pPr indent="0" lvl="0" marL="0" marR="0" rtl="0" algn="l">
              <a:lnSpc>
                <a:spcPct val="90000"/>
              </a:lnSpc>
              <a:spcBef>
                <a:spcPts val="0"/>
              </a:spcBef>
              <a:spcAft>
                <a:spcPts val="0"/>
              </a:spcAft>
              <a:buClr>
                <a:schemeClr val="dk1"/>
              </a:buClr>
              <a:buSzPts val="1200"/>
              <a:buFont typeface="Calibri"/>
              <a:buNone/>
            </a:pPr>
            <a:r>
              <a:rPr lang="sv-SE"/>
              <a:t>Att hålla kontakt handlar om att </a:t>
            </a:r>
            <a:r>
              <a:rPr b="1" lang="sv-SE"/>
              <a:t>öka</a:t>
            </a:r>
            <a:r>
              <a:rPr lang="sv-SE"/>
              <a:t> mängden positiv kontakt för att få LAGOM insyn och kontroll. </a:t>
            </a:r>
            <a:endParaRPr/>
          </a:p>
          <a:p>
            <a:pPr indent="-171450" lvl="0" marL="171450" marR="0" rtl="0" algn="l">
              <a:lnSpc>
                <a:spcPct val="90000"/>
              </a:lnSpc>
              <a:spcBef>
                <a:spcPts val="0"/>
              </a:spcBef>
              <a:spcAft>
                <a:spcPts val="0"/>
              </a:spcAft>
              <a:buClr>
                <a:schemeClr val="dk1"/>
              </a:buClr>
              <a:buSzPts val="1200"/>
              <a:buFont typeface="Arial"/>
              <a:buChar char="•"/>
            </a:pPr>
            <a:r>
              <a:rPr lang="sv-SE"/>
              <a:t>Öka mängden positiv kontakt handlar om fokusera på positiva saker i samtalet, men även om att öka kontakten, ex via telefon och sms. Gör det lättare för ungdomen att berätta om saker .</a:t>
            </a:r>
            <a:endParaRPr/>
          </a:p>
          <a:p>
            <a:pPr indent="-171450" lvl="0" marL="171450" marR="0" rtl="0" algn="l">
              <a:lnSpc>
                <a:spcPct val="90000"/>
              </a:lnSpc>
              <a:spcBef>
                <a:spcPts val="0"/>
              </a:spcBef>
              <a:spcAft>
                <a:spcPts val="0"/>
              </a:spcAft>
              <a:buClr>
                <a:schemeClr val="dk1"/>
              </a:buClr>
              <a:buSzPts val="1200"/>
              <a:buFont typeface="Arial"/>
              <a:buChar char="•"/>
            </a:pPr>
            <a:r>
              <a:rPr b="1" lang="sv-SE"/>
              <a:t>Lyssna</a:t>
            </a:r>
            <a:r>
              <a:rPr lang="sv-SE"/>
              <a:t>, visa nyfikenhet, intresse istället för att vara en kontrollant. Förtroendekontot fylls på! Fler tillfällen till positiv kommunikation och möjligheter att ge uppmärksamhet till barnet bara för att det ÄR. Det viktigaste sättet att få insyn i ungdomens liv är att bygga en god relation. </a:t>
            </a:r>
            <a:endParaRPr/>
          </a:p>
          <a:p>
            <a:pPr indent="-171450" lvl="0" marL="171450" marR="0" rtl="0" algn="l">
              <a:lnSpc>
                <a:spcPct val="90000"/>
              </a:lnSpc>
              <a:spcBef>
                <a:spcPts val="0"/>
              </a:spcBef>
              <a:spcAft>
                <a:spcPts val="0"/>
              </a:spcAft>
              <a:buClr>
                <a:schemeClr val="dk1"/>
              </a:buClr>
              <a:buSzPts val="1200"/>
              <a:buFont typeface="Arial"/>
              <a:buChar char="•"/>
            </a:pPr>
            <a:r>
              <a:rPr lang="sv-SE" sz="1200">
                <a:latin typeface="Times New Roman"/>
                <a:ea typeface="Times New Roman"/>
                <a:cs typeface="Times New Roman"/>
                <a:sym typeface="Times New Roman"/>
              </a:rPr>
              <a:t>Att hitta en balans i att inte lägga sig i för mycket i ungdomens liv och kontrollera på fel sätt rimmar väl med Barnkonventionen artikel 16 :Barn har rätt till ett </a:t>
            </a:r>
            <a:r>
              <a:rPr b="1" lang="sv-SE" sz="1200">
                <a:latin typeface="Times New Roman"/>
                <a:ea typeface="Times New Roman"/>
                <a:cs typeface="Times New Roman"/>
                <a:sym typeface="Times New Roman"/>
              </a:rPr>
              <a:t>privatliv. </a:t>
            </a:r>
            <a:r>
              <a:rPr b="0" i="0" lang="sv-SE" sz="1200" u="none" strike="noStrike">
                <a:solidFill>
                  <a:schemeClr val="dk1"/>
                </a:solidFill>
                <a:latin typeface="Calibri"/>
                <a:ea typeface="Calibri"/>
                <a:cs typeface="Calibri"/>
                <a:sym typeface="Calibri"/>
              </a:rPr>
              <a:t>Rätten till privatliv betyder bland annat att föräldrar inte har rätt att lägga sig i barnets liv hur de vill. Barn har rätt till något eget, precis som vuxna. De har rätt att till exempel ha hemligheter tillsammans med kompisar, föräldrar eller andra vuxna, prata med kompisar digitalt, utan att föräldrar kontrollerar, eller läser barnets chattar och meddelanden. </a:t>
            </a:r>
            <a:endParaRPr/>
          </a:p>
          <a:p>
            <a:pPr indent="-171450" lvl="0" marL="171450" marR="0" rtl="0" algn="l">
              <a:lnSpc>
                <a:spcPct val="90000"/>
              </a:lnSpc>
              <a:spcBef>
                <a:spcPts val="0"/>
              </a:spcBef>
              <a:spcAft>
                <a:spcPts val="0"/>
              </a:spcAft>
              <a:buClr>
                <a:schemeClr val="dk1"/>
              </a:buClr>
              <a:buSzPts val="1200"/>
              <a:buFont typeface="Arial"/>
              <a:buChar char="•"/>
            </a:pPr>
            <a:r>
              <a:rPr lang="sv-SE"/>
              <a:t>Lyssna lyhört, bli inte arg även om svaret inte är det du önskar höra. Undvik att straffa när ungdomen berättar, om du vill höra sanningen. </a:t>
            </a:r>
            <a:endParaRPr/>
          </a:p>
          <a:p>
            <a:pPr indent="-171450" lvl="0" marL="171450" rtl="0" algn="l">
              <a:lnSpc>
                <a:spcPct val="90000"/>
              </a:lnSpc>
              <a:spcBef>
                <a:spcPts val="0"/>
              </a:spcBef>
              <a:spcAft>
                <a:spcPts val="0"/>
              </a:spcAft>
              <a:buClr>
                <a:schemeClr val="dk1"/>
              </a:buClr>
              <a:buSzPts val="1200"/>
              <a:buFont typeface="Arial"/>
              <a:buChar char="•"/>
            </a:pPr>
            <a:r>
              <a:rPr lang="sv-SE"/>
              <a:t>Skapa rutiner för kontakt – sms, inplanerade telefonsamtal, jobba långsiktigt</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Clr>
                <a:schemeClr val="dk1"/>
              </a:buClr>
              <a:buSzPts val="1200"/>
              <a:buFont typeface="Arial"/>
              <a:buNone/>
            </a:pPr>
            <a:r>
              <a:rPr lang="sv-SE" u="sng"/>
              <a:t>Viktiga saker att ha inblick i som förälder:</a:t>
            </a:r>
            <a:endParaRPr u="sng"/>
          </a:p>
          <a:p>
            <a:pPr indent="0" lvl="0" marL="0" rtl="0" algn="l">
              <a:lnSpc>
                <a:spcPct val="90000"/>
              </a:lnSpc>
              <a:spcBef>
                <a:spcPts val="0"/>
              </a:spcBef>
              <a:spcAft>
                <a:spcPts val="0"/>
              </a:spcAft>
              <a:buClr>
                <a:schemeClr val="dk1"/>
              </a:buClr>
              <a:buSzPts val="1200"/>
              <a:buFont typeface="Arial"/>
              <a:buNone/>
            </a:pPr>
            <a:r>
              <a:rPr lang="sv-SE" sz="1200"/>
              <a:t>1. Hur fungerar det i </a:t>
            </a:r>
            <a:r>
              <a:rPr b="1" lang="sv-SE" sz="1200" u="none"/>
              <a:t>skolan?</a:t>
            </a:r>
            <a:endParaRPr/>
          </a:p>
          <a:p>
            <a:pPr indent="0" lvl="0" marL="0" rtl="0" algn="l">
              <a:lnSpc>
                <a:spcPct val="90000"/>
              </a:lnSpc>
              <a:spcBef>
                <a:spcPts val="0"/>
              </a:spcBef>
              <a:spcAft>
                <a:spcPts val="0"/>
              </a:spcAft>
              <a:buClr>
                <a:schemeClr val="dk1"/>
              </a:buClr>
              <a:buSzPts val="1200"/>
              <a:buFont typeface="Arial"/>
              <a:buNone/>
            </a:pPr>
            <a:r>
              <a:rPr lang="sv-SE" sz="1200"/>
              <a:t>2. Vad gör han/hon på </a:t>
            </a:r>
            <a:r>
              <a:rPr b="1" lang="sv-SE" sz="1200" u="none"/>
              <a:t>fritiden?</a:t>
            </a:r>
            <a:endParaRPr/>
          </a:p>
          <a:p>
            <a:pPr indent="0" lvl="0" marL="0" rtl="0" algn="l">
              <a:lnSpc>
                <a:spcPct val="90000"/>
              </a:lnSpc>
              <a:spcBef>
                <a:spcPts val="0"/>
              </a:spcBef>
              <a:spcAft>
                <a:spcPts val="0"/>
              </a:spcAft>
              <a:buClr>
                <a:schemeClr val="dk1"/>
              </a:buClr>
              <a:buSzPts val="1200"/>
              <a:buFont typeface="Arial"/>
              <a:buNone/>
            </a:pPr>
            <a:r>
              <a:rPr lang="sv-SE" sz="1200"/>
              <a:t>3. Vilka är </a:t>
            </a:r>
            <a:r>
              <a:rPr b="1" lang="sv-SE" sz="1200" u="none"/>
              <a:t>kompisarna?</a:t>
            </a:r>
            <a:endParaRPr b="1" u="none"/>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278" name="Google Shape;278;p9: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 Id="rId3"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9">
  <p:cSld name="Förstasidan_9">
    <p:spTree>
      <p:nvGrpSpPr>
        <p:cNvPr id="15" name="Shape 15"/>
        <p:cNvGrpSpPr/>
        <p:nvPr/>
      </p:nvGrpSpPr>
      <p:grpSpPr>
        <a:xfrm>
          <a:off x="0" y="0"/>
          <a:ext cx="0" cy="0"/>
          <a:chOff x="0" y="0"/>
          <a:chExt cx="0" cy="0"/>
        </a:xfrm>
      </p:grpSpPr>
      <p:sp>
        <p:nvSpPr>
          <p:cNvPr id="16" name="Google Shape;16;p43"/>
          <p:cNvSpPr txBox="1"/>
          <p:nvPr>
            <p:ph idx="10" type="dt"/>
          </p:nvPr>
        </p:nvSpPr>
        <p:spPr>
          <a:xfrm>
            <a:off x="446252" y="6159259"/>
            <a:ext cx="2133600" cy="365125"/>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3"/>
          <p:cNvSpPr txBox="1"/>
          <p:nvPr/>
        </p:nvSpPr>
        <p:spPr>
          <a:xfrm>
            <a:off x="3222625" y="6224072"/>
            <a:ext cx="32734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000">
                <a:solidFill>
                  <a:srgbClr val="000000"/>
                </a:solidFill>
                <a:latin typeface="Arial"/>
                <a:ea typeface="Arial"/>
                <a:cs typeface="Arial"/>
                <a:sym typeface="Arial"/>
              </a:rPr>
              <a:t>The Capital of Scandinavia</a:t>
            </a:r>
            <a:endParaRPr/>
          </a:p>
        </p:txBody>
      </p:sp>
      <p:sp>
        <p:nvSpPr>
          <p:cNvPr id="18" name="Google Shape;18;p43"/>
          <p:cNvSpPr txBox="1"/>
          <p:nvPr>
            <p:ph type="title"/>
          </p:nvPr>
        </p:nvSpPr>
        <p:spPr>
          <a:xfrm>
            <a:off x="457200" y="458105"/>
            <a:ext cx="5490000" cy="970838"/>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28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StockholmsStad_logot#21B0A5.png" id="19" name="Google Shape;19;p43"/>
          <p:cNvPicPr preferRelativeResize="0"/>
          <p:nvPr/>
        </p:nvPicPr>
        <p:blipFill rotWithShape="1">
          <a:blip r:embed="rId2">
            <a:alphaModFix/>
          </a:blip>
          <a:srcRect b="0" l="0" r="0" t="0"/>
          <a:stretch/>
        </p:blipFill>
        <p:spPr>
          <a:xfrm>
            <a:off x="7075050" y="461250"/>
            <a:ext cx="1613919" cy="5486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77" name="Shape 77"/>
        <p:cNvGrpSpPr/>
        <p:nvPr/>
      </p:nvGrpSpPr>
      <p:grpSpPr>
        <a:xfrm>
          <a:off x="0" y="0"/>
          <a:ext cx="0" cy="0"/>
          <a:chOff x="0" y="0"/>
          <a:chExt cx="0" cy="0"/>
        </a:xfrm>
      </p:grpSpPr>
      <p:sp>
        <p:nvSpPr>
          <p:cNvPr id="78" name="Google Shape;78;p45"/>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45"/>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lvl1pPr indent="-228600" lvl="0" marL="457200" algn="l">
              <a:lnSpc>
                <a:spcPct val="100000"/>
              </a:lnSpc>
              <a:spcBef>
                <a:spcPts val="360"/>
              </a:spcBef>
              <a:spcAft>
                <a:spcPts val="0"/>
              </a:spcAft>
              <a:buClr>
                <a:srgbClr val="000000"/>
              </a:buClr>
              <a:buSzPts val="1800"/>
              <a:buNone/>
              <a:defRPr/>
            </a:lvl1pPr>
            <a:lvl2pPr indent="-342900" lvl="1" marL="914400" algn="l">
              <a:lnSpc>
                <a:spcPct val="100000"/>
              </a:lnSpc>
              <a:spcBef>
                <a:spcPts val="360"/>
              </a:spcBef>
              <a:spcAft>
                <a:spcPts val="0"/>
              </a:spcAft>
              <a:buClr>
                <a:srgbClr val="000000"/>
              </a:buClr>
              <a:buSzPts val="1800"/>
              <a:buChar char="–"/>
              <a:defRPr/>
            </a:lvl2pPr>
            <a:lvl3pPr indent="-342900" lvl="2" marL="1371600" algn="l">
              <a:lnSpc>
                <a:spcPct val="100000"/>
              </a:lnSpc>
              <a:spcBef>
                <a:spcPts val="360"/>
              </a:spcBef>
              <a:spcAft>
                <a:spcPts val="0"/>
              </a:spcAft>
              <a:buClr>
                <a:srgbClr val="000000"/>
              </a:buClr>
              <a:buSzPts val="1800"/>
              <a:buChar char="•"/>
              <a:defRPr/>
            </a:lvl3pPr>
            <a:lvl4pPr indent="-342900" lvl="3" marL="1828800" algn="l">
              <a:lnSpc>
                <a:spcPct val="100000"/>
              </a:lnSpc>
              <a:spcBef>
                <a:spcPts val="360"/>
              </a:spcBef>
              <a:spcAft>
                <a:spcPts val="0"/>
              </a:spcAft>
              <a:buClr>
                <a:srgbClr val="000000"/>
              </a:buClr>
              <a:buSzPts val="1800"/>
              <a:buChar char="–"/>
              <a:defRPr/>
            </a:lvl4pPr>
            <a:lvl5pPr indent="-342900" lvl="4" marL="2286000" algn="l">
              <a:lnSpc>
                <a:spcPct val="100000"/>
              </a:lnSpc>
              <a:spcBef>
                <a:spcPts val="360"/>
              </a:spcBef>
              <a:spcAft>
                <a:spcPts val="0"/>
              </a:spcAft>
              <a:buClr>
                <a:srgbClr val="00000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45"/>
          <p:cNvSpPr txBox="1"/>
          <p:nvPr>
            <p:ph idx="10" type="dt"/>
          </p:nvPr>
        </p:nvSpPr>
        <p:spPr>
          <a:xfrm>
            <a:off x="6554788" y="6088063"/>
            <a:ext cx="2133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5"/>
          <p:cNvSpPr txBox="1"/>
          <p:nvPr>
            <p:ph idx="12" type="sldNum"/>
          </p:nvPr>
        </p:nvSpPr>
        <p:spPr>
          <a:xfrm>
            <a:off x="6554788" y="6238975"/>
            <a:ext cx="2133600" cy="153888"/>
          </a:xfrm>
          <a:prstGeom prst="rect">
            <a:avLst/>
          </a:prstGeom>
          <a:noFill/>
          <a:ln>
            <a:noFill/>
          </a:ln>
        </p:spPr>
        <p:txBody>
          <a:bodyPr anchorCtr="0" anchor="b"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sv-SE"/>
              <a:t>SIDAN </a:t>
            </a:r>
            <a:fld id="{00000000-1234-1234-1234-123412341234}" type="slidenum">
              <a:rPr lang="sv-SE"/>
              <a:t>‹#›</a:t>
            </a:fld>
            <a:endParaRPr/>
          </a:p>
        </p:txBody>
      </p:sp>
      <p:sp>
        <p:nvSpPr>
          <p:cNvPr id="82" name="Google Shape;82;p45"/>
          <p:cNvSpPr txBox="1"/>
          <p:nvPr>
            <p:ph idx="11" type="ftr"/>
          </p:nvPr>
        </p:nvSpPr>
        <p:spPr>
          <a:xfrm>
            <a:off x="3181350" y="6274287"/>
            <a:ext cx="2895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83" name="Shape 83"/>
        <p:cNvGrpSpPr/>
        <p:nvPr/>
      </p:nvGrpSpPr>
      <p:grpSpPr>
        <a:xfrm>
          <a:off x="0" y="0"/>
          <a:ext cx="0" cy="0"/>
          <a:chOff x="0" y="0"/>
          <a:chExt cx="0" cy="0"/>
        </a:xfrm>
      </p:grpSpPr>
      <p:sp>
        <p:nvSpPr>
          <p:cNvPr id="84" name="Google Shape;84;p46"/>
          <p:cNvSpPr txBox="1"/>
          <p:nvPr>
            <p:ph idx="10" type="dt"/>
          </p:nvPr>
        </p:nvSpPr>
        <p:spPr>
          <a:xfrm>
            <a:off x="6554788" y="6088063"/>
            <a:ext cx="2133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6"/>
          <p:cNvSpPr txBox="1"/>
          <p:nvPr>
            <p:ph idx="12" type="sldNum"/>
          </p:nvPr>
        </p:nvSpPr>
        <p:spPr>
          <a:xfrm>
            <a:off x="6554788" y="6238975"/>
            <a:ext cx="2133600" cy="153888"/>
          </a:xfrm>
          <a:prstGeom prst="rect">
            <a:avLst/>
          </a:prstGeom>
          <a:noFill/>
          <a:ln>
            <a:noFill/>
          </a:ln>
        </p:spPr>
        <p:txBody>
          <a:bodyPr anchorCtr="0" anchor="b"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sv-SE"/>
              <a:t>SIDAN </a:t>
            </a:r>
            <a:fld id="{00000000-1234-1234-1234-123412341234}" type="slidenum">
              <a:rPr lang="sv-SE"/>
              <a:t>‹#›</a:t>
            </a:fld>
            <a:endParaRPr/>
          </a:p>
        </p:txBody>
      </p:sp>
      <p:sp>
        <p:nvSpPr>
          <p:cNvPr id="86" name="Google Shape;86;p46"/>
          <p:cNvSpPr txBox="1"/>
          <p:nvPr>
            <p:ph idx="11" type="ftr"/>
          </p:nvPr>
        </p:nvSpPr>
        <p:spPr>
          <a:xfrm>
            <a:off x="3181350" y="6274287"/>
            <a:ext cx="2895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ubrik och innehåll">
  <p:cSld name="3_Rubrik och innehåll">
    <p:spTree>
      <p:nvGrpSpPr>
        <p:cNvPr id="87" name="Shape 87"/>
        <p:cNvGrpSpPr/>
        <p:nvPr/>
      </p:nvGrpSpPr>
      <p:grpSpPr>
        <a:xfrm>
          <a:off x="0" y="0"/>
          <a:ext cx="0" cy="0"/>
          <a:chOff x="0" y="0"/>
          <a:chExt cx="0" cy="0"/>
        </a:xfrm>
      </p:grpSpPr>
      <p:sp>
        <p:nvSpPr>
          <p:cNvPr id="88" name="Google Shape;88;p47"/>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7"/>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lvl1pPr indent="-228600" lvl="0" marL="457200" algn="l">
              <a:lnSpc>
                <a:spcPct val="100000"/>
              </a:lnSpc>
              <a:spcBef>
                <a:spcPts val="360"/>
              </a:spcBef>
              <a:spcAft>
                <a:spcPts val="0"/>
              </a:spcAft>
              <a:buClr>
                <a:srgbClr val="000000"/>
              </a:buClr>
              <a:buSzPts val="1800"/>
              <a:buNone/>
              <a:defRPr/>
            </a:lvl1pPr>
            <a:lvl2pPr indent="-342900" lvl="1" marL="914400" algn="l">
              <a:lnSpc>
                <a:spcPct val="100000"/>
              </a:lnSpc>
              <a:spcBef>
                <a:spcPts val="360"/>
              </a:spcBef>
              <a:spcAft>
                <a:spcPts val="0"/>
              </a:spcAft>
              <a:buClr>
                <a:srgbClr val="000000"/>
              </a:buClr>
              <a:buSzPts val="1800"/>
              <a:buChar char="–"/>
              <a:defRPr/>
            </a:lvl2pPr>
            <a:lvl3pPr indent="-342900" lvl="2" marL="1371600" algn="l">
              <a:lnSpc>
                <a:spcPct val="100000"/>
              </a:lnSpc>
              <a:spcBef>
                <a:spcPts val="360"/>
              </a:spcBef>
              <a:spcAft>
                <a:spcPts val="0"/>
              </a:spcAft>
              <a:buClr>
                <a:srgbClr val="000000"/>
              </a:buClr>
              <a:buSzPts val="1800"/>
              <a:buChar char="•"/>
              <a:defRPr/>
            </a:lvl3pPr>
            <a:lvl4pPr indent="-342900" lvl="3" marL="1828800" algn="l">
              <a:lnSpc>
                <a:spcPct val="100000"/>
              </a:lnSpc>
              <a:spcBef>
                <a:spcPts val="360"/>
              </a:spcBef>
              <a:spcAft>
                <a:spcPts val="0"/>
              </a:spcAft>
              <a:buClr>
                <a:srgbClr val="000000"/>
              </a:buClr>
              <a:buSzPts val="1800"/>
              <a:buChar char="–"/>
              <a:defRPr/>
            </a:lvl4pPr>
            <a:lvl5pPr indent="-342900" lvl="4" marL="2286000" algn="l">
              <a:lnSpc>
                <a:spcPct val="100000"/>
              </a:lnSpc>
              <a:spcBef>
                <a:spcPts val="360"/>
              </a:spcBef>
              <a:spcAft>
                <a:spcPts val="0"/>
              </a:spcAft>
              <a:buClr>
                <a:srgbClr val="00000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47"/>
          <p:cNvSpPr txBox="1"/>
          <p:nvPr>
            <p:ph idx="2" type="body"/>
          </p:nvPr>
        </p:nvSpPr>
        <p:spPr>
          <a:xfrm>
            <a:off x="460375" y="5733256"/>
            <a:ext cx="7282800" cy="180000"/>
          </a:xfrm>
          <a:prstGeom prst="rect">
            <a:avLst/>
          </a:prstGeom>
          <a:noFill/>
          <a:ln>
            <a:noFill/>
          </a:ln>
        </p:spPr>
        <p:txBody>
          <a:bodyPr anchorCtr="0" anchor="t" bIns="45700" lIns="0" spcFirstLastPara="1" rIns="0" wrap="square" tIns="45700">
            <a:normAutofit/>
          </a:bodyPr>
          <a:lstStyle>
            <a:lvl1pPr indent="-228600" lvl="0" marL="457200" algn="l">
              <a:lnSpc>
                <a:spcPct val="100000"/>
              </a:lnSpc>
              <a:spcBef>
                <a:spcPts val="200"/>
              </a:spcBef>
              <a:spcAft>
                <a:spcPts val="0"/>
              </a:spcAft>
              <a:buClr>
                <a:srgbClr val="000000"/>
              </a:buClr>
              <a:buSzPts val="1000"/>
              <a:buNone/>
              <a:defRPr sz="1000"/>
            </a:lvl1pPr>
            <a:lvl2pPr indent="-342900" lvl="1" marL="914400" algn="l">
              <a:lnSpc>
                <a:spcPct val="100000"/>
              </a:lnSpc>
              <a:spcBef>
                <a:spcPts val="360"/>
              </a:spcBef>
              <a:spcAft>
                <a:spcPts val="0"/>
              </a:spcAft>
              <a:buClr>
                <a:srgbClr val="000000"/>
              </a:buClr>
              <a:buSzPts val="1800"/>
              <a:buChar char="–"/>
              <a:defRPr/>
            </a:lvl2pPr>
            <a:lvl3pPr indent="-342900" lvl="2" marL="1371600" algn="l">
              <a:lnSpc>
                <a:spcPct val="100000"/>
              </a:lnSpc>
              <a:spcBef>
                <a:spcPts val="360"/>
              </a:spcBef>
              <a:spcAft>
                <a:spcPts val="0"/>
              </a:spcAft>
              <a:buClr>
                <a:srgbClr val="000000"/>
              </a:buClr>
              <a:buSzPts val="1800"/>
              <a:buChar char="•"/>
              <a:defRPr/>
            </a:lvl3pPr>
            <a:lvl4pPr indent="-342900" lvl="3" marL="1828800" algn="l">
              <a:lnSpc>
                <a:spcPct val="100000"/>
              </a:lnSpc>
              <a:spcBef>
                <a:spcPts val="360"/>
              </a:spcBef>
              <a:spcAft>
                <a:spcPts val="0"/>
              </a:spcAft>
              <a:buClr>
                <a:srgbClr val="000000"/>
              </a:buClr>
              <a:buSzPts val="1800"/>
              <a:buChar char="–"/>
              <a:defRPr/>
            </a:lvl4pPr>
            <a:lvl5pPr indent="-342900" lvl="4" marL="2286000" algn="l">
              <a:lnSpc>
                <a:spcPct val="100000"/>
              </a:lnSpc>
              <a:spcBef>
                <a:spcPts val="360"/>
              </a:spcBef>
              <a:spcAft>
                <a:spcPts val="0"/>
              </a:spcAft>
              <a:buClr>
                <a:srgbClr val="00000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47"/>
          <p:cNvSpPr txBox="1"/>
          <p:nvPr>
            <p:ph idx="10" type="dt"/>
          </p:nvPr>
        </p:nvSpPr>
        <p:spPr>
          <a:xfrm>
            <a:off x="6554788" y="6088063"/>
            <a:ext cx="2133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7"/>
          <p:cNvSpPr txBox="1"/>
          <p:nvPr>
            <p:ph idx="11" type="ftr"/>
          </p:nvPr>
        </p:nvSpPr>
        <p:spPr>
          <a:xfrm>
            <a:off x="3181350" y="6274287"/>
            <a:ext cx="2895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7"/>
          <p:cNvSpPr txBox="1"/>
          <p:nvPr>
            <p:ph idx="12" type="sldNum"/>
          </p:nvPr>
        </p:nvSpPr>
        <p:spPr>
          <a:xfrm>
            <a:off x="6554788" y="6238975"/>
            <a:ext cx="2133600" cy="153888"/>
          </a:xfrm>
          <a:prstGeom prst="rect">
            <a:avLst/>
          </a:prstGeom>
          <a:noFill/>
          <a:ln>
            <a:noFill/>
          </a:ln>
        </p:spPr>
        <p:txBody>
          <a:bodyPr anchorCtr="0" anchor="b"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lista två spalter">
  <p:cSld name="Punktlista två spalter">
    <p:spTree>
      <p:nvGrpSpPr>
        <p:cNvPr id="94" name="Shape 94"/>
        <p:cNvGrpSpPr/>
        <p:nvPr/>
      </p:nvGrpSpPr>
      <p:grpSpPr>
        <a:xfrm>
          <a:off x="0" y="0"/>
          <a:ext cx="0" cy="0"/>
          <a:chOff x="0" y="0"/>
          <a:chExt cx="0" cy="0"/>
        </a:xfrm>
      </p:grpSpPr>
      <p:sp>
        <p:nvSpPr>
          <p:cNvPr id="95" name="Google Shape;95;p48"/>
          <p:cNvSpPr txBox="1"/>
          <p:nvPr>
            <p:ph idx="1" type="body"/>
          </p:nvPr>
        </p:nvSpPr>
        <p:spPr>
          <a:xfrm>
            <a:off x="458788" y="1440000"/>
            <a:ext cx="3888000" cy="3960000"/>
          </a:xfrm>
          <a:prstGeom prst="rect">
            <a:avLst/>
          </a:prstGeom>
          <a:noFill/>
          <a:ln>
            <a:noFill/>
          </a:ln>
        </p:spPr>
        <p:txBody>
          <a:bodyPr anchorCtr="0" anchor="t" bIns="45700" lIns="0" spcFirstLastPara="1" rIns="0" wrap="square" tIns="0">
            <a:normAutofit/>
          </a:bodyPr>
          <a:lstStyle>
            <a:lvl1pPr indent="-355600" lvl="0" marL="457200" algn="l">
              <a:lnSpc>
                <a:spcPct val="100000"/>
              </a:lnSpc>
              <a:spcBef>
                <a:spcPts val="400"/>
              </a:spcBef>
              <a:spcAft>
                <a:spcPts val="0"/>
              </a:spcAft>
              <a:buClr>
                <a:srgbClr val="000000"/>
              </a:buClr>
              <a:buSzPts val="2000"/>
              <a:buFont typeface="Arial"/>
              <a:buChar char="•"/>
              <a:defRPr sz="2000"/>
            </a:lvl1pPr>
            <a:lvl2pPr indent="-342900" lvl="1" marL="914400" algn="l">
              <a:lnSpc>
                <a:spcPct val="100000"/>
              </a:lnSpc>
              <a:spcBef>
                <a:spcPts val="480"/>
              </a:spcBef>
              <a:spcAft>
                <a:spcPts val="0"/>
              </a:spcAft>
              <a:buClr>
                <a:srgbClr val="000000"/>
              </a:buClr>
              <a:buSzPts val="1800"/>
              <a:buChar char="–"/>
              <a:defRPr/>
            </a:lvl2pPr>
            <a:lvl3pPr indent="-342900" lvl="2" marL="1371600" algn="l">
              <a:lnSpc>
                <a:spcPct val="100000"/>
              </a:lnSpc>
              <a:spcBef>
                <a:spcPts val="360"/>
              </a:spcBef>
              <a:spcAft>
                <a:spcPts val="0"/>
              </a:spcAft>
              <a:buClr>
                <a:srgbClr val="000000"/>
              </a:buClr>
              <a:buSzPts val="1800"/>
              <a:buChar char="•"/>
              <a:defRPr/>
            </a:lvl3pPr>
            <a:lvl4pPr indent="-342900" lvl="3" marL="1828800" algn="l">
              <a:lnSpc>
                <a:spcPct val="100000"/>
              </a:lnSpc>
              <a:spcBef>
                <a:spcPts val="360"/>
              </a:spcBef>
              <a:spcAft>
                <a:spcPts val="0"/>
              </a:spcAft>
              <a:buClr>
                <a:srgbClr val="000000"/>
              </a:buClr>
              <a:buSzPts val="1800"/>
              <a:buChar char="–"/>
              <a:defRPr/>
            </a:lvl4pPr>
            <a:lvl5pPr indent="-342900" lvl="4" marL="2286000" algn="l">
              <a:lnSpc>
                <a:spcPct val="100000"/>
              </a:lnSpc>
              <a:spcBef>
                <a:spcPts val="360"/>
              </a:spcBef>
              <a:spcAft>
                <a:spcPts val="0"/>
              </a:spcAft>
              <a:buClr>
                <a:srgbClr val="00000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48"/>
          <p:cNvSpPr txBox="1"/>
          <p:nvPr>
            <p:ph idx="2" type="body"/>
          </p:nvPr>
        </p:nvSpPr>
        <p:spPr>
          <a:xfrm>
            <a:off x="4785850" y="1440000"/>
            <a:ext cx="3888000" cy="3960000"/>
          </a:xfrm>
          <a:prstGeom prst="rect">
            <a:avLst/>
          </a:prstGeom>
          <a:noFill/>
          <a:ln>
            <a:noFill/>
          </a:ln>
        </p:spPr>
        <p:txBody>
          <a:bodyPr anchorCtr="0" anchor="t" bIns="45700" lIns="0" spcFirstLastPara="1" rIns="0" wrap="square" tIns="0">
            <a:normAutofit/>
          </a:bodyPr>
          <a:lstStyle>
            <a:lvl1pPr indent="-355600" lvl="0" marL="457200" algn="l">
              <a:lnSpc>
                <a:spcPct val="100000"/>
              </a:lnSpc>
              <a:spcBef>
                <a:spcPts val="400"/>
              </a:spcBef>
              <a:spcAft>
                <a:spcPts val="0"/>
              </a:spcAft>
              <a:buClr>
                <a:srgbClr val="000000"/>
              </a:buClr>
              <a:buSzPts val="2000"/>
              <a:buFont typeface="Arial"/>
              <a:buChar char="•"/>
              <a:defRPr sz="2000"/>
            </a:lvl1pPr>
            <a:lvl2pPr indent="-342900" lvl="1" marL="914400" algn="l">
              <a:lnSpc>
                <a:spcPct val="100000"/>
              </a:lnSpc>
              <a:spcBef>
                <a:spcPts val="480"/>
              </a:spcBef>
              <a:spcAft>
                <a:spcPts val="0"/>
              </a:spcAft>
              <a:buClr>
                <a:srgbClr val="000000"/>
              </a:buClr>
              <a:buSzPts val="1800"/>
              <a:buChar char="–"/>
              <a:defRPr/>
            </a:lvl2pPr>
            <a:lvl3pPr indent="-342900" lvl="2" marL="1371600" algn="l">
              <a:lnSpc>
                <a:spcPct val="100000"/>
              </a:lnSpc>
              <a:spcBef>
                <a:spcPts val="360"/>
              </a:spcBef>
              <a:spcAft>
                <a:spcPts val="0"/>
              </a:spcAft>
              <a:buClr>
                <a:srgbClr val="000000"/>
              </a:buClr>
              <a:buSzPts val="1800"/>
              <a:buChar char="•"/>
              <a:defRPr/>
            </a:lvl3pPr>
            <a:lvl4pPr indent="-342900" lvl="3" marL="1828800" algn="l">
              <a:lnSpc>
                <a:spcPct val="100000"/>
              </a:lnSpc>
              <a:spcBef>
                <a:spcPts val="360"/>
              </a:spcBef>
              <a:spcAft>
                <a:spcPts val="0"/>
              </a:spcAft>
              <a:buClr>
                <a:srgbClr val="000000"/>
              </a:buClr>
              <a:buSzPts val="1800"/>
              <a:buChar char="–"/>
              <a:defRPr/>
            </a:lvl4pPr>
            <a:lvl5pPr indent="-342900" lvl="4" marL="2286000" algn="l">
              <a:lnSpc>
                <a:spcPct val="100000"/>
              </a:lnSpc>
              <a:spcBef>
                <a:spcPts val="360"/>
              </a:spcBef>
              <a:spcAft>
                <a:spcPts val="0"/>
              </a:spcAft>
              <a:buClr>
                <a:srgbClr val="00000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7" name="Google Shape;97;p48"/>
          <p:cNvSpPr txBox="1"/>
          <p:nvPr>
            <p:ph idx="10" type="dt"/>
          </p:nvPr>
        </p:nvSpPr>
        <p:spPr>
          <a:xfrm>
            <a:off x="6554788" y="6088063"/>
            <a:ext cx="2133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8"/>
          <p:cNvSpPr txBox="1"/>
          <p:nvPr>
            <p:ph idx="12" type="sldNum"/>
          </p:nvPr>
        </p:nvSpPr>
        <p:spPr>
          <a:xfrm>
            <a:off x="6554788" y="6238975"/>
            <a:ext cx="2133600" cy="153888"/>
          </a:xfrm>
          <a:prstGeom prst="rect">
            <a:avLst/>
          </a:prstGeom>
          <a:noFill/>
          <a:ln>
            <a:noFill/>
          </a:ln>
        </p:spPr>
        <p:txBody>
          <a:bodyPr anchorCtr="0" anchor="b"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sv-SE"/>
              <a:t>Sida </a:t>
            </a:r>
            <a:fld id="{00000000-1234-1234-1234-123412341234}" type="slidenum">
              <a:rPr lang="sv-SE"/>
              <a:t>‹#›</a:t>
            </a:fld>
            <a:endParaRPr/>
          </a:p>
        </p:txBody>
      </p:sp>
      <p:sp>
        <p:nvSpPr>
          <p:cNvPr id="99" name="Google Shape;99;p48"/>
          <p:cNvSpPr txBox="1"/>
          <p:nvPr>
            <p:ph idx="11" type="ftr"/>
          </p:nvPr>
        </p:nvSpPr>
        <p:spPr>
          <a:xfrm>
            <a:off x="3181350" y="6274287"/>
            <a:ext cx="2895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8"/>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lista, en spalt">
  <p:cSld name="Punktlista, en spalt">
    <p:spTree>
      <p:nvGrpSpPr>
        <p:cNvPr id="101" name="Shape 101"/>
        <p:cNvGrpSpPr/>
        <p:nvPr/>
      </p:nvGrpSpPr>
      <p:grpSpPr>
        <a:xfrm>
          <a:off x="0" y="0"/>
          <a:ext cx="0" cy="0"/>
          <a:chOff x="0" y="0"/>
          <a:chExt cx="0" cy="0"/>
        </a:xfrm>
      </p:grpSpPr>
      <p:sp>
        <p:nvSpPr>
          <p:cNvPr id="102" name="Google Shape;102;p57"/>
          <p:cNvSpPr txBox="1"/>
          <p:nvPr>
            <p:ph idx="1" type="body"/>
          </p:nvPr>
        </p:nvSpPr>
        <p:spPr>
          <a:xfrm>
            <a:off x="458787" y="1440000"/>
            <a:ext cx="5486400" cy="3960000"/>
          </a:xfrm>
          <a:prstGeom prst="rect">
            <a:avLst/>
          </a:prstGeom>
          <a:noFill/>
          <a:ln>
            <a:noFill/>
          </a:ln>
        </p:spPr>
        <p:txBody>
          <a:bodyPr anchorCtr="0" anchor="t" bIns="45700" lIns="0" spcFirstLastPara="1" rIns="0" wrap="square" tIns="0">
            <a:normAutofit/>
          </a:bodyPr>
          <a:lstStyle>
            <a:lvl1pPr indent="-355600" lvl="0" marL="457200" algn="l">
              <a:lnSpc>
                <a:spcPct val="100000"/>
              </a:lnSpc>
              <a:spcBef>
                <a:spcPts val="400"/>
              </a:spcBef>
              <a:spcAft>
                <a:spcPts val="0"/>
              </a:spcAft>
              <a:buClr>
                <a:srgbClr val="000000"/>
              </a:buClr>
              <a:buSzPts val="2000"/>
              <a:buFont typeface="Arial"/>
              <a:buChar char="•"/>
              <a:defRPr/>
            </a:lvl1pPr>
            <a:lvl2pPr indent="-355600" lvl="1" marL="914400" algn="l">
              <a:lnSpc>
                <a:spcPct val="100000"/>
              </a:lnSpc>
              <a:spcBef>
                <a:spcPts val="480"/>
              </a:spcBef>
              <a:spcAft>
                <a:spcPts val="0"/>
              </a:spcAft>
              <a:buClr>
                <a:srgbClr val="000000"/>
              </a:buClr>
              <a:buSzPts val="2000"/>
              <a:buChar char="–"/>
              <a:defRPr/>
            </a:lvl2pPr>
            <a:lvl3pPr indent="-342900" lvl="2" marL="1371600" algn="l">
              <a:lnSpc>
                <a:spcPct val="100000"/>
              </a:lnSpc>
              <a:spcBef>
                <a:spcPts val="360"/>
              </a:spcBef>
              <a:spcAft>
                <a:spcPts val="0"/>
              </a:spcAft>
              <a:buClr>
                <a:srgbClr val="000000"/>
              </a:buClr>
              <a:buSzPts val="1800"/>
              <a:buChar char="•"/>
              <a:defRPr/>
            </a:lvl3pPr>
            <a:lvl4pPr indent="-342900" lvl="3" marL="1828800" algn="l">
              <a:lnSpc>
                <a:spcPct val="100000"/>
              </a:lnSpc>
              <a:spcBef>
                <a:spcPts val="360"/>
              </a:spcBef>
              <a:spcAft>
                <a:spcPts val="0"/>
              </a:spcAft>
              <a:buClr>
                <a:srgbClr val="000000"/>
              </a:buClr>
              <a:buSzPts val="1800"/>
              <a:buChar char="–"/>
              <a:defRPr/>
            </a:lvl4pPr>
            <a:lvl5pPr indent="-342900" lvl="4" marL="2286000" algn="l">
              <a:lnSpc>
                <a:spcPct val="100000"/>
              </a:lnSpc>
              <a:spcBef>
                <a:spcPts val="360"/>
              </a:spcBef>
              <a:spcAft>
                <a:spcPts val="0"/>
              </a:spcAft>
              <a:buClr>
                <a:srgbClr val="00000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57"/>
          <p:cNvSpPr txBox="1"/>
          <p:nvPr>
            <p:ph idx="10" type="dt"/>
          </p:nvPr>
        </p:nvSpPr>
        <p:spPr>
          <a:xfrm>
            <a:off x="6554788" y="6088063"/>
            <a:ext cx="2133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57"/>
          <p:cNvSpPr txBox="1"/>
          <p:nvPr>
            <p:ph idx="12" type="sldNum"/>
          </p:nvPr>
        </p:nvSpPr>
        <p:spPr>
          <a:xfrm>
            <a:off x="6554788" y="6238975"/>
            <a:ext cx="2133600" cy="153888"/>
          </a:xfrm>
          <a:prstGeom prst="rect">
            <a:avLst/>
          </a:prstGeom>
          <a:noFill/>
          <a:ln>
            <a:noFill/>
          </a:ln>
        </p:spPr>
        <p:txBody>
          <a:bodyPr anchorCtr="0" anchor="b"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sv-SE"/>
              <a:t>Sida </a:t>
            </a:r>
            <a:fld id="{00000000-1234-1234-1234-123412341234}" type="slidenum">
              <a:rPr lang="sv-SE"/>
              <a:t>‹#›</a:t>
            </a:fld>
            <a:endParaRPr/>
          </a:p>
        </p:txBody>
      </p:sp>
      <p:sp>
        <p:nvSpPr>
          <p:cNvPr id="105" name="Google Shape;105;p57"/>
          <p:cNvSpPr txBox="1"/>
          <p:nvPr>
            <p:ph idx="11" type="ftr"/>
          </p:nvPr>
        </p:nvSpPr>
        <p:spPr>
          <a:xfrm>
            <a:off x="3181350" y="6274287"/>
            <a:ext cx="2895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7"/>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ch bild">
  <p:cSld name="Text och bild">
    <p:spTree>
      <p:nvGrpSpPr>
        <p:cNvPr id="107" name="Shape 107"/>
        <p:cNvGrpSpPr/>
        <p:nvPr/>
      </p:nvGrpSpPr>
      <p:grpSpPr>
        <a:xfrm>
          <a:off x="0" y="0"/>
          <a:ext cx="0" cy="0"/>
          <a:chOff x="0" y="0"/>
          <a:chExt cx="0" cy="0"/>
        </a:xfrm>
      </p:grpSpPr>
      <p:sp>
        <p:nvSpPr>
          <p:cNvPr id="108" name="Google Shape;108;p58"/>
          <p:cNvSpPr txBox="1"/>
          <p:nvPr>
            <p:ph idx="1" type="body"/>
          </p:nvPr>
        </p:nvSpPr>
        <p:spPr>
          <a:xfrm>
            <a:off x="458788" y="1440000"/>
            <a:ext cx="3888000" cy="3960000"/>
          </a:xfrm>
          <a:prstGeom prst="rect">
            <a:avLst/>
          </a:prstGeom>
          <a:noFill/>
          <a:ln>
            <a:noFill/>
          </a:ln>
        </p:spPr>
        <p:txBody>
          <a:bodyPr anchorCtr="0" anchor="t" bIns="45700" lIns="0" spcFirstLastPara="1" rIns="0" wrap="square" tIns="45700">
            <a:normAutofit/>
          </a:bodyPr>
          <a:lstStyle>
            <a:lvl1pPr indent="-228600" lvl="0" marL="457200" algn="l">
              <a:lnSpc>
                <a:spcPct val="100000"/>
              </a:lnSpc>
              <a:spcBef>
                <a:spcPts val="400"/>
              </a:spcBef>
              <a:spcAft>
                <a:spcPts val="0"/>
              </a:spcAft>
              <a:buClr>
                <a:srgbClr val="000000"/>
              </a:buClr>
              <a:buSzPts val="2000"/>
              <a:buFont typeface="Arial"/>
              <a:buNone/>
              <a:defRPr sz="2000"/>
            </a:lvl1pPr>
            <a:lvl2pPr indent="-342900" lvl="1" marL="914400" algn="l">
              <a:lnSpc>
                <a:spcPct val="100000"/>
              </a:lnSpc>
              <a:spcBef>
                <a:spcPts val="360"/>
              </a:spcBef>
              <a:spcAft>
                <a:spcPts val="0"/>
              </a:spcAft>
              <a:buClr>
                <a:srgbClr val="000000"/>
              </a:buClr>
              <a:buSzPts val="1800"/>
              <a:buChar char="–"/>
              <a:defRPr/>
            </a:lvl2pPr>
            <a:lvl3pPr indent="-342900" lvl="2" marL="1371600" algn="l">
              <a:lnSpc>
                <a:spcPct val="100000"/>
              </a:lnSpc>
              <a:spcBef>
                <a:spcPts val="360"/>
              </a:spcBef>
              <a:spcAft>
                <a:spcPts val="0"/>
              </a:spcAft>
              <a:buClr>
                <a:srgbClr val="000000"/>
              </a:buClr>
              <a:buSzPts val="1800"/>
              <a:buChar char="•"/>
              <a:defRPr/>
            </a:lvl3pPr>
            <a:lvl4pPr indent="-342900" lvl="3" marL="1828800" algn="l">
              <a:lnSpc>
                <a:spcPct val="100000"/>
              </a:lnSpc>
              <a:spcBef>
                <a:spcPts val="360"/>
              </a:spcBef>
              <a:spcAft>
                <a:spcPts val="0"/>
              </a:spcAft>
              <a:buClr>
                <a:srgbClr val="000000"/>
              </a:buClr>
              <a:buSzPts val="1800"/>
              <a:buChar char="–"/>
              <a:defRPr/>
            </a:lvl4pPr>
            <a:lvl5pPr indent="-342900" lvl="4" marL="2286000" algn="l">
              <a:lnSpc>
                <a:spcPct val="100000"/>
              </a:lnSpc>
              <a:spcBef>
                <a:spcPts val="360"/>
              </a:spcBef>
              <a:spcAft>
                <a:spcPts val="0"/>
              </a:spcAft>
              <a:buClr>
                <a:srgbClr val="00000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58"/>
          <p:cNvSpPr/>
          <p:nvPr>
            <p:ph idx="2" type="pic"/>
          </p:nvPr>
        </p:nvSpPr>
        <p:spPr>
          <a:xfrm>
            <a:off x="4572513" y="1440000"/>
            <a:ext cx="4104000" cy="3960000"/>
          </a:xfrm>
          <a:prstGeom prst="rect">
            <a:avLst/>
          </a:prstGeom>
          <a:noFill/>
          <a:ln>
            <a:noFill/>
          </a:ln>
        </p:spPr>
      </p:sp>
      <p:sp>
        <p:nvSpPr>
          <p:cNvPr id="110" name="Google Shape;110;p58"/>
          <p:cNvSpPr txBox="1"/>
          <p:nvPr>
            <p:ph idx="10" type="dt"/>
          </p:nvPr>
        </p:nvSpPr>
        <p:spPr>
          <a:xfrm>
            <a:off x="6554788" y="6088063"/>
            <a:ext cx="2133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58"/>
          <p:cNvSpPr txBox="1"/>
          <p:nvPr>
            <p:ph idx="12" type="sldNum"/>
          </p:nvPr>
        </p:nvSpPr>
        <p:spPr>
          <a:xfrm>
            <a:off x="6554788" y="6238975"/>
            <a:ext cx="2133600" cy="153888"/>
          </a:xfrm>
          <a:prstGeom prst="rect">
            <a:avLst/>
          </a:prstGeom>
          <a:noFill/>
          <a:ln>
            <a:noFill/>
          </a:ln>
        </p:spPr>
        <p:txBody>
          <a:bodyPr anchorCtr="0" anchor="b"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sv-SE"/>
              <a:t>Sida </a:t>
            </a:r>
            <a:fld id="{00000000-1234-1234-1234-123412341234}" type="slidenum">
              <a:rPr lang="sv-SE"/>
              <a:t>‹#›</a:t>
            </a:fld>
            <a:endParaRPr/>
          </a:p>
        </p:txBody>
      </p:sp>
      <p:sp>
        <p:nvSpPr>
          <p:cNvPr id="112" name="Google Shape;112;p58"/>
          <p:cNvSpPr txBox="1"/>
          <p:nvPr>
            <p:ph idx="11" type="ftr"/>
          </p:nvPr>
        </p:nvSpPr>
        <p:spPr>
          <a:xfrm>
            <a:off x="3181350" y="6274287"/>
            <a:ext cx="2895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58"/>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ubrik och innehåll">
  <p:cSld name="1_Rubrik och innehåll">
    <p:spTree>
      <p:nvGrpSpPr>
        <p:cNvPr id="114" name="Shape 114"/>
        <p:cNvGrpSpPr/>
        <p:nvPr/>
      </p:nvGrpSpPr>
      <p:grpSpPr>
        <a:xfrm>
          <a:off x="0" y="0"/>
          <a:ext cx="0" cy="0"/>
          <a:chOff x="0" y="0"/>
          <a:chExt cx="0" cy="0"/>
        </a:xfrm>
      </p:grpSpPr>
      <p:sp>
        <p:nvSpPr>
          <p:cNvPr id="115" name="Google Shape;115;p59"/>
          <p:cNvSpPr txBox="1"/>
          <p:nvPr>
            <p:ph idx="1" type="body"/>
          </p:nvPr>
        </p:nvSpPr>
        <p:spPr>
          <a:xfrm>
            <a:off x="457200" y="1440000"/>
            <a:ext cx="5263116" cy="3960000"/>
          </a:xfrm>
          <a:prstGeom prst="rect">
            <a:avLst/>
          </a:prstGeom>
          <a:noFill/>
          <a:ln>
            <a:noFill/>
          </a:ln>
        </p:spPr>
        <p:txBody>
          <a:bodyPr anchorCtr="0" anchor="t" bIns="45700" lIns="0" spcFirstLastPara="1" rIns="0" wrap="square" tIns="45700">
            <a:normAutofit/>
          </a:bodyPr>
          <a:lstStyle>
            <a:lvl1pPr indent="-228600" lvl="0" marL="457200" algn="l">
              <a:lnSpc>
                <a:spcPct val="100000"/>
              </a:lnSpc>
              <a:spcBef>
                <a:spcPts val="360"/>
              </a:spcBef>
              <a:spcAft>
                <a:spcPts val="0"/>
              </a:spcAft>
              <a:buClr>
                <a:srgbClr val="000000"/>
              </a:buClr>
              <a:buSzPts val="1800"/>
              <a:buNone/>
              <a:defRPr sz="1800">
                <a:solidFill>
                  <a:srgbClr val="000000"/>
                </a:solidFill>
              </a:defRPr>
            </a:lvl1pPr>
            <a:lvl2pPr indent="-355600" lvl="1" marL="914400" algn="l">
              <a:lnSpc>
                <a:spcPct val="100000"/>
              </a:lnSpc>
              <a:spcBef>
                <a:spcPts val="400"/>
              </a:spcBef>
              <a:spcAft>
                <a:spcPts val="0"/>
              </a:spcAft>
              <a:buClr>
                <a:srgbClr val="000000"/>
              </a:buClr>
              <a:buSzPts val="2000"/>
              <a:buChar char="–"/>
              <a:defRPr>
                <a:solidFill>
                  <a:srgbClr val="000000"/>
                </a:solidFill>
              </a:defRPr>
            </a:lvl2pPr>
            <a:lvl3pPr indent="-342900" lvl="2" marL="1371600" algn="l">
              <a:lnSpc>
                <a:spcPct val="100000"/>
              </a:lnSpc>
              <a:spcBef>
                <a:spcPts val="360"/>
              </a:spcBef>
              <a:spcAft>
                <a:spcPts val="0"/>
              </a:spcAft>
              <a:buClr>
                <a:srgbClr val="000000"/>
              </a:buClr>
              <a:buSzPts val="1800"/>
              <a:buChar char="•"/>
              <a:defRPr>
                <a:solidFill>
                  <a:srgbClr val="000000"/>
                </a:solidFill>
              </a:defRPr>
            </a:lvl3pPr>
            <a:lvl4pPr indent="-342900" lvl="3" marL="1828800" algn="l">
              <a:lnSpc>
                <a:spcPct val="100000"/>
              </a:lnSpc>
              <a:spcBef>
                <a:spcPts val="360"/>
              </a:spcBef>
              <a:spcAft>
                <a:spcPts val="0"/>
              </a:spcAft>
              <a:buClr>
                <a:srgbClr val="000000"/>
              </a:buClr>
              <a:buSzPts val="1800"/>
              <a:buChar char="–"/>
              <a:defRPr>
                <a:solidFill>
                  <a:srgbClr val="000000"/>
                </a:solidFill>
              </a:defRPr>
            </a:lvl4pPr>
            <a:lvl5pPr indent="-342900" lvl="4" marL="2286000" algn="l">
              <a:lnSpc>
                <a:spcPct val="100000"/>
              </a:lnSpc>
              <a:spcBef>
                <a:spcPts val="360"/>
              </a:spcBef>
              <a:spcAft>
                <a:spcPts val="0"/>
              </a:spcAft>
              <a:buClr>
                <a:srgbClr val="000000"/>
              </a:buClr>
              <a:buSzPts val="1800"/>
              <a:buChar char="»"/>
              <a:defRPr>
                <a:solidFill>
                  <a:srgbClr val="000000"/>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 name="Google Shape;116;p59"/>
          <p:cNvSpPr txBox="1"/>
          <p:nvPr>
            <p:ph idx="10" type="dt"/>
          </p:nvPr>
        </p:nvSpPr>
        <p:spPr>
          <a:xfrm>
            <a:off x="6554788" y="6088063"/>
            <a:ext cx="2133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59"/>
          <p:cNvSpPr txBox="1"/>
          <p:nvPr>
            <p:ph idx="12" type="sldNum"/>
          </p:nvPr>
        </p:nvSpPr>
        <p:spPr>
          <a:xfrm>
            <a:off x="6554788" y="6238975"/>
            <a:ext cx="2133600" cy="153888"/>
          </a:xfrm>
          <a:prstGeom prst="rect">
            <a:avLst/>
          </a:prstGeom>
          <a:noFill/>
          <a:ln>
            <a:noFill/>
          </a:ln>
        </p:spPr>
        <p:txBody>
          <a:bodyPr anchorCtr="0" anchor="b"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sv-SE"/>
              <a:t>Sida </a:t>
            </a:r>
            <a:fld id="{00000000-1234-1234-1234-123412341234}" type="slidenum">
              <a:rPr lang="sv-SE"/>
              <a:t>‹#›</a:t>
            </a:fld>
            <a:endParaRPr/>
          </a:p>
        </p:txBody>
      </p:sp>
      <p:sp>
        <p:nvSpPr>
          <p:cNvPr id="118" name="Google Shape;118;p59"/>
          <p:cNvSpPr txBox="1"/>
          <p:nvPr>
            <p:ph idx="11" type="ftr"/>
          </p:nvPr>
        </p:nvSpPr>
        <p:spPr>
          <a:xfrm>
            <a:off x="3181350" y="6274287"/>
            <a:ext cx="2895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9"/>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p:cSld name="Endast rubrik">
    <p:spTree>
      <p:nvGrpSpPr>
        <p:cNvPr id="120" name="Shape 120"/>
        <p:cNvGrpSpPr/>
        <p:nvPr/>
      </p:nvGrpSpPr>
      <p:grpSpPr>
        <a:xfrm>
          <a:off x="0" y="0"/>
          <a:ext cx="0" cy="0"/>
          <a:chOff x="0" y="0"/>
          <a:chExt cx="0" cy="0"/>
        </a:xfrm>
      </p:grpSpPr>
      <p:sp>
        <p:nvSpPr>
          <p:cNvPr id="121" name="Google Shape;121;p60"/>
          <p:cNvSpPr txBox="1"/>
          <p:nvPr>
            <p:ph idx="10" type="dt"/>
          </p:nvPr>
        </p:nvSpPr>
        <p:spPr>
          <a:xfrm>
            <a:off x="6554788" y="6088063"/>
            <a:ext cx="2133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60"/>
          <p:cNvSpPr txBox="1"/>
          <p:nvPr>
            <p:ph idx="12" type="sldNum"/>
          </p:nvPr>
        </p:nvSpPr>
        <p:spPr>
          <a:xfrm>
            <a:off x="6554788" y="6238975"/>
            <a:ext cx="2133600" cy="153888"/>
          </a:xfrm>
          <a:prstGeom prst="rect">
            <a:avLst/>
          </a:prstGeom>
          <a:noFill/>
          <a:ln>
            <a:noFill/>
          </a:ln>
        </p:spPr>
        <p:txBody>
          <a:bodyPr anchorCtr="0" anchor="b"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sv-SE"/>
              <a:t>Sida </a:t>
            </a:r>
            <a:fld id="{00000000-1234-1234-1234-123412341234}" type="slidenum">
              <a:rPr lang="sv-SE"/>
              <a:t>‹#›</a:t>
            </a:fld>
            <a:endParaRPr/>
          </a:p>
        </p:txBody>
      </p:sp>
      <p:sp>
        <p:nvSpPr>
          <p:cNvPr id="123" name="Google Shape;123;p60"/>
          <p:cNvSpPr txBox="1"/>
          <p:nvPr>
            <p:ph idx="11" type="ftr"/>
          </p:nvPr>
        </p:nvSpPr>
        <p:spPr>
          <a:xfrm>
            <a:off x="3181350" y="6274287"/>
            <a:ext cx="2895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60"/>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a egen bild - lägg i bakgrunden">
  <p:cSld name="Infoga egen bild - lägg i bakgrunden">
    <p:spTree>
      <p:nvGrpSpPr>
        <p:cNvPr id="125" name="Shape 125"/>
        <p:cNvGrpSpPr/>
        <p:nvPr/>
      </p:nvGrpSpPr>
      <p:grpSpPr>
        <a:xfrm>
          <a:off x="0" y="0"/>
          <a:ext cx="0" cy="0"/>
          <a:chOff x="0" y="0"/>
          <a:chExt cx="0" cy="0"/>
        </a:xfrm>
      </p:grpSpPr>
      <p:sp>
        <p:nvSpPr>
          <p:cNvPr id="126" name="Google Shape;126;p61"/>
          <p:cNvSpPr/>
          <p:nvPr>
            <p:ph idx="2" type="pic"/>
          </p:nvPr>
        </p:nvSpPr>
        <p:spPr>
          <a:xfrm>
            <a:off x="0" y="0"/>
            <a:ext cx="9143999" cy="6857999"/>
          </a:xfrm>
          <a:prstGeom prst="rect">
            <a:avLst/>
          </a:prstGeom>
          <a:noFill/>
          <a:ln>
            <a:noFill/>
          </a:ln>
        </p:spPr>
      </p:sp>
      <p:sp>
        <p:nvSpPr>
          <p:cNvPr id="127" name="Google Shape;127;p61"/>
          <p:cNvSpPr txBox="1"/>
          <p:nvPr>
            <p:ph idx="10" type="dt"/>
          </p:nvPr>
        </p:nvSpPr>
        <p:spPr>
          <a:xfrm>
            <a:off x="6554788" y="6088063"/>
            <a:ext cx="2133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61"/>
          <p:cNvSpPr txBox="1"/>
          <p:nvPr>
            <p:ph idx="12" type="sldNum"/>
          </p:nvPr>
        </p:nvSpPr>
        <p:spPr>
          <a:xfrm>
            <a:off x="6554788" y="6238975"/>
            <a:ext cx="2133600" cy="153888"/>
          </a:xfrm>
          <a:prstGeom prst="rect">
            <a:avLst/>
          </a:prstGeom>
          <a:noFill/>
          <a:ln>
            <a:noFill/>
          </a:ln>
        </p:spPr>
        <p:txBody>
          <a:bodyPr anchorCtr="0" anchor="b"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sv-SE"/>
              <a:t>Sida </a:t>
            </a:r>
            <a:fld id="{00000000-1234-1234-1234-123412341234}" type="slidenum">
              <a:rPr lang="sv-SE"/>
              <a:t>‹#›</a:t>
            </a:fld>
            <a:endParaRPr/>
          </a:p>
        </p:txBody>
      </p:sp>
      <p:sp>
        <p:nvSpPr>
          <p:cNvPr id="129" name="Google Shape;129;p61"/>
          <p:cNvSpPr txBox="1"/>
          <p:nvPr>
            <p:ph idx="11" type="ftr"/>
          </p:nvPr>
        </p:nvSpPr>
        <p:spPr>
          <a:xfrm>
            <a:off x="3181350" y="6274287"/>
            <a:ext cx="2895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61"/>
          <p:cNvSpPr txBox="1"/>
          <p:nvPr>
            <p:ph idx="1" type="body"/>
          </p:nvPr>
        </p:nvSpPr>
        <p:spPr>
          <a:xfrm>
            <a:off x="455614" y="1257300"/>
            <a:ext cx="3173412" cy="2876550"/>
          </a:xfrm>
          <a:prstGeom prst="rect">
            <a:avLst/>
          </a:prstGeom>
          <a:solidFill>
            <a:srgbClr val="F5F3EE"/>
          </a:solidFill>
          <a:ln>
            <a:noFill/>
          </a:ln>
        </p:spPr>
        <p:txBody>
          <a:bodyPr anchorCtr="0" anchor="t" bIns="230400" lIns="230400" spcFirstLastPara="1" rIns="230400" wrap="square" tIns="230400">
            <a:normAutofit/>
          </a:bodyPr>
          <a:lstStyle>
            <a:lvl1pPr indent="-228600" lvl="0" marL="457200" algn="l">
              <a:lnSpc>
                <a:spcPct val="100000"/>
              </a:lnSpc>
              <a:spcBef>
                <a:spcPts val="400"/>
              </a:spcBef>
              <a:spcAft>
                <a:spcPts val="0"/>
              </a:spcAft>
              <a:buClr>
                <a:srgbClr val="000000"/>
              </a:buClr>
              <a:buSzPts val="2000"/>
              <a:buNone/>
              <a:defRPr/>
            </a:lvl1pPr>
            <a:lvl2pPr indent="-342900" lvl="1" marL="914400" algn="l">
              <a:lnSpc>
                <a:spcPct val="100000"/>
              </a:lnSpc>
              <a:spcBef>
                <a:spcPts val="360"/>
              </a:spcBef>
              <a:spcAft>
                <a:spcPts val="0"/>
              </a:spcAft>
              <a:buClr>
                <a:srgbClr val="000000"/>
              </a:buClr>
              <a:buSzPts val="1800"/>
              <a:buChar char="–"/>
              <a:defRPr/>
            </a:lvl2pPr>
            <a:lvl3pPr indent="-342900" lvl="2" marL="1371600" algn="l">
              <a:lnSpc>
                <a:spcPct val="100000"/>
              </a:lnSpc>
              <a:spcBef>
                <a:spcPts val="360"/>
              </a:spcBef>
              <a:spcAft>
                <a:spcPts val="0"/>
              </a:spcAft>
              <a:buClr>
                <a:srgbClr val="000000"/>
              </a:buClr>
              <a:buSzPts val="1800"/>
              <a:buChar char="•"/>
              <a:defRPr/>
            </a:lvl3pPr>
            <a:lvl4pPr indent="-342900" lvl="3" marL="1828800" algn="l">
              <a:lnSpc>
                <a:spcPct val="100000"/>
              </a:lnSpc>
              <a:spcBef>
                <a:spcPts val="360"/>
              </a:spcBef>
              <a:spcAft>
                <a:spcPts val="0"/>
              </a:spcAft>
              <a:buClr>
                <a:srgbClr val="000000"/>
              </a:buClr>
              <a:buSzPts val="1800"/>
              <a:buChar char="–"/>
              <a:defRPr/>
            </a:lvl4pPr>
            <a:lvl5pPr indent="-342900" lvl="4" marL="2286000" algn="l">
              <a:lnSpc>
                <a:spcPct val="100000"/>
              </a:lnSpc>
              <a:spcBef>
                <a:spcPts val="360"/>
              </a:spcBef>
              <a:spcAft>
                <a:spcPts val="0"/>
              </a:spcAft>
              <a:buClr>
                <a:srgbClr val="00000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2_rutor_1">
  <p:cSld name="Förstasidan_2_rutor_1">
    <p:spTree>
      <p:nvGrpSpPr>
        <p:cNvPr id="137" name="Shape 137"/>
        <p:cNvGrpSpPr/>
        <p:nvPr/>
      </p:nvGrpSpPr>
      <p:grpSpPr>
        <a:xfrm>
          <a:off x="0" y="0"/>
          <a:ext cx="0" cy="0"/>
          <a:chOff x="0" y="0"/>
          <a:chExt cx="0" cy="0"/>
        </a:xfrm>
      </p:grpSpPr>
      <p:pic>
        <p:nvPicPr>
          <p:cNvPr descr="Sida10.jpg" id="138" name="Google Shape;138;p6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39" name="Google Shape;139;p63"/>
          <p:cNvSpPr txBox="1"/>
          <p:nvPr/>
        </p:nvSpPr>
        <p:spPr>
          <a:xfrm>
            <a:off x="457677" y="457784"/>
            <a:ext cx="5472000" cy="3960000"/>
          </a:xfrm>
          <a:prstGeom prst="rect">
            <a:avLst/>
          </a:prstGeom>
          <a:solidFill>
            <a:srgbClr val="F5F3EE"/>
          </a:solidFill>
          <a:ln>
            <a:noFill/>
          </a:ln>
        </p:spPr>
        <p:txBody>
          <a:bodyPr anchorCtr="0" anchor="t" bIns="45700" lIns="234000" spcFirstLastPara="1" rIns="234000"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140" name="Google Shape;140;p63"/>
          <p:cNvSpPr txBox="1"/>
          <p:nvPr>
            <p:ph type="title"/>
          </p:nvPr>
        </p:nvSpPr>
        <p:spPr>
          <a:xfrm>
            <a:off x="457200" y="550863"/>
            <a:ext cx="5487988" cy="1143000"/>
          </a:xfrm>
          <a:prstGeom prst="rect">
            <a:avLst/>
          </a:prstGeom>
          <a:noFill/>
          <a:ln>
            <a:noFill/>
          </a:ln>
        </p:spPr>
        <p:txBody>
          <a:bodyPr anchorCtr="0" anchor="t" bIns="45700" lIns="234000" spcFirstLastPara="1" rIns="234000" wrap="square" tIns="234000">
            <a:normAutofit/>
          </a:bodyPr>
          <a:lstStyle>
            <a:lvl1pPr lvl="0" algn="l">
              <a:lnSpc>
                <a:spcPct val="211111"/>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63"/>
          <p:cNvSpPr txBox="1"/>
          <p:nvPr>
            <p:ph idx="10" type="dt"/>
          </p:nvPr>
        </p:nvSpPr>
        <p:spPr>
          <a:xfrm>
            <a:off x="365787" y="6152909"/>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63"/>
          <p:cNvSpPr txBox="1"/>
          <p:nvPr>
            <p:ph idx="1" type="body"/>
          </p:nvPr>
        </p:nvSpPr>
        <p:spPr>
          <a:xfrm>
            <a:off x="458788" y="2114551"/>
            <a:ext cx="5486400" cy="2200274"/>
          </a:xfrm>
          <a:prstGeom prst="rect">
            <a:avLst/>
          </a:prstGeom>
          <a:noFill/>
          <a:ln>
            <a:noFill/>
          </a:ln>
        </p:spPr>
        <p:txBody>
          <a:bodyPr anchorCtr="0" anchor="t" bIns="45700" lIns="234000" spcFirstLastPara="1" rIns="234000" wrap="square" tIns="45700">
            <a:noAutofit/>
          </a:bodyPr>
          <a:lstStyle>
            <a:lvl1pPr indent="-228600" lvl="0" marL="457200" algn="l">
              <a:lnSpc>
                <a:spcPct val="100000"/>
              </a:lnSpc>
              <a:spcBef>
                <a:spcPts val="0"/>
              </a:spcBef>
              <a:spcAft>
                <a:spcPts val="0"/>
              </a:spcAft>
              <a:buClr>
                <a:srgbClr val="000000"/>
              </a:buClr>
              <a:buSzPts val="2000"/>
              <a:buNone/>
              <a:defRPr b="0" sz="2000"/>
            </a:lvl1pPr>
            <a:lvl2pPr indent="-342900" lvl="1" marL="914400" algn="l">
              <a:lnSpc>
                <a:spcPct val="116666"/>
              </a:lnSpc>
              <a:spcBef>
                <a:spcPts val="360"/>
              </a:spcBef>
              <a:spcAft>
                <a:spcPts val="0"/>
              </a:spcAft>
              <a:buClr>
                <a:srgbClr val="000000"/>
              </a:buClr>
              <a:buSzPts val="1800"/>
              <a:buChar char="–"/>
              <a:defRPr/>
            </a:lvl2pPr>
            <a:lvl3pPr indent="-342900" lvl="2" marL="1371600" algn="l">
              <a:lnSpc>
                <a:spcPct val="116666"/>
              </a:lnSpc>
              <a:spcBef>
                <a:spcPts val="360"/>
              </a:spcBef>
              <a:spcAft>
                <a:spcPts val="0"/>
              </a:spcAft>
              <a:buClr>
                <a:srgbClr val="000000"/>
              </a:buClr>
              <a:buSzPts val="1800"/>
              <a:buChar char="•"/>
              <a:defRPr/>
            </a:lvl3pPr>
            <a:lvl4pPr indent="-342900" lvl="3" marL="1828800" algn="l">
              <a:lnSpc>
                <a:spcPct val="116666"/>
              </a:lnSpc>
              <a:spcBef>
                <a:spcPts val="360"/>
              </a:spcBef>
              <a:spcAft>
                <a:spcPts val="0"/>
              </a:spcAft>
              <a:buClr>
                <a:srgbClr val="000000"/>
              </a:buClr>
              <a:buSzPts val="1800"/>
              <a:buChar char="–"/>
              <a:defRPr/>
            </a:lvl4pPr>
            <a:lvl5pPr indent="-342900" lvl="4" marL="2286000" algn="l">
              <a:lnSpc>
                <a:spcPct val="116666"/>
              </a:lnSpc>
              <a:spcBef>
                <a:spcPts val="360"/>
              </a:spcBef>
              <a:spcAft>
                <a:spcPts val="0"/>
              </a:spcAft>
              <a:buClr>
                <a:srgbClr val="00000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3" name="Google Shape;143;p63"/>
          <p:cNvSpPr/>
          <p:nvPr/>
        </p:nvSpPr>
        <p:spPr>
          <a:xfrm>
            <a:off x="5929200" y="4417200"/>
            <a:ext cx="2757600" cy="1976400"/>
          </a:xfrm>
          <a:prstGeom prst="rect">
            <a:avLst/>
          </a:prstGeom>
          <a:solidFill>
            <a:srgbClr val="F5F3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144" name="Google Shape;144;p63"/>
          <p:cNvSpPr txBox="1"/>
          <p:nvPr/>
        </p:nvSpPr>
        <p:spPr>
          <a:xfrm>
            <a:off x="3222625" y="6214546"/>
            <a:ext cx="26019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000">
                <a:solidFill>
                  <a:srgbClr val="000000"/>
                </a:solidFill>
                <a:latin typeface="Arial"/>
                <a:ea typeface="Arial"/>
                <a:cs typeface="Arial"/>
                <a:sym typeface="Arial"/>
              </a:rPr>
              <a:t>The Capital of Scandinavia</a:t>
            </a:r>
            <a:endParaRPr/>
          </a:p>
        </p:txBody>
      </p:sp>
      <p:pic>
        <p:nvPicPr>
          <p:cNvPr descr="StockholmsStad_logot#21B0A5.png" id="145" name="Google Shape;145;p63"/>
          <p:cNvPicPr preferRelativeResize="0"/>
          <p:nvPr/>
        </p:nvPicPr>
        <p:blipFill rotWithShape="1">
          <a:blip r:embed="rId3">
            <a:alphaModFix/>
          </a:blip>
          <a:srcRect b="0" l="0" r="0" t="0"/>
          <a:stretch/>
        </p:blipFill>
        <p:spPr>
          <a:xfrm>
            <a:off x="7075050" y="461250"/>
            <a:ext cx="1613919" cy="5486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1">
  <p:cSld name="Förstasidan_1">
    <p:spTree>
      <p:nvGrpSpPr>
        <p:cNvPr id="20" name="Shape 20"/>
        <p:cNvGrpSpPr/>
        <p:nvPr/>
      </p:nvGrpSpPr>
      <p:grpSpPr>
        <a:xfrm>
          <a:off x="0" y="0"/>
          <a:ext cx="0" cy="0"/>
          <a:chOff x="0" y="0"/>
          <a:chExt cx="0" cy="0"/>
        </a:xfrm>
      </p:grpSpPr>
      <p:pic>
        <p:nvPicPr>
          <p:cNvPr descr="Sida5.jpg" id="21" name="Google Shape;21;p49"/>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StockholmsStad_logot#21B0A8.png" id="22" name="Google Shape;22;p49"/>
          <p:cNvPicPr preferRelativeResize="0"/>
          <p:nvPr/>
        </p:nvPicPr>
        <p:blipFill rotWithShape="1">
          <a:blip r:embed="rId3">
            <a:alphaModFix/>
          </a:blip>
          <a:srcRect b="0" l="0" r="0" t="0"/>
          <a:stretch/>
        </p:blipFill>
        <p:spPr>
          <a:xfrm>
            <a:off x="7056000" y="437497"/>
            <a:ext cx="1632207" cy="589789"/>
          </a:xfrm>
          <a:prstGeom prst="rect">
            <a:avLst/>
          </a:prstGeom>
          <a:noFill/>
          <a:ln>
            <a:noFill/>
          </a:ln>
        </p:spPr>
      </p:pic>
      <p:sp>
        <p:nvSpPr>
          <p:cNvPr id="23" name="Google Shape;23;p49"/>
          <p:cNvSpPr txBox="1"/>
          <p:nvPr/>
        </p:nvSpPr>
        <p:spPr>
          <a:xfrm>
            <a:off x="5094514" y="3443844"/>
            <a:ext cx="17219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49"/>
          <p:cNvSpPr txBox="1"/>
          <p:nvPr>
            <p:ph idx="10" type="dt"/>
          </p:nvPr>
        </p:nvSpPr>
        <p:spPr>
          <a:xfrm>
            <a:off x="446252" y="6159259"/>
            <a:ext cx="2133600" cy="365125"/>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9"/>
          <p:cNvSpPr txBox="1"/>
          <p:nvPr>
            <p:ph type="title"/>
          </p:nvPr>
        </p:nvSpPr>
        <p:spPr>
          <a:xfrm>
            <a:off x="457200" y="458105"/>
            <a:ext cx="5490000" cy="970838"/>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F5F3E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9"/>
          <p:cNvSpPr txBox="1"/>
          <p:nvPr/>
        </p:nvSpPr>
        <p:spPr>
          <a:xfrm>
            <a:off x="3222625" y="6224072"/>
            <a:ext cx="32734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000">
                <a:solidFill>
                  <a:srgbClr val="F5F3EE"/>
                </a:solidFill>
                <a:latin typeface="Arial"/>
                <a:ea typeface="Arial"/>
                <a:cs typeface="Arial"/>
                <a:sym typeface="Arial"/>
              </a:rPr>
              <a:t>The Capital of Scandinavia</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2_rutor_2">
  <p:cSld name="Förstasidan_2_rutor_2">
    <p:spTree>
      <p:nvGrpSpPr>
        <p:cNvPr id="146" name="Shape 146"/>
        <p:cNvGrpSpPr/>
        <p:nvPr/>
      </p:nvGrpSpPr>
      <p:grpSpPr>
        <a:xfrm>
          <a:off x="0" y="0"/>
          <a:ext cx="0" cy="0"/>
          <a:chOff x="0" y="0"/>
          <a:chExt cx="0" cy="0"/>
        </a:xfrm>
      </p:grpSpPr>
      <p:sp>
        <p:nvSpPr>
          <p:cNvPr id="147" name="Google Shape;147;p64"/>
          <p:cNvSpPr txBox="1"/>
          <p:nvPr/>
        </p:nvSpPr>
        <p:spPr>
          <a:xfrm>
            <a:off x="457677" y="457784"/>
            <a:ext cx="5472000" cy="3960000"/>
          </a:xfrm>
          <a:prstGeom prst="rect">
            <a:avLst/>
          </a:prstGeom>
          <a:solidFill>
            <a:srgbClr val="683788"/>
          </a:solidFill>
          <a:ln>
            <a:noFill/>
          </a:ln>
        </p:spPr>
        <p:txBody>
          <a:bodyPr anchorCtr="0" anchor="t" bIns="45700" lIns="234000" spcFirstLastPara="1" rIns="234000"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148" name="Google Shape;148;p64"/>
          <p:cNvSpPr txBox="1"/>
          <p:nvPr>
            <p:ph type="title"/>
          </p:nvPr>
        </p:nvSpPr>
        <p:spPr>
          <a:xfrm>
            <a:off x="457200" y="550863"/>
            <a:ext cx="5487988" cy="1143000"/>
          </a:xfrm>
          <a:prstGeom prst="rect">
            <a:avLst/>
          </a:prstGeom>
          <a:noFill/>
          <a:ln>
            <a:noFill/>
          </a:ln>
        </p:spPr>
        <p:txBody>
          <a:bodyPr anchorCtr="0" anchor="t" bIns="45700" lIns="234000" spcFirstLastPara="1" rIns="234000" wrap="square" tIns="234000">
            <a:normAutofit/>
          </a:bodyPr>
          <a:lstStyle>
            <a:lvl1pPr lvl="0" algn="l">
              <a:lnSpc>
                <a:spcPct val="95000"/>
              </a:lnSpc>
              <a:spcBef>
                <a:spcPts val="0"/>
              </a:spcBef>
              <a:spcAft>
                <a:spcPts val="0"/>
              </a:spcAft>
              <a:buClr>
                <a:srgbClr val="F5F3EE"/>
              </a:buClr>
              <a:buSzPts val="4000"/>
              <a:buFont typeface="Arial"/>
              <a:buNone/>
              <a:defRPr>
                <a:solidFill>
                  <a:srgbClr val="F5F3E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64"/>
          <p:cNvSpPr txBox="1"/>
          <p:nvPr>
            <p:ph idx="10" type="dt"/>
          </p:nvPr>
        </p:nvSpPr>
        <p:spPr>
          <a:xfrm>
            <a:off x="365787" y="6152909"/>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64"/>
          <p:cNvSpPr txBox="1"/>
          <p:nvPr>
            <p:ph idx="1" type="body"/>
          </p:nvPr>
        </p:nvSpPr>
        <p:spPr>
          <a:xfrm>
            <a:off x="458788" y="2114551"/>
            <a:ext cx="5486400" cy="2200274"/>
          </a:xfrm>
          <a:prstGeom prst="rect">
            <a:avLst/>
          </a:prstGeom>
          <a:noFill/>
          <a:ln>
            <a:noFill/>
          </a:ln>
        </p:spPr>
        <p:txBody>
          <a:bodyPr anchorCtr="0" anchor="t" bIns="45700" lIns="234000" spcFirstLastPara="1" rIns="234000" wrap="square" tIns="45700">
            <a:noAutofit/>
          </a:bodyPr>
          <a:lstStyle>
            <a:lvl1pPr indent="-228600" lvl="0" marL="457200" algn="l">
              <a:lnSpc>
                <a:spcPct val="100000"/>
              </a:lnSpc>
              <a:spcBef>
                <a:spcPts val="0"/>
              </a:spcBef>
              <a:spcAft>
                <a:spcPts val="0"/>
              </a:spcAft>
              <a:buClr>
                <a:srgbClr val="F5F3EE"/>
              </a:buClr>
              <a:buSzPts val="2000"/>
              <a:buNone/>
              <a:defRPr sz="2000">
                <a:solidFill>
                  <a:srgbClr val="F5F3EE"/>
                </a:solidFill>
              </a:defRPr>
            </a:lvl1pPr>
            <a:lvl2pPr indent="-342900" lvl="1" marL="914400" algn="l">
              <a:lnSpc>
                <a:spcPct val="116666"/>
              </a:lnSpc>
              <a:spcBef>
                <a:spcPts val="360"/>
              </a:spcBef>
              <a:spcAft>
                <a:spcPts val="0"/>
              </a:spcAft>
              <a:buClr>
                <a:srgbClr val="000000"/>
              </a:buClr>
              <a:buSzPts val="1800"/>
              <a:buChar char="–"/>
              <a:defRPr/>
            </a:lvl2pPr>
            <a:lvl3pPr indent="-342900" lvl="2" marL="1371600" algn="l">
              <a:lnSpc>
                <a:spcPct val="116666"/>
              </a:lnSpc>
              <a:spcBef>
                <a:spcPts val="360"/>
              </a:spcBef>
              <a:spcAft>
                <a:spcPts val="0"/>
              </a:spcAft>
              <a:buClr>
                <a:srgbClr val="000000"/>
              </a:buClr>
              <a:buSzPts val="1800"/>
              <a:buChar char="•"/>
              <a:defRPr/>
            </a:lvl3pPr>
            <a:lvl4pPr indent="-342900" lvl="3" marL="1828800" algn="l">
              <a:lnSpc>
                <a:spcPct val="116666"/>
              </a:lnSpc>
              <a:spcBef>
                <a:spcPts val="360"/>
              </a:spcBef>
              <a:spcAft>
                <a:spcPts val="0"/>
              </a:spcAft>
              <a:buClr>
                <a:srgbClr val="000000"/>
              </a:buClr>
              <a:buSzPts val="1800"/>
              <a:buChar char="–"/>
              <a:defRPr/>
            </a:lvl4pPr>
            <a:lvl5pPr indent="-342900" lvl="4" marL="2286000" algn="l">
              <a:lnSpc>
                <a:spcPct val="116666"/>
              </a:lnSpc>
              <a:spcBef>
                <a:spcPts val="360"/>
              </a:spcBef>
              <a:spcAft>
                <a:spcPts val="0"/>
              </a:spcAft>
              <a:buClr>
                <a:srgbClr val="00000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StockholmsStad_logot#21B0A5.png" id="151" name="Google Shape;151;p64"/>
          <p:cNvPicPr preferRelativeResize="0"/>
          <p:nvPr/>
        </p:nvPicPr>
        <p:blipFill rotWithShape="1">
          <a:blip r:embed="rId2">
            <a:alphaModFix/>
          </a:blip>
          <a:srcRect b="0" l="0" r="0" t="0"/>
          <a:stretch/>
        </p:blipFill>
        <p:spPr>
          <a:xfrm>
            <a:off x="7075050" y="461250"/>
            <a:ext cx="1613919" cy="548641"/>
          </a:xfrm>
          <a:prstGeom prst="rect">
            <a:avLst/>
          </a:prstGeom>
          <a:noFill/>
          <a:ln>
            <a:noFill/>
          </a:ln>
        </p:spPr>
      </p:pic>
      <p:sp>
        <p:nvSpPr>
          <p:cNvPr id="152" name="Google Shape;152;p64"/>
          <p:cNvSpPr/>
          <p:nvPr>
            <p:ph idx="2" type="pic"/>
          </p:nvPr>
        </p:nvSpPr>
        <p:spPr>
          <a:xfrm>
            <a:off x="5929820" y="4416985"/>
            <a:ext cx="2758567" cy="1975878"/>
          </a:xfrm>
          <a:prstGeom prst="rect">
            <a:avLst/>
          </a:prstGeom>
          <a:solidFill>
            <a:srgbClr val="289D93"/>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2_rutor_3">
  <p:cSld name="Förstasidan_2_rutor_3">
    <p:spTree>
      <p:nvGrpSpPr>
        <p:cNvPr id="153" name="Shape 153"/>
        <p:cNvGrpSpPr/>
        <p:nvPr/>
      </p:nvGrpSpPr>
      <p:grpSpPr>
        <a:xfrm>
          <a:off x="0" y="0"/>
          <a:ext cx="0" cy="0"/>
          <a:chOff x="0" y="0"/>
          <a:chExt cx="0" cy="0"/>
        </a:xfrm>
      </p:grpSpPr>
      <p:sp>
        <p:nvSpPr>
          <p:cNvPr id="154" name="Google Shape;154;p65"/>
          <p:cNvSpPr txBox="1"/>
          <p:nvPr/>
        </p:nvSpPr>
        <p:spPr>
          <a:xfrm>
            <a:off x="457677" y="457784"/>
            <a:ext cx="5472000" cy="3960000"/>
          </a:xfrm>
          <a:prstGeom prst="rect">
            <a:avLst/>
          </a:prstGeom>
          <a:solidFill>
            <a:srgbClr val="007EC4"/>
          </a:solidFill>
          <a:ln>
            <a:noFill/>
          </a:ln>
        </p:spPr>
        <p:txBody>
          <a:bodyPr anchorCtr="0" anchor="t" bIns="45700" lIns="234000" spcFirstLastPara="1" rIns="234000"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155" name="Google Shape;155;p65"/>
          <p:cNvSpPr txBox="1"/>
          <p:nvPr>
            <p:ph type="title"/>
          </p:nvPr>
        </p:nvSpPr>
        <p:spPr>
          <a:xfrm>
            <a:off x="457200" y="550863"/>
            <a:ext cx="5487988" cy="1143000"/>
          </a:xfrm>
          <a:prstGeom prst="rect">
            <a:avLst/>
          </a:prstGeom>
          <a:noFill/>
          <a:ln>
            <a:noFill/>
          </a:ln>
        </p:spPr>
        <p:txBody>
          <a:bodyPr anchorCtr="0" anchor="t" bIns="45700" lIns="234000" spcFirstLastPara="1" rIns="234000" wrap="square" tIns="234000">
            <a:normAutofit/>
          </a:bodyPr>
          <a:lstStyle>
            <a:lvl1pPr lvl="0" algn="l">
              <a:lnSpc>
                <a:spcPct val="95000"/>
              </a:lnSpc>
              <a:spcBef>
                <a:spcPts val="0"/>
              </a:spcBef>
              <a:spcAft>
                <a:spcPts val="0"/>
              </a:spcAft>
              <a:buClr>
                <a:srgbClr val="F5F3EE"/>
              </a:buClr>
              <a:buSzPts val="4000"/>
              <a:buFont typeface="Arial"/>
              <a:buNone/>
              <a:defRPr>
                <a:solidFill>
                  <a:srgbClr val="F5F3E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65"/>
          <p:cNvSpPr txBox="1"/>
          <p:nvPr>
            <p:ph idx="10" type="dt"/>
          </p:nvPr>
        </p:nvSpPr>
        <p:spPr>
          <a:xfrm>
            <a:off x="365787" y="6152909"/>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65"/>
          <p:cNvSpPr txBox="1"/>
          <p:nvPr>
            <p:ph idx="1" type="body"/>
          </p:nvPr>
        </p:nvSpPr>
        <p:spPr>
          <a:xfrm>
            <a:off x="458788" y="2114551"/>
            <a:ext cx="5486400" cy="2200274"/>
          </a:xfrm>
          <a:prstGeom prst="rect">
            <a:avLst/>
          </a:prstGeom>
          <a:noFill/>
          <a:ln>
            <a:noFill/>
          </a:ln>
        </p:spPr>
        <p:txBody>
          <a:bodyPr anchorCtr="0" anchor="t" bIns="45700" lIns="234000" spcFirstLastPara="1" rIns="234000" wrap="square" tIns="45700">
            <a:noAutofit/>
          </a:bodyPr>
          <a:lstStyle>
            <a:lvl1pPr indent="-228600" lvl="0" marL="457200" algn="l">
              <a:lnSpc>
                <a:spcPct val="100000"/>
              </a:lnSpc>
              <a:spcBef>
                <a:spcPts val="0"/>
              </a:spcBef>
              <a:spcAft>
                <a:spcPts val="0"/>
              </a:spcAft>
              <a:buClr>
                <a:srgbClr val="F5F3EE"/>
              </a:buClr>
              <a:buSzPts val="2000"/>
              <a:buNone/>
              <a:defRPr b="0" sz="2000">
                <a:solidFill>
                  <a:srgbClr val="F5F3EE"/>
                </a:solidFill>
              </a:defRPr>
            </a:lvl1pPr>
            <a:lvl2pPr indent="-342900" lvl="1" marL="914400" algn="l">
              <a:lnSpc>
                <a:spcPct val="116666"/>
              </a:lnSpc>
              <a:spcBef>
                <a:spcPts val="360"/>
              </a:spcBef>
              <a:spcAft>
                <a:spcPts val="0"/>
              </a:spcAft>
              <a:buClr>
                <a:srgbClr val="000000"/>
              </a:buClr>
              <a:buSzPts val="1800"/>
              <a:buChar char="–"/>
              <a:defRPr/>
            </a:lvl2pPr>
            <a:lvl3pPr indent="-342900" lvl="2" marL="1371600" algn="l">
              <a:lnSpc>
                <a:spcPct val="116666"/>
              </a:lnSpc>
              <a:spcBef>
                <a:spcPts val="360"/>
              </a:spcBef>
              <a:spcAft>
                <a:spcPts val="0"/>
              </a:spcAft>
              <a:buClr>
                <a:srgbClr val="000000"/>
              </a:buClr>
              <a:buSzPts val="1800"/>
              <a:buChar char="•"/>
              <a:defRPr/>
            </a:lvl3pPr>
            <a:lvl4pPr indent="-342900" lvl="3" marL="1828800" algn="l">
              <a:lnSpc>
                <a:spcPct val="116666"/>
              </a:lnSpc>
              <a:spcBef>
                <a:spcPts val="360"/>
              </a:spcBef>
              <a:spcAft>
                <a:spcPts val="0"/>
              </a:spcAft>
              <a:buClr>
                <a:srgbClr val="000000"/>
              </a:buClr>
              <a:buSzPts val="1800"/>
              <a:buChar char="–"/>
              <a:defRPr/>
            </a:lvl4pPr>
            <a:lvl5pPr indent="-342900" lvl="4" marL="2286000" algn="l">
              <a:lnSpc>
                <a:spcPct val="116666"/>
              </a:lnSpc>
              <a:spcBef>
                <a:spcPts val="360"/>
              </a:spcBef>
              <a:spcAft>
                <a:spcPts val="0"/>
              </a:spcAft>
              <a:buClr>
                <a:srgbClr val="00000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StockholmsStad_logot#21B0A5.png" id="158" name="Google Shape;158;p65"/>
          <p:cNvPicPr preferRelativeResize="0"/>
          <p:nvPr/>
        </p:nvPicPr>
        <p:blipFill rotWithShape="1">
          <a:blip r:embed="rId2">
            <a:alphaModFix/>
          </a:blip>
          <a:srcRect b="0" l="0" r="0" t="0"/>
          <a:stretch/>
        </p:blipFill>
        <p:spPr>
          <a:xfrm>
            <a:off x="7075050" y="461250"/>
            <a:ext cx="1613919" cy="548641"/>
          </a:xfrm>
          <a:prstGeom prst="rect">
            <a:avLst/>
          </a:prstGeom>
          <a:noFill/>
          <a:ln>
            <a:noFill/>
          </a:ln>
        </p:spPr>
      </p:pic>
      <p:sp>
        <p:nvSpPr>
          <p:cNvPr id="159" name="Google Shape;159;p65"/>
          <p:cNvSpPr/>
          <p:nvPr>
            <p:ph idx="2" type="pic"/>
          </p:nvPr>
        </p:nvSpPr>
        <p:spPr>
          <a:xfrm>
            <a:off x="5929820" y="4416985"/>
            <a:ext cx="2758567" cy="1975878"/>
          </a:xfrm>
          <a:prstGeom prst="rect">
            <a:avLst/>
          </a:prstGeom>
          <a:solidFill>
            <a:srgbClr val="C40068"/>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2_rutor_4">
  <p:cSld name="Förstasidan_2_rutor_4">
    <p:spTree>
      <p:nvGrpSpPr>
        <p:cNvPr id="160" name="Shape 160"/>
        <p:cNvGrpSpPr/>
        <p:nvPr/>
      </p:nvGrpSpPr>
      <p:grpSpPr>
        <a:xfrm>
          <a:off x="0" y="0"/>
          <a:ext cx="0" cy="0"/>
          <a:chOff x="0" y="0"/>
          <a:chExt cx="0" cy="0"/>
        </a:xfrm>
      </p:grpSpPr>
      <p:sp>
        <p:nvSpPr>
          <p:cNvPr id="161" name="Google Shape;161;p66"/>
          <p:cNvSpPr txBox="1"/>
          <p:nvPr/>
        </p:nvSpPr>
        <p:spPr>
          <a:xfrm>
            <a:off x="457677" y="457784"/>
            <a:ext cx="5472000" cy="3960000"/>
          </a:xfrm>
          <a:prstGeom prst="rect">
            <a:avLst/>
          </a:prstGeom>
          <a:solidFill>
            <a:srgbClr val="289D93"/>
          </a:solidFill>
          <a:ln>
            <a:noFill/>
          </a:ln>
        </p:spPr>
        <p:txBody>
          <a:bodyPr anchorCtr="0" anchor="t" bIns="45700" lIns="234000" spcFirstLastPara="1" rIns="234000"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162" name="Google Shape;162;p66"/>
          <p:cNvSpPr txBox="1"/>
          <p:nvPr>
            <p:ph type="title"/>
          </p:nvPr>
        </p:nvSpPr>
        <p:spPr>
          <a:xfrm>
            <a:off x="457200" y="550863"/>
            <a:ext cx="5487988" cy="1143000"/>
          </a:xfrm>
          <a:prstGeom prst="rect">
            <a:avLst/>
          </a:prstGeom>
          <a:noFill/>
          <a:ln>
            <a:noFill/>
          </a:ln>
        </p:spPr>
        <p:txBody>
          <a:bodyPr anchorCtr="0" anchor="t" bIns="45700" lIns="234000" spcFirstLastPara="1" rIns="234000" wrap="square" tIns="234000">
            <a:normAutofit/>
          </a:bodyPr>
          <a:lstStyle>
            <a:lvl1pPr lvl="0" algn="l">
              <a:lnSpc>
                <a:spcPct val="95000"/>
              </a:lnSpc>
              <a:spcBef>
                <a:spcPts val="0"/>
              </a:spcBef>
              <a:spcAft>
                <a:spcPts val="0"/>
              </a:spcAft>
              <a:buClr>
                <a:srgbClr val="F5F3EE"/>
              </a:buClr>
              <a:buSzPts val="4000"/>
              <a:buFont typeface="Arial"/>
              <a:buNone/>
              <a:defRPr>
                <a:solidFill>
                  <a:srgbClr val="F5F3E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66"/>
          <p:cNvSpPr txBox="1"/>
          <p:nvPr>
            <p:ph idx="10" type="dt"/>
          </p:nvPr>
        </p:nvSpPr>
        <p:spPr>
          <a:xfrm>
            <a:off x="365787" y="6152909"/>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66"/>
          <p:cNvSpPr txBox="1"/>
          <p:nvPr>
            <p:ph idx="1" type="body"/>
          </p:nvPr>
        </p:nvSpPr>
        <p:spPr>
          <a:xfrm>
            <a:off x="458788" y="2114551"/>
            <a:ext cx="5486400" cy="2200274"/>
          </a:xfrm>
          <a:prstGeom prst="rect">
            <a:avLst/>
          </a:prstGeom>
          <a:noFill/>
          <a:ln>
            <a:noFill/>
          </a:ln>
        </p:spPr>
        <p:txBody>
          <a:bodyPr anchorCtr="0" anchor="t" bIns="45700" lIns="234000" spcFirstLastPara="1" rIns="234000" wrap="square" tIns="45700">
            <a:noAutofit/>
          </a:bodyPr>
          <a:lstStyle>
            <a:lvl1pPr indent="-228600" lvl="0" marL="457200" algn="l">
              <a:lnSpc>
                <a:spcPct val="100000"/>
              </a:lnSpc>
              <a:spcBef>
                <a:spcPts val="0"/>
              </a:spcBef>
              <a:spcAft>
                <a:spcPts val="0"/>
              </a:spcAft>
              <a:buClr>
                <a:srgbClr val="F5F3EE"/>
              </a:buClr>
              <a:buSzPts val="2000"/>
              <a:buNone/>
              <a:defRPr b="0" sz="2000">
                <a:solidFill>
                  <a:srgbClr val="F5F3EE"/>
                </a:solidFill>
              </a:defRPr>
            </a:lvl1pPr>
            <a:lvl2pPr indent="-342900" lvl="1" marL="914400" algn="l">
              <a:lnSpc>
                <a:spcPct val="116666"/>
              </a:lnSpc>
              <a:spcBef>
                <a:spcPts val="360"/>
              </a:spcBef>
              <a:spcAft>
                <a:spcPts val="0"/>
              </a:spcAft>
              <a:buClr>
                <a:srgbClr val="000000"/>
              </a:buClr>
              <a:buSzPts val="1800"/>
              <a:buChar char="–"/>
              <a:defRPr/>
            </a:lvl2pPr>
            <a:lvl3pPr indent="-342900" lvl="2" marL="1371600" algn="l">
              <a:lnSpc>
                <a:spcPct val="116666"/>
              </a:lnSpc>
              <a:spcBef>
                <a:spcPts val="360"/>
              </a:spcBef>
              <a:spcAft>
                <a:spcPts val="0"/>
              </a:spcAft>
              <a:buClr>
                <a:srgbClr val="000000"/>
              </a:buClr>
              <a:buSzPts val="1800"/>
              <a:buChar char="•"/>
              <a:defRPr/>
            </a:lvl3pPr>
            <a:lvl4pPr indent="-342900" lvl="3" marL="1828800" algn="l">
              <a:lnSpc>
                <a:spcPct val="116666"/>
              </a:lnSpc>
              <a:spcBef>
                <a:spcPts val="360"/>
              </a:spcBef>
              <a:spcAft>
                <a:spcPts val="0"/>
              </a:spcAft>
              <a:buClr>
                <a:srgbClr val="000000"/>
              </a:buClr>
              <a:buSzPts val="1800"/>
              <a:buChar char="–"/>
              <a:defRPr/>
            </a:lvl4pPr>
            <a:lvl5pPr indent="-342900" lvl="4" marL="2286000" algn="l">
              <a:lnSpc>
                <a:spcPct val="116666"/>
              </a:lnSpc>
              <a:spcBef>
                <a:spcPts val="360"/>
              </a:spcBef>
              <a:spcAft>
                <a:spcPts val="0"/>
              </a:spcAft>
              <a:buClr>
                <a:srgbClr val="00000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5" name="Google Shape;165;p66"/>
          <p:cNvSpPr/>
          <p:nvPr>
            <p:ph idx="2" type="pic"/>
          </p:nvPr>
        </p:nvSpPr>
        <p:spPr>
          <a:xfrm>
            <a:off x="5929820" y="4416985"/>
            <a:ext cx="2758567" cy="1975878"/>
          </a:xfrm>
          <a:prstGeom prst="rect">
            <a:avLst/>
          </a:prstGeom>
          <a:solidFill>
            <a:srgbClr val="683788"/>
          </a:solidFill>
          <a:ln>
            <a:noFill/>
          </a:ln>
        </p:spPr>
      </p:sp>
      <p:pic>
        <p:nvPicPr>
          <p:cNvPr descr="StockholmsStad_logot#21B0A5.png" id="166" name="Google Shape;166;p66"/>
          <p:cNvPicPr preferRelativeResize="0"/>
          <p:nvPr/>
        </p:nvPicPr>
        <p:blipFill rotWithShape="1">
          <a:blip r:embed="rId2">
            <a:alphaModFix/>
          </a:blip>
          <a:srcRect b="0" l="0" r="0" t="0"/>
          <a:stretch/>
        </p:blipFill>
        <p:spPr>
          <a:xfrm>
            <a:off x="7075050" y="461250"/>
            <a:ext cx="1613919" cy="54864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2_rutor_5">
  <p:cSld name="Förstasidan_2_rutor_5">
    <p:spTree>
      <p:nvGrpSpPr>
        <p:cNvPr id="167" name="Shape 167"/>
        <p:cNvGrpSpPr/>
        <p:nvPr/>
      </p:nvGrpSpPr>
      <p:grpSpPr>
        <a:xfrm>
          <a:off x="0" y="0"/>
          <a:ext cx="0" cy="0"/>
          <a:chOff x="0" y="0"/>
          <a:chExt cx="0" cy="0"/>
        </a:xfrm>
      </p:grpSpPr>
      <p:sp>
        <p:nvSpPr>
          <p:cNvPr id="168" name="Google Shape;168;p67"/>
          <p:cNvSpPr txBox="1"/>
          <p:nvPr/>
        </p:nvSpPr>
        <p:spPr>
          <a:xfrm>
            <a:off x="457677" y="457784"/>
            <a:ext cx="5472000" cy="3960000"/>
          </a:xfrm>
          <a:prstGeom prst="rect">
            <a:avLst/>
          </a:prstGeom>
          <a:solidFill>
            <a:srgbClr val="C40068"/>
          </a:solidFill>
          <a:ln>
            <a:noFill/>
          </a:ln>
        </p:spPr>
        <p:txBody>
          <a:bodyPr anchorCtr="0" anchor="t" bIns="45700" lIns="234000" spcFirstLastPara="1" rIns="234000"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169" name="Google Shape;169;p67"/>
          <p:cNvSpPr txBox="1"/>
          <p:nvPr>
            <p:ph type="title"/>
          </p:nvPr>
        </p:nvSpPr>
        <p:spPr>
          <a:xfrm>
            <a:off x="457200" y="550863"/>
            <a:ext cx="5487988" cy="1143000"/>
          </a:xfrm>
          <a:prstGeom prst="rect">
            <a:avLst/>
          </a:prstGeom>
          <a:noFill/>
          <a:ln>
            <a:noFill/>
          </a:ln>
        </p:spPr>
        <p:txBody>
          <a:bodyPr anchorCtr="0" anchor="t" bIns="45700" lIns="234000" spcFirstLastPara="1" rIns="234000" wrap="square" tIns="234000">
            <a:normAutofit/>
          </a:bodyPr>
          <a:lstStyle>
            <a:lvl1pPr lvl="0" algn="l">
              <a:lnSpc>
                <a:spcPct val="95000"/>
              </a:lnSpc>
              <a:spcBef>
                <a:spcPts val="0"/>
              </a:spcBef>
              <a:spcAft>
                <a:spcPts val="0"/>
              </a:spcAft>
              <a:buClr>
                <a:srgbClr val="F5F3EE"/>
              </a:buClr>
              <a:buSzPts val="4000"/>
              <a:buFont typeface="Arial"/>
              <a:buNone/>
              <a:defRPr>
                <a:solidFill>
                  <a:srgbClr val="F5F3E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67"/>
          <p:cNvSpPr txBox="1"/>
          <p:nvPr>
            <p:ph idx="10" type="dt"/>
          </p:nvPr>
        </p:nvSpPr>
        <p:spPr>
          <a:xfrm>
            <a:off x="365787" y="6152909"/>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67"/>
          <p:cNvSpPr txBox="1"/>
          <p:nvPr>
            <p:ph idx="1" type="body"/>
          </p:nvPr>
        </p:nvSpPr>
        <p:spPr>
          <a:xfrm>
            <a:off x="458788" y="2114551"/>
            <a:ext cx="5486400" cy="2200274"/>
          </a:xfrm>
          <a:prstGeom prst="rect">
            <a:avLst/>
          </a:prstGeom>
          <a:noFill/>
          <a:ln>
            <a:noFill/>
          </a:ln>
        </p:spPr>
        <p:txBody>
          <a:bodyPr anchorCtr="0" anchor="t" bIns="45700" lIns="234000" spcFirstLastPara="1" rIns="234000" wrap="square" tIns="45700">
            <a:noAutofit/>
          </a:bodyPr>
          <a:lstStyle>
            <a:lvl1pPr indent="-228600" lvl="0" marL="457200" algn="l">
              <a:lnSpc>
                <a:spcPct val="100000"/>
              </a:lnSpc>
              <a:spcBef>
                <a:spcPts val="0"/>
              </a:spcBef>
              <a:spcAft>
                <a:spcPts val="0"/>
              </a:spcAft>
              <a:buClr>
                <a:srgbClr val="F5F3EE"/>
              </a:buClr>
              <a:buSzPts val="2000"/>
              <a:buNone/>
              <a:defRPr b="0" sz="2000">
                <a:solidFill>
                  <a:srgbClr val="F5F3EE"/>
                </a:solidFill>
              </a:defRPr>
            </a:lvl1pPr>
            <a:lvl2pPr indent="-342900" lvl="1" marL="914400" algn="l">
              <a:lnSpc>
                <a:spcPct val="116666"/>
              </a:lnSpc>
              <a:spcBef>
                <a:spcPts val="360"/>
              </a:spcBef>
              <a:spcAft>
                <a:spcPts val="0"/>
              </a:spcAft>
              <a:buClr>
                <a:srgbClr val="000000"/>
              </a:buClr>
              <a:buSzPts val="1800"/>
              <a:buChar char="–"/>
              <a:defRPr/>
            </a:lvl2pPr>
            <a:lvl3pPr indent="-342900" lvl="2" marL="1371600" algn="l">
              <a:lnSpc>
                <a:spcPct val="116666"/>
              </a:lnSpc>
              <a:spcBef>
                <a:spcPts val="360"/>
              </a:spcBef>
              <a:spcAft>
                <a:spcPts val="0"/>
              </a:spcAft>
              <a:buClr>
                <a:srgbClr val="000000"/>
              </a:buClr>
              <a:buSzPts val="1800"/>
              <a:buChar char="•"/>
              <a:defRPr/>
            </a:lvl3pPr>
            <a:lvl4pPr indent="-342900" lvl="3" marL="1828800" algn="l">
              <a:lnSpc>
                <a:spcPct val="116666"/>
              </a:lnSpc>
              <a:spcBef>
                <a:spcPts val="360"/>
              </a:spcBef>
              <a:spcAft>
                <a:spcPts val="0"/>
              </a:spcAft>
              <a:buClr>
                <a:srgbClr val="000000"/>
              </a:buClr>
              <a:buSzPts val="1800"/>
              <a:buChar char="–"/>
              <a:defRPr/>
            </a:lvl4pPr>
            <a:lvl5pPr indent="-342900" lvl="4" marL="2286000" algn="l">
              <a:lnSpc>
                <a:spcPct val="116666"/>
              </a:lnSpc>
              <a:spcBef>
                <a:spcPts val="360"/>
              </a:spcBef>
              <a:spcAft>
                <a:spcPts val="0"/>
              </a:spcAft>
              <a:buClr>
                <a:srgbClr val="000000"/>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StockholmsStad_logot#21B0A5.png" id="172" name="Google Shape;172;p67"/>
          <p:cNvPicPr preferRelativeResize="0"/>
          <p:nvPr/>
        </p:nvPicPr>
        <p:blipFill rotWithShape="1">
          <a:blip r:embed="rId2">
            <a:alphaModFix/>
          </a:blip>
          <a:srcRect b="0" l="0" r="0" t="0"/>
          <a:stretch/>
        </p:blipFill>
        <p:spPr>
          <a:xfrm>
            <a:off x="7075050" y="461250"/>
            <a:ext cx="1613919" cy="548641"/>
          </a:xfrm>
          <a:prstGeom prst="rect">
            <a:avLst/>
          </a:prstGeom>
          <a:noFill/>
          <a:ln>
            <a:noFill/>
          </a:ln>
        </p:spPr>
      </p:pic>
      <p:sp>
        <p:nvSpPr>
          <p:cNvPr id="173" name="Google Shape;173;p67"/>
          <p:cNvSpPr/>
          <p:nvPr>
            <p:ph idx="2" type="pic"/>
          </p:nvPr>
        </p:nvSpPr>
        <p:spPr>
          <a:xfrm>
            <a:off x="5929820" y="4416985"/>
            <a:ext cx="2758567" cy="1975878"/>
          </a:xfrm>
          <a:prstGeom prst="rect">
            <a:avLst/>
          </a:prstGeom>
          <a:solidFill>
            <a:srgbClr val="007EC4"/>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sidor_1">
  <p:cSld name="Kapitelsidor_1">
    <p:bg>
      <p:bgPr>
        <a:solidFill>
          <a:srgbClr val="5D4379"/>
        </a:solidFill>
      </p:bgPr>
    </p:bg>
    <p:spTree>
      <p:nvGrpSpPr>
        <p:cNvPr id="181" name="Shape 181"/>
        <p:cNvGrpSpPr/>
        <p:nvPr/>
      </p:nvGrpSpPr>
      <p:grpSpPr>
        <a:xfrm>
          <a:off x="0" y="0"/>
          <a:ext cx="0" cy="0"/>
          <a:chOff x="0" y="0"/>
          <a:chExt cx="0" cy="0"/>
        </a:xfrm>
      </p:grpSpPr>
      <p:sp>
        <p:nvSpPr>
          <p:cNvPr id="182" name="Google Shape;182;p69"/>
          <p:cNvSpPr txBox="1"/>
          <p:nvPr>
            <p:ph idx="1" type="body"/>
          </p:nvPr>
        </p:nvSpPr>
        <p:spPr>
          <a:xfrm>
            <a:off x="458788" y="1440000"/>
            <a:ext cx="8229600" cy="2257425"/>
          </a:xfrm>
          <a:prstGeom prst="rect">
            <a:avLst/>
          </a:prstGeom>
          <a:noFill/>
          <a:ln>
            <a:noFill/>
          </a:ln>
        </p:spPr>
        <p:txBody>
          <a:bodyPr anchorCtr="0" anchor="t" bIns="45700" lIns="0" spcFirstLastPara="1" rIns="0" wrap="square" tIns="0">
            <a:normAutofit/>
          </a:bodyPr>
          <a:lstStyle>
            <a:lvl1pPr indent="-228600" lvl="0" marL="457200" algn="l">
              <a:lnSpc>
                <a:spcPct val="116666"/>
              </a:lnSpc>
              <a:spcBef>
                <a:spcPts val="360"/>
              </a:spcBef>
              <a:spcAft>
                <a:spcPts val="0"/>
              </a:spcAft>
              <a:buClr>
                <a:srgbClr val="F5F3EE"/>
              </a:buClr>
              <a:buSzPts val="1800"/>
              <a:buNone/>
              <a:defRPr/>
            </a:lvl1pPr>
            <a:lvl2pPr indent="-342900" lvl="1" marL="914400" algn="l">
              <a:lnSpc>
                <a:spcPct val="116666"/>
              </a:lnSpc>
              <a:spcBef>
                <a:spcPts val="360"/>
              </a:spcBef>
              <a:spcAft>
                <a:spcPts val="0"/>
              </a:spcAft>
              <a:buClr>
                <a:srgbClr val="F5F3EE"/>
              </a:buClr>
              <a:buSzPts val="1800"/>
              <a:buChar char="–"/>
              <a:defRPr/>
            </a:lvl2pPr>
            <a:lvl3pPr indent="-342900" lvl="2" marL="1371600" algn="l">
              <a:lnSpc>
                <a:spcPct val="116666"/>
              </a:lnSpc>
              <a:spcBef>
                <a:spcPts val="360"/>
              </a:spcBef>
              <a:spcAft>
                <a:spcPts val="0"/>
              </a:spcAft>
              <a:buClr>
                <a:srgbClr val="F5F3EE"/>
              </a:buClr>
              <a:buSzPts val="1800"/>
              <a:buChar char="•"/>
              <a:defRPr/>
            </a:lvl3pPr>
            <a:lvl4pPr indent="-342900" lvl="3" marL="1828800" algn="l">
              <a:lnSpc>
                <a:spcPct val="116666"/>
              </a:lnSpc>
              <a:spcBef>
                <a:spcPts val="360"/>
              </a:spcBef>
              <a:spcAft>
                <a:spcPts val="0"/>
              </a:spcAft>
              <a:buClr>
                <a:srgbClr val="F5F3EE"/>
              </a:buClr>
              <a:buSzPts val="1800"/>
              <a:buChar char="–"/>
              <a:defRPr/>
            </a:lvl4pPr>
            <a:lvl5pPr indent="-342900" lvl="4" marL="2286000" algn="l">
              <a:lnSpc>
                <a:spcPct val="116666"/>
              </a:lnSpc>
              <a:spcBef>
                <a:spcPts val="360"/>
              </a:spcBef>
              <a:spcAft>
                <a:spcPts val="0"/>
              </a:spcAft>
              <a:buClr>
                <a:srgbClr val="F5F3E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3" name="Google Shape;183;p69"/>
          <p:cNvSpPr txBox="1"/>
          <p:nvPr>
            <p:ph idx="10" type="dt"/>
          </p:nvPr>
        </p:nvSpPr>
        <p:spPr>
          <a:xfrm>
            <a:off x="6554788" y="6069112"/>
            <a:ext cx="2133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69"/>
          <p:cNvSpPr txBox="1"/>
          <p:nvPr>
            <p:ph idx="12" type="sldNum"/>
          </p:nvPr>
        </p:nvSpPr>
        <p:spPr>
          <a:xfrm>
            <a:off x="6554788" y="6234212"/>
            <a:ext cx="2133600" cy="153888"/>
          </a:xfrm>
          <a:prstGeom prst="rect">
            <a:avLst/>
          </a:prstGeom>
          <a:noFill/>
          <a:ln>
            <a:noFill/>
          </a:ln>
        </p:spPr>
        <p:txBody>
          <a:bodyPr anchorCtr="0" anchor="b"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sv-SE"/>
              <a:t>Sida </a:t>
            </a:r>
            <a:fld id="{00000000-1234-1234-1234-123412341234}" type="slidenum">
              <a:rPr lang="sv-SE"/>
              <a:t>‹#›</a:t>
            </a:fld>
            <a:endParaRPr/>
          </a:p>
        </p:txBody>
      </p:sp>
      <p:sp>
        <p:nvSpPr>
          <p:cNvPr id="185" name="Google Shape;185;p69"/>
          <p:cNvSpPr txBox="1"/>
          <p:nvPr>
            <p:ph idx="11" type="ftr"/>
          </p:nvPr>
        </p:nvSpPr>
        <p:spPr>
          <a:xfrm>
            <a:off x="3317875" y="6008688"/>
            <a:ext cx="2895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69"/>
          <p:cNvSpPr txBox="1"/>
          <p:nvPr>
            <p:ph type="title"/>
          </p:nvPr>
        </p:nvSpPr>
        <p:spPr>
          <a:xfrm>
            <a:off x="458788" y="457200"/>
            <a:ext cx="8231188" cy="970838"/>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F5F3E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sidor_2">
  <p:cSld name="Kapitelsidor_2">
    <p:bg>
      <p:bgPr>
        <a:solidFill>
          <a:srgbClr val="007EC4"/>
        </a:solidFill>
      </p:bgPr>
    </p:bg>
    <p:spTree>
      <p:nvGrpSpPr>
        <p:cNvPr id="187" name="Shape 187"/>
        <p:cNvGrpSpPr/>
        <p:nvPr/>
      </p:nvGrpSpPr>
      <p:grpSpPr>
        <a:xfrm>
          <a:off x="0" y="0"/>
          <a:ext cx="0" cy="0"/>
          <a:chOff x="0" y="0"/>
          <a:chExt cx="0" cy="0"/>
        </a:xfrm>
      </p:grpSpPr>
      <p:sp>
        <p:nvSpPr>
          <p:cNvPr id="188" name="Google Shape;188;p70"/>
          <p:cNvSpPr txBox="1"/>
          <p:nvPr>
            <p:ph idx="1" type="body"/>
          </p:nvPr>
        </p:nvSpPr>
        <p:spPr>
          <a:xfrm>
            <a:off x="458788" y="1440000"/>
            <a:ext cx="8229600" cy="2257425"/>
          </a:xfrm>
          <a:prstGeom prst="rect">
            <a:avLst/>
          </a:prstGeom>
          <a:noFill/>
          <a:ln>
            <a:noFill/>
          </a:ln>
        </p:spPr>
        <p:txBody>
          <a:bodyPr anchorCtr="0" anchor="t" bIns="45700" lIns="0" spcFirstLastPara="1" rIns="0" wrap="square" tIns="0">
            <a:normAutofit/>
          </a:bodyPr>
          <a:lstStyle>
            <a:lvl1pPr indent="-228600" lvl="0" marL="457200" algn="l">
              <a:lnSpc>
                <a:spcPct val="116666"/>
              </a:lnSpc>
              <a:spcBef>
                <a:spcPts val="360"/>
              </a:spcBef>
              <a:spcAft>
                <a:spcPts val="0"/>
              </a:spcAft>
              <a:buClr>
                <a:srgbClr val="F5F3EE"/>
              </a:buClr>
              <a:buSzPts val="1800"/>
              <a:buNone/>
              <a:defRPr/>
            </a:lvl1pPr>
            <a:lvl2pPr indent="-342900" lvl="1" marL="914400" algn="l">
              <a:lnSpc>
                <a:spcPct val="116666"/>
              </a:lnSpc>
              <a:spcBef>
                <a:spcPts val="360"/>
              </a:spcBef>
              <a:spcAft>
                <a:spcPts val="0"/>
              </a:spcAft>
              <a:buClr>
                <a:srgbClr val="F5F3EE"/>
              </a:buClr>
              <a:buSzPts val="1800"/>
              <a:buChar char="–"/>
              <a:defRPr/>
            </a:lvl2pPr>
            <a:lvl3pPr indent="-342900" lvl="2" marL="1371600" algn="l">
              <a:lnSpc>
                <a:spcPct val="116666"/>
              </a:lnSpc>
              <a:spcBef>
                <a:spcPts val="360"/>
              </a:spcBef>
              <a:spcAft>
                <a:spcPts val="0"/>
              </a:spcAft>
              <a:buClr>
                <a:srgbClr val="F5F3EE"/>
              </a:buClr>
              <a:buSzPts val="1800"/>
              <a:buChar char="•"/>
              <a:defRPr/>
            </a:lvl3pPr>
            <a:lvl4pPr indent="-342900" lvl="3" marL="1828800" algn="l">
              <a:lnSpc>
                <a:spcPct val="116666"/>
              </a:lnSpc>
              <a:spcBef>
                <a:spcPts val="360"/>
              </a:spcBef>
              <a:spcAft>
                <a:spcPts val="0"/>
              </a:spcAft>
              <a:buClr>
                <a:srgbClr val="F5F3EE"/>
              </a:buClr>
              <a:buSzPts val="1800"/>
              <a:buChar char="–"/>
              <a:defRPr/>
            </a:lvl4pPr>
            <a:lvl5pPr indent="-342900" lvl="4" marL="2286000" algn="l">
              <a:lnSpc>
                <a:spcPct val="116666"/>
              </a:lnSpc>
              <a:spcBef>
                <a:spcPts val="360"/>
              </a:spcBef>
              <a:spcAft>
                <a:spcPts val="0"/>
              </a:spcAft>
              <a:buClr>
                <a:srgbClr val="F5F3E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9" name="Google Shape;189;p70"/>
          <p:cNvSpPr txBox="1"/>
          <p:nvPr>
            <p:ph idx="10" type="dt"/>
          </p:nvPr>
        </p:nvSpPr>
        <p:spPr>
          <a:xfrm>
            <a:off x="6554788" y="6069112"/>
            <a:ext cx="2133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70"/>
          <p:cNvSpPr txBox="1"/>
          <p:nvPr>
            <p:ph idx="12" type="sldNum"/>
          </p:nvPr>
        </p:nvSpPr>
        <p:spPr>
          <a:xfrm>
            <a:off x="6554788" y="6234212"/>
            <a:ext cx="2133600" cy="153888"/>
          </a:xfrm>
          <a:prstGeom prst="rect">
            <a:avLst/>
          </a:prstGeom>
          <a:noFill/>
          <a:ln>
            <a:noFill/>
          </a:ln>
        </p:spPr>
        <p:txBody>
          <a:bodyPr anchorCtr="0" anchor="b"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sv-SE"/>
              <a:t>Sida </a:t>
            </a:r>
            <a:fld id="{00000000-1234-1234-1234-123412341234}" type="slidenum">
              <a:rPr lang="sv-SE"/>
              <a:t>‹#›</a:t>
            </a:fld>
            <a:endParaRPr/>
          </a:p>
        </p:txBody>
      </p:sp>
      <p:sp>
        <p:nvSpPr>
          <p:cNvPr id="191" name="Google Shape;191;p70"/>
          <p:cNvSpPr txBox="1"/>
          <p:nvPr>
            <p:ph idx="11" type="ftr"/>
          </p:nvPr>
        </p:nvSpPr>
        <p:spPr>
          <a:xfrm>
            <a:off x="3317875" y="6008688"/>
            <a:ext cx="2895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70"/>
          <p:cNvSpPr txBox="1"/>
          <p:nvPr>
            <p:ph type="title"/>
          </p:nvPr>
        </p:nvSpPr>
        <p:spPr>
          <a:xfrm>
            <a:off x="458788" y="457200"/>
            <a:ext cx="8231188" cy="970838"/>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F5F3E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sidor_3">
  <p:cSld name="Kapitelsidor_3">
    <p:bg>
      <p:bgPr>
        <a:solidFill>
          <a:srgbClr val="289D93"/>
        </a:solidFill>
      </p:bgPr>
    </p:bg>
    <p:spTree>
      <p:nvGrpSpPr>
        <p:cNvPr id="193" name="Shape 193"/>
        <p:cNvGrpSpPr/>
        <p:nvPr/>
      </p:nvGrpSpPr>
      <p:grpSpPr>
        <a:xfrm>
          <a:off x="0" y="0"/>
          <a:ext cx="0" cy="0"/>
          <a:chOff x="0" y="0"/>
          <a:chExt cx="0" cy="0"/>
        </a:xfrm>
      </p:grpSpPr>
      <p:sp>
        <p:nvSpPr>
          <p:cNvPr id="194" name="Google Shape;194;p71"/>
          <p:cNvSpPr txBox="1"/>
          <p:nvPr>
            <p:ph idx="1" type="body"/>
          </p:nvPr>
        </p:nvSpPr>
        <p:spPr>
          <a:xfrm>
            <a:off x="458788" y="1440000"/>
            <a:ext cx="8229600" cy="2257425"/>
          </a:xfrm>
          <a:prstGeom prst="rect">
            <a:avLst/>
          </a:prstGeom>
          <a:noFill/>
          <a:ln>
            <a:noFill/>
          </a:ln>
        </p:spPr>
        <p:txBody>
          <a:bodyPr anchorCtr="0" anchor="t" bIns="45700" lIns="0" spcFirstLastPara="1" rIns="91425" wrap="square" tIns="0">
            <a:normAutofit/>
          </a:bodyPr>
          <a:lstStyle>
            <a:lvl1pPr indent="-228600" lvl="0" marL="457200" algn="l">
              <a:lnSpc>
                <a:spcPct val="116666"/>
              </a:lnSpc>
              <a:spcBef>
                <a:spcPts val="360"/>
              </a:spcBef>
              <a:spcAft>
                <a:spcPts val="0"/>
              </a:spcAft>
              <a:buClr>
                <a:srgbClr val="F5F3EE"/>
              </a:buClr>
              <a:buSzPts val="1800"/>
              <a:buNone/>
              <a:defRPr/>
            </a:lvl1pPr>
            <a:lvl2pPr indent="-342900" lvl="1" marL="914400" algn="l">
              <a:lnSpc>
                <a:spcPct val="116666"/>
              </a:lnSpc>
              <a:spcBef>
                <a:spcPts val="360"/>
              </a:spcBef>
              <a:spcAft>
                <a:spcPts val="0"/>
              </a:spcAft>
              <a:buClr>
                <a:srgbClr val="F5F3EE"/>
              </a:buClr>
              <a:buSzPts val="1800"/>
              <a:buChar char="–"/>
              <a:defRPr/>
            </a:lvl2pPr>
            <a:lvl3pPr indent="-342900" lvl="2" marL="1371600" algn="l">
              <a:lnSpc>
                <a:spcPct val="116666"/>
              </a:lnSpc>
              <a:spcBef>
                <a:spcPts val="360"/>
              </a:spcBef>
              <a:spcAft>
                <a:spcPts val="0"/>
              </a:spcAft>
              <a:buClr>
                <a:srgbClr val="F5F3EE"/>
              </a:buClr>
              <a:buSzPts val="1800"/>
              <a:buChar char="•"/>
              <a:defRPr/>
            </a:lvl3pPr>
            <a:lvl4pPr indent="-342900" lvl="3" marL="1828800" algn="l">
              <a:lnSpc>
                <a:spcPct val="116666"/>
              </a:lnSpc>
              <a:spcBef>
                <a:spcPts val="360"/>
              </a:spcBef>
              <a:spcAft>
                <a:spcPts val="0"/>
              </a:spcAft>
              <a:buClr>
                <a:srgbClr val="F5F3EE"/>
              </a:buClr>
              <a:buSzPts val="1800"/>
              <a:buChar char="–"/>
              <a:defRPr/>
            </a:lvl4pPr>
            <a:lvl5pPr indent="-342900" lvl="4" marL="2286000" algn="l">
              <a:lnSpc>
                <a:spcPct val="116666"/>
              </a:lnSpc>
              <a:spcBef>
                <a:spcPts val="360"/>
              </a:spcBef>
              <a:spcAft>
                <a:spcPts val="0"/>
              </a:spcAft>
              <a:buClr>
                <a:srgbClr val="F5F3E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5" name="Google Shape;195;p71"/>
          <p:cNvSpPr txBox="1"/>
          <p:nvPr>
            <p:ph idx="10" type="dt"/>
          </p:nvPr>
        </p:nvSpPr>
        <p:spPr>
          <a:xfrm>
            <a:off x="6554788" y="6069112"/>
            <a:ext cx="2133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71"/>
          <p:cNvSpPr txBox="1"/>
          <p:nvPr>
            <p:ph idx="12" type="sldNum"/>
          </p:nvPr>
        </p:nvSpPr>
        <p:spPr>
          <a:xfrm>
            <a:off x="6554788" y="6234212"/>
            <a:ext cx="2133600" cy="153888"/>
          </a:xfrm>
          <a:prstGeom prst="rect">
            <a:avLst/>
          </a:prstGeom>
          <a:noFill/>
          <a:ln>
            <a:noFill/>
          </a:ln>
        </p:spPr>
        <p:txBody>
          <a:bodyPr anchorCtr="0" anchor="b"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sv-SE"/>
              <a:t>Sida </a:t>
            </a:r>
            <a:fld id="{00000000-1234-1234-1234-123412341234}" type="slidenum">
              <a:rPr lang="sv-SE"/>
              <a:t>‹#›</a:t>
            </a:fld>
            <a:endParaRPr/>
          </a:p>
        </p:txBody>
      </p:sp>
      <p:sp>
        <p:nvSpPr>
          <p:cNvPr id="197" name="Google Shape;197;p71"/>
          <p:cNvSpPr txBox="1"/>
          <p:nvPr>
            <p:ph idx="11" type="ftr"/>
          </p:nvPr>
        </p:nvSpPr>
        <p:spPr>
          <a:xfrm>
            <a:off x="3317875" y="6008688"/>
            <a:ext cx="2895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71"/>
          <p:cNvSpPr txBox="1"/>
          <p:nvPr>
            <p:ph type="title"/>
          </p:nvPr>
        </p:nvSpPr>
        <p:spPr>
          <a:xfrm>
            <a:off x="458788" y="457200"/>
            <a:ext cx="8231188" cy="970838"/>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F5F3E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sidor_4">
  <p:cSld name="Kapitelsidor_4">
    <p:bg>
      <p:bgPr>
        <a:solidFill>
          <a:srgbClr val="C40068"/>
        </a:solidFill>
      </p:bgPr>
    </p:bg>
    <p:spTree>
      <p:nvGrpSpPr>
        <p:cNvPr id="199" name="Shape 199"/>
        <p:cNvGrpSpPr/>
        <p:nvPr/>
      </p:nvGrpSpPr>
      <p:grpSpPr>
        <a:xfrm>
          <a:off x="0" y="0"/>
          <a:ext cx="0" cy="0"/>
          <a:chOff x="0" y="0"/>
          <a:chExt cx="0" cy="0"/>
        </a:xfrm>
      </p:grpSpPr>
      <p:sp>
        <p:nvSpPr>
          <p:cNvPr id="200" name="Google Shape;200;p72"/>
          <p:cNvSpPr txBox="1"/>
          <p:nvPr>
            <p:ph idx="1" type="body"/>
          </p:nvPr>
        </p:nvSpPr>
        <p:spPr>
          <a:xfrm>
            <a:off x="458788" y="1440000"/>
            <a:ext cx="8229600" cy="2257425"/>
          </a:xfrm>
          <a:prstGeom prst="rect">
            <a:avLst/>
          </a:prstGeom>
          <a:noFill/>
          <a:ln>
            <a:noFill/>
          </a:ln>
        </p:spPr>
        <p:txBody>
          <a:bodyPr anchorCtr="0" anchor="t" bIns="45700" lIns="0" spcFirstLastPara="1" rIns="91425" wrap="square" tIns="0">
            <a:normAutofit/>
          </a:bodyPr>
          <a:lstStyle>
            <a:lvl1pPr indent="-228600" lvl="0" marL="457200" algn="l">
              <a:lnSpc>
                <a:spcPct val="116666"/>
              </a:lnSpc>
              <a:spcBef>
                <a:spcPts val="360"/>
              </a:spcBef>
              <a:spcAft>
                <a:spcPts val="0"/>
              </a:spcAft>
              <a:buClr>
                <a:srgbClr val="F5F3EE"/>
              </a:buClr>
              <a:buSzPts val="1800"/>
              <a:buNone/>
              <a:defRPr/>
            </a:lvl1pPr>
            <a:lvl2pPr indent="-342900" lvl="1" marL="914400" algn="l">
              <a:lnSpc>
                <a:spcPct val="116666"/>
              </a:lnSpc>
              <a:spcBef>
                <a:spcPts val="360"/>
              </a:spcBef>
              <a:spcAft>
                <a:spcPts val="0"/>
              </a:spcAft>
              <a:buClr>
                <a:srgbClr val="F5F3EE"/>
              </a:buClr>
              <a:buSzPts val="1800"/>
              <a:buChar char="–"/>
              <a:defRPr/>
            </a:lvl2pPr>
            <a:lvl3pPr indent="-342900" lvl="2" marL="1371600" algn="l">
              <a:lnSpc>
                <a:spcPct val="116666"/>
              </a:lnSpc>
              <a:spcBef>
                <a:spcPts val="360"/>
              </a:spcBef>
              <a:spcAft>
                <a:spcPts val="0"/>
              </a:spcAft>
              <a:buClr>
                <a:srgbClr val="F5F3EE"/>
              </a:buClr>
              <a:buSzPts val="1800"/>
              <a:buChar char="•"/>
              <a:defRPr/>
            </a:lvl3pPr>
            <a:lvl4pPr indent="-342900" lvl="3" marL="1828800" algn="l">
              <a:lnSpc>
                <a:spcPct val="116666"/>
              </a:lnSpc>
              <a:spcBef>
                <a:spcPts val="360"/>
              </a:spcBef>
              <a:spcAft>
                <a:spcPts val="0"/>
              </a:spcAft>
              <a:buClr>
                <a:srgbClr val="F5F3EE"/>
              </a:buClr>
              <a:buSzPts val="1800"/>
              <a:buChar char="–"/>
              <a:defRPr/>
            </a:lvl4pPr>
            <a:lvl5pPr indent="-342900" lvl="4" marL="2286000" algn="l">
              <a:lnSpc>
                <a:spcPct val="116666"/>
              </a:lnSpc>
              <a:spcBef>
                <a:spcPts val="360"/>
              </a:spcBef>
              <a:spcAft>
                <a:spcPts val="0"/>
              </a:spcAft>
              <a:buClr>
                <a:srgbClr val="F5F3E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1" name="Google Shape;201;p72"/>
          <p:cNvSpPr txBox="1"/>
          <p:nvPr>
            <p:ph idx="10" type="dt"/>
          </p:nvPr>
        </p:nvSpPr>
        <p:spPr>
          <a:xfrm>
            <a:off x="6554788" y="6069112"/>
            <a:ext cx="2133600" cy="153888"/>
          </a:xfrm>
          <a:prstGeom prst="rect">
            <a:avLst/>
          </a:prstGeom>
          <a:noFill/>
          <a:ln>
            <a:noFill/>
          </a:ln>
        </p:spPr>
        <p:txBody>
          <a:bodyPr anchorCtr="0" anchor="b" bIns="0" lIns="0" spcFirstLastPara="1" rIns="0" wrap="square" tIns="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72"/>
          <p:cNvSpPr txBox="1"/>
          <p:nvPr>
            <p:ph idx="12" type="sldNum"/>
          </p:nvPr>
        </p:nvSpPr>
        <p:spPr>
          <a:xfrm>
            <a:off x="6554788" y="6234212"/>
            <a:ext cx="2133600" cy="153888"/>
          </a:xfrm>
          <a:prstGeom prst="rect">
            <a:avLst/>
          </a:prstGeom>
          <a:noFill/>
          <a:ln>
            <a:noFill/>
          </a:ln>
        </p:spPr>
        <p:txBody>
          <a:bodyPr anchorCtr="0" anchor="b"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sv-SE"/>
              <a:t>Sida </a:t>
            </a:r>
            <a:fld id="{00000000-1234-1234-1234-123412341234}" type="slidenum">
              <a:rPr lang="sv-SE"/>
              <a:t>‹#›</a:t>
            </a:fld>
            <a:endParaRPr/>
          </a:p>
        </p:txBody>
      </p:sp>
      <p:sp>
        <p:nvSpPr>
          <p:cNvPr id="203" name="Google Shape;203;p72"/>
          <p:cNvSpPr txBox="1"/>
          <p:nvPr>
            <p:ph idx="11" type="ftr"/>
          </p:nvPr>
        </p:nvSpPr>
        <p:spPr>
          <a:xfrm>
            <a:off x="3317875" y="6008688"/>
            <a:ext cx="2895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72"/>
          <p:cNvSpPr txBox="1"/>
          <p:nvPr>
            <p:ph type="title"/>
          </p:nvPr>
        </p:nvSpPr>
        <p:spPr>
          <a:xfrm>
            <a:off x="458788" y="457200"/>
            <a:ext cx="8231188" cy="970838"/>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F5F3E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2">
  <p:cSld name="Förstasidan_2">
    <p:spTree>
      <p:nvGrpSpPr>
        <p:cNvPr id="27" name="Shape 27"/>
        <p:cNvGrpSpPr/>
        <p:nvPr/>
      </p:nvGrpSpPr>
      <p:grpSpPr>
        <a:xfrm>
          <a:off x="0" y="0"/>
          <a:ext cx="0" cy="0"/>
          <a:chOff x="0" y="0"/>
          <a:chExt cx="0" cy="0"/>
        </a:xfrm>
      </p:grpSpPr>
      <p:pic>
        <p:nvPicPr>
          <p:cNvPr descr="Sida1.jpg" id="28" name="Google Shape;28;p5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9" name="Google Shape;29;p50"/>
          <p:cNvSpPr txBox="1"/>
          <p:nvPr>
            <p:ph idx="10" type="dt"/>
          </p:nvPr>
        </p:nvSpPr>
        <p:spPr>
          <a:xfrm>
            <a:off x="446252" y="6159259"/>
            <a:ext cx="2133600" cy="365125"/>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0"/>
          <p:cNvSpPr txBox="1"/>
          <p:nvPr>
            <p:ph type="title"/>
          </p:nvPr>
        </p:nvSpPr>
        <p:spPr>
          <a:xfrm>
            <a:off x="457200" y="458105"/>
            <a:ext cx="5490000" cy="970838"/>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F5F3E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0"/>
          <p:cNvSpPr txBox="1"/>
          <p:nvPr/>
        </p:nvSpPr>
        <p:spPr>
          <a:xfrm>
            <a:off x="3222625" y="6224072"/>
            <a:ext cx="32734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000">
                <a:solidFill>
                  <a:srgbClr val="F5F3EE"/>
                </a:solidFill>
                <a:latin typeface="Arial"/>
                <a:ea typeface="Arial"/>
                <a:cs typeface="Arial"/>
                <a:sym typeface="Arial"/>
              </a:rPr>
              <a:t>The Capital of Scandinavia</a:t>
            </a:r>
            <a:endParaRPr/>
          </a:p>
        </p:txBody>
      </p:sp>
      <p:pic>
        <p:nvPicPr>
          <p:cNvPr descr="StockholmsStad_logot#21B0A8.png" id="32" name="Google Shape;32;p50"/>
          <p:cNvPicPr preferRelativeResize="0"/>
          <p:nvPr/>
        </p:nvPicPr>
        <p:blipFill rotWithShape="1">
          <a:blip r:embed="rId3">
            <a:alphaModFix/>
          </a:blip>
          <a:srcRect b="0" l="0" r="0" t="0"/>
          <a:stretch/>
        </p:blipFill>
        <p:spPr>
          <a:xfrm>
            <a:off x="7056000" y="437497"/>
            <a:ext cx="1632207" cy="58978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3">
  <p:cSld name="Förstasidan_3">
    <p:spTree>
      <p:nvGrpSpPr>
        <p:cNvPr id="33" name="Shape 33"/>
        <p:cNvGrpSpPr/>
        <p:nvPr/>
      </p:nvGrpSpPr>
      <p:grpSpPr>
        <a:xfrm>
          <a:off x="0" y="0"/>
          <a:ext cx="0" cy="0"/>
          <a:chOff x="0" y="0"/>
          <a:chExt cx="0" cy="0"/>
        </a:xfrm>
      </p:grpSpPr>
      <p:pic>
        <p:nvPicPr>
          <p:cNvPr descr="Sida2.jpg" id="34" name="Google Shape;34;p5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5" name="Google Shape;35;p51"/>
          <p:cNvSpPr txBox="1"/>
          <p:nvPr>
            <p:ph idx="10" type="dt"/>
          </p:nvPr>
        </p:nvSpPr>
        <p:spPr>
          <a:xfrm>
            <a:off x="446252" y="6159259"/>
            <a:ext cx="2133600" cy="365125"/>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1"/>
          <p:cNvSpPr txBox="1"/>
          <p:nvPr>
            <p:ph type="title"/>
          </p:nvPr>
        </p:nvSpPr>
        <p:spPr>
          <a:xfrm>
            <a:off x="457200" y="458105"/>
            <a:ext cx="2860675" cy="1227820"/>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F5F3E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51"/>
          <p:cNvSpPr txBox="1"/>
          <p:nvPr/>
        </p:nvSpPr>
        <p:spPr>
          <a:xfrm>
            <a:off x="3222625" y="6224072"/>
            <a:ext cx="32734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000">
                <a:solidFill>
                  <a:srgbClr val="F5F3EE"/>
                </a:solidFill>
                <a:latin typeface="Arial"/>
                <a:ea typeface="Arial"/>
                <a:cs typeface="Arial"/>
                <a:sym typeface="Arial"/>
              </a:rPr>
              <a:t>The Capital of Scandinavia</a:t>
            </a:r>
            <a:endParaRPr/>
          </a:p>
        </p:txBody>
      </p:sp>
      <p:pic>
        <p:nvPicPr>
          <p:cNvPr descr="StockholmsStad_logot#21B0A8.png" id="38" name="Google Shape;38;p51"/>
          <p:cNvPicPr preferRelativeResize="0"/>
          <p:nvPr/>
        </p:nvPicPr>
        <p:blipFill rotWithShape="1">
          <a:blip r:embed="rId3">
            <a:alphaModFix/>
          </a:blip>
          <a:srcRect b="0" l="0" r="0" t="0"/>
          <a:stretch/>
        </p:blipFill>
        <p:spPr>
          <a:xfrm>
            <a:off x="7056000" y="437497"/>
            <a:ext cx="1632207" cy="58978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4">
  <p:cSld name="Förstasidan_4">
    <p:spTree>
      <p:nvGrpSpPr>
        <p:cNvPr id="39" name="Shape 39"/>
        <p:cNvGrpSpPr/>
        <p:nvPr/>
      </p:nvGrpSpPr>
      <p:grpSpPr>
        <a:xfrm>
          <a:off x="0" y="0"/>
          <a:ext cx="0" cy="0"/>
          <a:chOff x="0" y="0"/>
          <a:chExt cx="0" cy="0"/>
        </a:xfrm>
      </p:grpSpPr>
      <p:pic>
        <p:nvPicPr>
          <p:cNvPr descr="Sida3.jpg" id="40" name="Google Shape;40;p5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1" name="Google Shape;41;p52"/>
          <p:cNvSpPr txBox="1"/>
          <p:nvPr>
            <p:ph idx="10" type="dt"/>
          </p:nvPr>
        </p:nvSpPr>
        <p:spPr>
          <a:xfrm>
            <a:off x="446252" y="6159259"/>
            <a:ext cx="2133600" cy="365125"/>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2"/>
          <p:cNvSpPr txBox="1"/>
          <p:nvPr>
            <p:ph type="title"/>
          </p:nvPr>
        </p:nvSpPr>
        <p:spPr>
          <a:xfrm>
            <a:off x="457200" y="458105"/>
            <a:ext cx="5490000" cy="970838"/>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F5F3E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2"/>
          <p:cNvSpPr txBox="1"/>
          <p:nvPr/>
        </p:nvSpPr>
        <p:spPr>
          <a:xfrm>
            <a:off x="3222625" y="6224072"/>
            <a:ext cx="32734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000">
                <a:solidFill>
                  <a:srgbClr val="F5F3EE"/>
                </a:solidFill>
                <a:latin typeface="Arial"/>
                <a:ea typeface="Arial"/>
                <a:cs typeface="Arial"/>
                <a:sym typeface="Arial"/>
              </a:rPr>
              <a:t>The Capital of Scandinavia</a:t>
            </a:r>
            <a:endParaRPr/>
          </a:p>
        </p:txBody>
      </p:sp>
      <p:pic>
        <p:nvPicPr>
          <p:cNvPr descr="StockholmsStad_logot#21B0A5.png" id="44" name="Google Shape;44;p52"/>
          <p:cNvPicPr preferRelativeResize="0"/>
          <p:nvPr/>
        </p:nvPicPr>
        <p:blipFill rotWithShape="1">
          <a:blip r:embed="rId3">
            <a:alphaModFix/>
          </a:blip>
          <a:srcRect b="0" l="0" r="0" t="0"/>
          <a:stretch/>
        </p:blipFill>
        <p:spPr>
          <a:xfrm>
            <a:off x="7075050" y="461250"/>
            <a:ext cx="1613919" cy="5486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5">
  <p:cSld name="Förstasidan_5">
    <p:spTree>
      <p:nvGrpSpPr>
        <p:cNvPr id="45" name="Shape 45"/>
        <p:cNvGrpSpPr/>
        <p:nvPr/>
      </p:nvGrpSpPr>
      <p:grpSpPr>
        <a:xfrm>
          <a:off x="0" y="0"/>
          <a:ext cx="0" cy="0"/>
          <a:chOff x="0" y="0"/>
          <a:chExt cx="0" cy="0"/>
        </a:xfrm>
      </p:grpSpPr>
      <p:pic>
        <p:nvPicPr>
          <p:cNvPr descr="Sida4.jpg" id="46" name="Google Shape;46;p5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7" name="Google Shape;47;p53"/>
          <p:cNvSpPr txBox="1"/>
          <p:nvPr>
            <p:ph idx="10" type="dt"/>
          </p:nvPr>
        </p:nvSpPr>
        <p:spPr>
          <a:xfrm>
            <a:off x="446252" y="6159259"/>
            <a:ext cx="2133600" cy="365125"/>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3"/>
          <p:cNvSpPr txBox="1"/>
          <p:nvPr>
            <p:ph type="title"/>
          </p:nvPr>
        </p:nvSpPr>
        <p:spPr>
          <a:xfrm>
            <a:off x="457200" y="458105"/>
            <a:ext cx="5490000" cy="970838"/>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F5F3E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53"/>
          <p:cNvSpPr txBox="1"/>
          <p:nvPr/>
        </p:nvSpPr>
        <p:spPr>
          <a:xfrm>
            <a:off x="3222625" y="6224072"/>
            <a:ext cx="32734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000">
                <a:solidFill>
                  <a:srgbClr val="F5F3EE"/>
                </a:solidFill>
                <a:latin typeface="Arial"/>
                <a:ea typeface="Arial"/>
                <a:cs typeface="Arial"/>
                <a:sym typeface="Arial"/>
              </a:rPr>
              <a:t>The Capital of Scandinavia</a:t>
            </a:r>
            <a:endParaRPr/>
          </a:p>
        </p:txBody>
      </p:sp>
      <p:pic>
        <p:nvPicPr>
          <p:cNvPr descr="StockholmsStad_logot#21B0A8.png" id="50" name="Google Shape;50;p53"/>
          <p:cNvPicPr preferRelativeResize="0"/>
          <p:nvPr/>
        </p:nvPicPr>
        <p:blipFill rotWithShape="1">
          <a:blip r:embed="rId3">
            <a:alphaModFix/>
          </a:blip>
          <a:srcRect b="0" l="0" r="0" t="0"/>
          <a:stretch/>
        </p:blipFill>
        <p:spPr>
          <a:xfrm>
            <a:off x="7056000" y="437497"/>
            <a:ext cx="1632207" cy="58978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6">
  <p:cSld name="Förstasidan_6">
    <p:spTree>
      <p:nvGrpSpPr>
        <p:cNvPr id="51" name="Shape 51"/>
        <p:cNvGrpSpPr/>
        <p:nvPr/>
      </p:nvGrpSpPr>
      <p:grpSpPr>
        <a:xfrm>
          <a:off x="0" y="0"/>
          <a:ext cx="0" cy="0"/>
          <a:chOff x="0" y="0"/>
          <a:chExt cx="0" cy="0"/>
        </a:xfrm>
      </p:grpSpPr>
      <p:pic>
        <p:nvPicPr>
          <p:cNvPr descr="Sida6.jpg" id="52" name="Google Shape;52;p5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3" name="Google Shape;53;p54"/>
          <p:cNvSpPr txBox="1"/>
          <p:nvPr>
            <p:ph idx="10" type="dt"/>
          </p:nvPr>
        </p:nvSpPr>
        <p:spPr>
          <a:xfrm>
            <a:off x="446252" y="6159259"/>
            <a:ext cx="2133600" cy="365125"/>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4"/>
          <p:cNvSpPr txBox="1"/>
          <p:nvPr/>
        </p:nvSpPr>
        <p:spPr>
          <a:xfrm>
            <a:off x="3222625" y="6224072"/>
            <a:ext cx="32734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000">
                <a:solidFill>
                  <a:srgbClr val="F5F3EE"/>
                </a:solidFill>
                <a:latin typeface="Arial"/>
                <a:ea typeface="Arial"/>
                <a:cs typeface="Arial"/>
                <a:sym typeface="Arial"/>
              </a:rPr>
              <a:t>The Capital of Scandinavia</a:t>
            </a:r>
            <a:endParaRPr/>
          </a:p>
        </p:txBody>
      </p:sp>
      <p:pic>
        <p:nvPicPr>
          <p:cNvPr descr="StockholmsStad_logot#21B0A8.png" id="55" name="Google Shape;55;p54"/>
          <p:cNvPicPr preferRelativeResize="0"/>
          <p:nvPr/>
        </p:nvPicPr>
        <p:blipFill rotWithShape="1">
          <a:blip r:embed="rId3">
            <a:alphaModFix/>
          </a:blip>
          <a:srcRect b="0" l="0" r="0" t="0"/>
          <a:stretch/>
        </p:blipFill>
        <p:spPr>
          <a:xfrm>
            <a:off x="7056000" y="437497"/>
            <a:ext cx="1632207" cy="589789"/>
          </a:xfrm>
          <a:prstGeom prst="rect">
            <a:avLst/>
          </a:prstGeom>
          <a:noFill/>
          <a:ln>
            <a:noFill/>
          </a:ln>
        </p:spPr>
      </p:pic>
      <p:sp>
        <p:nvSpPr>
          <p:cNvPr id="56" name="Google Shape;56;p54"/>
          <p:cNvSpPr txBox="1"/>
          <p:nvPr>
            <p:ph type="title"/>
          </p:nvPr>
        </p:nvSpPr>
        <p:spPr>
          <a:xfrm>
            <a:off x="457200" y="458105"/>
            <a:ext cx="5490000" cy="970838"/>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F5F3E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7">
  <p:cSld name="Förstasidan_7">
    <p:spTree>
      <p:nvGrpSpPr>
        <p:cNvPr id="57" name="Shape 57"/>
        <p:cNvGrpSpPr/>
        <p:nvPr/>
      </p:nvGrpSpPr>
      <p:grpSpPr>
        <a:xfrm>
          <a:off x="0" y="0"/>
          <a:ext cx="0" cy="0"/>
          <a:chOff x="0" y="0"/>
          <a:chExt cx="0" cy="0"/>
        </a:xfrm>
      </p:grpSpPr>
      <p:pic>
        <p:nvPicPr>
          <p:cNvPr descr="Sida7.jpg" id="58" name="Google Shape;58;p5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9" name="Google Shape;59;p55"/>
          <p:cNvSpPr txBox="1"/>
          <p:nvPr>
            <p:ph idx="10" type="dt"/>
          </p:nvPr>
        </p:nvSpPr>
        <p:spPr>
          <a:xfrm>
            <a:off x="446252" y="6159259"/>
            <a:ext cx="2133600" cy="365125"/>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5"/>
          <p:cNvSpPr txBox="1"/>
          <p:nvPr>
            <p:ph type="title"/>
          </p:nvPr>
        </p:nvSpPr>
        <p:spPr>
          <a:xfrm>
            <a:off x="457200" y="458105"/>
            <a:ext cx="2860675" cy="970838"/>
          </a:xfrm>
          <a:prstGeom prst="rect">
            <a:avLst/>
          </a:prstGeom>
          <a:noFill/>
          <a:ln>
            <a:noFill/>
          </a:ln>
        </p:spPr>
        <p:txBody>
          <a:bodyPr anchorCtr="0" anchor="t" bIns="0" lIns="0" spcFirstLastPara="1" rIns="0" wrap="square" tIns="0">
            <a:normAutofit/>
          </a:bodyPr>
          <a:lstStyle>
            <a:lvl1pPr lvl="0" algn="l">
              <a:lnSpc>
                <a:spcPct val="155555"/>
              </a:lnSpc>
              <a:spcBef>
                <a:spcPts val="0"/>
              </a:spcBef>
              <a:spcAft>
                <a:spcPts val="0"/>
              </a:spcAft>
              <a:buClr>
                <a:srgbClr val="F5F3E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55"/>
          <p:cNvSpPr txBox="1"/>
          <p:nvPr/>
        </p:nvSpPr>
        <p:spPr>
          <a:xfrm>
            <a:off x="3222625" y="6224072"/>
            <a:ext cx="32734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000">
                <a:solidFill>
                  <a:srgbClr val="F5F3EE"/>
                </a:solidFill>
                <a:latin typeface="Arial"/>
                <a:ea typeface="Arial"/>
                <a:cs typeface="Arial"/>
                <a:sym typeface="Arial"/>
              </a:rPr>
              <a:t>The Capital of Scandinavia</a:t>
            </a:r>
            <a:endParaRPr/>
          </a:p>
        </p:txBody>
      </p:sp>
      <p:pic>
        <p:nvPicPr>
          <p:cNvPr descr="StockholmsStad_logot#21B0A5.png" id="62" name="Google Shape;62;p55"/>
          <p:cNvPicPr preferRelativeResize="0"/>
          <p:nvPr/>
        </p:nvPicPr>
        <p:blipFill rotWithShape="1">
          <a:blip r:embed="rId3">
            <a:alphaModFix/>
          </a:blip>
          <a:srcRect b="0" l="0" r="0" t="0"/>
          <a:stretch/>
        </p:blipFill>
        <p:spPr>
          <a:xfrm>
            <a:off x="7075050" y="461250"/>
            <a:ext cx="1613919" cy="54864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örstasidan_8">
  <p:cSld name="Förstasidan_8">
    <p:spTree>
      <p:nvGrpSpPr>
        <p:cNvPr id="63" name="Shape 63"/>
        <p:cNvGrpSpPr/>
        <p:nvPr/>
      </p:nvGrpSpPr>
      <p:grpSpPr>
        <a:xfrm>
          <a:off x="0" y="0"/>
          <a:ext cx="0" cy="0"/>
          <a:chOff x="0" y="0"/>
          <a:chExt cx="0" cy="0"/>
        </a:xfrm>
      </p:grpSpPr>
      <p:pic>
        <p:nvPicPr>
          <p:cNvPr descr="Sida8.jpg" id="64" name="Google Shape;64;p56"/>
          <p:cNvPicPr preferRelativeResize="0"/>
          <p:nvPr/>
        </p:nvPicPr>
        <p:blipFill rotWithShape="1">
          <a:blip r:embed="rId2">
            <a:alphaModFix/>
          </a:blip>
          <a:srcRect b="0" l="0" r="0" t="0"/>
          <a:stretch/>
        </p:blipFill>
        <p:spPr>
          <a:xfrm>
            <a:off x="19050" y="0"/>
            <a:ext cx="9144000" cy="6858000"/>
          </a:xfrm>
          <a:prstGeom prst="rect">
            <a:avLst/>
          </a:prstGeom>
          <a:noFill/>
          <a:ln>
            <a:noFill/>
          </a:ln>
        </p:spPr>
      </p:pic>
      <p:sp>
        <p:nvSpPr>
          <p:cNvPr id="65" name="Google Shape;65;p56"/>
          <p:cNvSpPr txBox="1"/>
          <p:nvPr>
            <p:ph idx="10" type="dt"/>
          </p:nvPr>
        </p:nvSpPr>
        <p:spPr>
          <a:xfrm>
            <a:off x="446252" y="6159259"/>
            <a:ext cx="2133600" cy="365125"/>
          </a:xfrm>
          <a:prstGeom prst="rect">
            <a:avLst/>
          </a:prstGeom>
          <a:noFill/>
          <a:ln>
            <a:noFill/>
          </a:ln>
        </p:spPr>
        <p:txBody>
          <a:bodyPr anchorCtr="0" anchor="ctr" bIns="45700" lIns="0" spcFirstLastPara="1" rIns="0"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6"/>
          <p:cNvSpPr txBox="1"/>
          <p:nvPr>
            <p:ph idx="11" type="ftr"/>
          </p:nvPr>
        </p:nvSpPr>
        <p:spPr>
          <a:xfrm>
            <a:off x="3260725" y="6175375"/>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6"/>
          <p:cNvSpPr txBox="1"/>
          <p:nvPr/>
        </p:nvSpPr>
        <p:spPr>
          <a:xfrm>
            <a:off x="3222625" y="6224072"/>
            <a:ext cx="32734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000">
                <a:solidFill>
                  <a:srgbClr val="000000"/>
                </a:solidFill>
                <a:latin typeface="Arial"/>
                <a:ea typeface="Arial"/>
                <a:cs typeface="Arial"/>
                <a:sym typeface="Arial"/>
              </a:rPr>
              <a:t>The Capital of Scandinavia</a:t>
            </a:r>
            <a:endParaRPr/>
          </a:p>
        </p:txBody>
      </p:sp>
      <p:sp>
        <p:nvSpPr>
          <p:cNvPr id="68" name="Google Shape;68;p56"/>
          <p:cNvSpPr txBox="1"/>
          <p:nvPr>
            <p:ph type="title"/>
          </p:nvPr>
        </p:nvSpPr>
        <p:spPr>
          <a:xfrm>
            <a:off x="457200" y="458105"/>
            <a:ext cx="5490000" cy="970838"/>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28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StockholmsStad_logot#21B0A5.png" id="69" name="Google Shape;69;p56"/>
          <p:cNvPicPr preferRelativeResize="0"/>
          <p:nvPr/>
        </p:nvPicPr>
        <p:blipFill rotWithShape="1">
          <a:blip r:embed="rId3">
            <a:alphaModFix/>
          </a:blip>
          <a:srcRect b="0" l="0" r="0" t="0"/>
          <a:stretch/>
        </p:blipFill>
        <p:spPr>
          <a:xfrm>
            <a:off x="7075050" y="461250"/>
            <a:ext cx="1613919" cy="54864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1" Type="http://schemas.openxmlformats.org/officeDocument/2006/relationships/theme" Target="../theme/theme5.xml"/><Relationship Id="rId10" Type="http://schemas.openxmlformats.org/officeDocument/2006/relationships/slideLayout" Target="../slideLayouts/slideLayout18.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9" name="Shape 9"/>
        <p:cNvGrpSpPr/>
        <p:nvPr/>
      </p:nvGrpSpPr>
      <p:grpSpPr>
        <a:xfrm>
          <a:off x="0" y="0"/>
          <a:ext cx="0" cy="0"/>
          <a:chOff x="0" y="0"/>
          <a:chExt cx="0" cy="0"/>
        </a:xfrm>
      </p:grpSpPr>
      <p:sp>
        <p:nvSpPr>
          <p:cNvPr id="10" name="Google Shape;10;p42"/>
          <p:cNvSpPr txBox="1"/>
          <p:nvPr>
            <p:ph idx="11" type="ftr"/>
          </p:nvPr>
        </p:nvSpPr>
        <p:spPr>
          <a:xfrm>
            <a:off x="3260725" y="6175375"/>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42"/>
          <p:cNvSpPr txBox="1"/>
          <p:nvPr>
            <p:ph type="title"/>
          </p:nvPr>
        </p:nvSpPr>
        <p:spPr>
          <a:xfrm>
            <a:off x="457200" y="458105"/>
            <a:ext cx="5490000" cy="970838"/>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F5F3EE"/>
              </a:buClr>
              <a:buSzPts val="2800"/>
              <a:buFont typeface="Arial"/>
              <a:buNone/>
              <a:defRPr b="1" i="0" sz="2800" u="none" cap="none" strike="noStrike">
                <a:solidFill>
                  <a:srgbClr val="F5F3E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42"/>
          <p:cNvSpPr txBox="1"/>
          <p:nvPr>
            <p:ph idx="10" type="dt"/>
          </p:nvPr>
        </p:nvSpPr>
        <p:spPr>
          <a:xfrm>
            <a:off x="446252" y="6159259"/>
            <a:ext cx="2133600" cy="365125"/>
          </a:xfrm>
          <a:prstGeom prst="rect">
            <a:avLst/>
          </a:prstGeom>
          <a:noFill/>
          <a:ln>
            <a:noFill/>
          </a:ln>
        </p:spPr>
        <p:txBody>
          <a:bodyPr anchorCtr="0" anchor="ctr" bIns="45700" lIns="0" spcFirstLastPara="1" rIns="0" wrap="square" tIns="45700">
            <a:noAutofit/>
          </a:bodyPr>
          <a:lstStyle>
            <a:lvl1pPr lvl="0" marR="0" rtl="0" algn="l">
              <a:spcBef>
                <a:spcPts val="0"/>
              </a:spcBef>
              <a:spcAft>
                <a:spcPts val="0"/>
              </a:spcAft>
              <a:buSzPts val="1400"/>
              <a:buNone/>
              <a:defRPr b="0" i="0" sz="1000" u="none" cap="none" strike="noStrike">
                <a:solidFill>
                  <a:srgbClr val="F5F3EE"/>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2"/>
          <p:cNvSpPr txBox="1"/>
          <p:nvPr/>
        </p:nvSpPr>
        <p:spPr>
          <a:xfrm>
            <a:off x="3222625" y="6224072"/>
            <a:ext cx="32734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sv-SE" sz="1000" u="none" cap="none" strike="noStrike">
                <a:solidFill>
                  <a:srgbClr val="F5F3EE"/>
                </a:solidFill>
                <a:latin typeface="Arial"/>
                <a:ea typeface="Arial"/>
                <a:cs typeface="Arial"/>
                <a:sym typeface="Arial"/>
              </a:rPr>
              <a:t>The Capital of Scandinavia</a:t>
            </a:r>
            <a:endParaRPr/>
          </a:p>
        </p:txBody>
      </p:sp>
      <p:sp>
        <p:nvSpPr>
          <p:cNvPr id="14" name="Google Shape;14;p42"/>
          <p:cNvSpPr txBox="1"/>
          <p:nvPr>
            <p:ph idx="12" type="sldNum"/>
          </p:nvPr>
        </p:nvSpPr>
        <p:spPr>
          <a:xfrm>
            <a:off x="6554788" y="6008688"/>
            <a:ext cx="21336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000" u="none">
                <a:solidFill>
                  <a:srgbClr val="888888"/>
                </a:solidFill>
                <a:latin typeface="Arial"/>
                <a:ea typeface="Arial"/>
                <a:cs typeface="Arial"/>
                <a:sym typeface="Arial"/>
              </a:defRPr>
            </a:lvl1pPr>
            <a:lvl2pPr indent="0" lvl="1" marL="0" marR="0" rtl="0" algn="r">
              <a:spcBef>
                <a:spcPts val="0"/>
              </a:spcBef>
              <a:buNone/>
              <a:defRPr b="0" sz="1000" u="none">
                <a:solidFill>
                  <a:srgbClr val="888888"/>
                </a:solidFill>
                <a:latin typeface="Arial"/>
                <a:ea typeface="Arial"/>
                <a:cs typeface="Arial"/>
                <a:sym typeface="Arial"/>
              </a:defRPr>
            </a:lvl2pPr>
            <a:lvl3pPr indent="0" lvl="2" marL="0" marR="0" rtl="0" algn="r">
              <a:spcBef>
                <a:spcPts val="0"/>
              </a:spcBef>
              <a:buNone/>
              <a:defRPr b="0" sz="1000" u="none">
                <a:solidFill>
                  <a:srgbClr val="888888"/>
                </a:solidFill>
                <a:latin typeface="Arial"/>
                <a:ea typeface="Arial"/>
                <a:cs typeface="Arial"/>
                <a:sym typeface="Arial"/>
              </a:defRPr>
            </a:lvl3pPr>
            <a:lvl4pPr indent="0" lvl="3" marL="0" marR="0" rtl="0" algn="r">
              <a:spcBef>
                <a:spcPts val="0"/>
              </a:spcBef>
              <a:buNone/>
              <a:defRPr b="0" sz="1000" u="none">
                <a:solidFill>
                  <a:srgbClr val="888888"/>
                </a:solidFill>
                <a:latin typeface="Arial"/>
                <a:ea typeface="Arial"/>
                <a:cs typeface="Arial"/>
                <a:sym typeface="Arial"/>
              </a:defRPr>
            </a:lvl4pPr>
            <a:lvl5pPr indent="0" lvl="4" marL="0" marR="0" rtl="0" algn="r">
              <a:spcBef>
                <a:spcPts val="0"/>
              </a:spcBef>
              <a:buNone/>
              <a:defRPr b="0" sz="1000" u="none">
                <a:solidFill>
                  <a:srgbClr val="888888"/>
                </a:solidFill>
                <a:latin typeface="Arial"/>
                <a:ea typeface="Arial"/>
                <a:cs typeface="Arial"/>
                <a:sym typeface="Arial"/>
              </a:defRPr>
            </a:lvl5pPr>
            <a:lvl6pPr indent="0" lvl="5" marL="0" marR="0" rtl="0" algn="r">
              <a:spcBef>
                <a:spcPts val="0"/>
              </a:spcBef>
              <a:buNone/>
              <a:defRPr b="0" sz="1000" u="none">
                <a:solidFill>
                  <a:srgbClr val="888888"/>
                </a:solidFill>
                <a:latin typeface="Arial"/>
                <a:ea typeface="Arial"/>
                <a:cs typeface="Arial"/>
                <a:sym typeface="Arial"/>
              </a:defRPr>
            </a:lvl6pPr>
            <a:lvl7pPr indent="0" lvl="6" marL="0" marR="0" rtl="0" algn="r">
              <a:spcBef>
                <a:spcPts val="0"/>
              </a:spcBef>
              <a:buNone/>
              <a:defRPr b="0" sz="1000" u="none">
                <a:solidFill>
                  <a:srgbClr val="888888"/>
                </a:solidFill>
                <a:latin typeface="Arial"/>
                <a:ea typeface="Arial"/>
                <a:cs typeface="Arial"/>
                <a:sym typeface="Arial"/>
              </a:defRPr>
            </a:lvl7pPr>
            <a:lvl8pPr indent="0" lvl="7" marL="0" marR="0" rtl="0" algn="r">
              <a:spcBef>
                <a:spcPts val="0"/>
              </a:spcBef>
              <a:buNone/>
              <a:defRPr b="0" sz="1000" u="none">
                <a:solidFill>
                  <a:srgbClr val="888888"/>
                </a:solidFill>
                <a:latin typeface="Arial"/>
                <a:ea typeface="Arial"/>
                <a:cs typeface="Arial"/>
                <a:sym typeface="Arial"/>
              </a:defRPr>
            </a:lvl8pPr>
            <a:lvl9pPr indent="0" lvl="8" marL="0" marR="0" rtl="0" algn="r">
              <a:spcBef>
                <a:spcPts val="0"/>
              </a:spcBef>
              <a:buNone/>
              <a:defRPr b="0" sz="1000" u="non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70" name="Shape 70"/>
        <p:cNvGrpSpPr/>
        <p:nvPr/>
      </p:nvGrpSpPr>
      <p:grpSpPr>
        <a:xfrm>
          <a:off x="0" y="0"/>
          <a:ext cx="0" cy="0"/>
          <a:chOff x="0" y="0"/>
          <a:chExt cx="0" cy="0"/>
        </a:xfrm>
      </p:grpSpPr>
      <p:sp>
        <p:nvSpPr>
          <p:cNvPr id="71" name="Google Shape;71;p44"/>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2800"/>
              <a:buFont typeface="Arial"/>
              <a:buNone/>
              <a:defRPr b="1" i="0" sz="28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44"/>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lvl1pPr indent="-228600" lvl="0" marL="457200" marR="0" rtl="0" algn="l">
              <a:lnSpc>
                <a:spcPct val="100000"/>
              </a:lnSpc>
              <a:spcBef>
                <a:spcPts val="4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355600" lvl="1" marL="914400" marR="0" rtl="0" algn="l">
              <a:lnSpc>
                <a:spcPct val="100000"/>
              </a:lnSpc>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lnSpc>
                <a:spcPct val="100000"/>
              </a:lnSpc>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3pPr>
            <a:lvl4pPr indent="-342900" lvl="3" marL="1828800" marR="0" rtl="0" algn="l">
              <a:lnSpc>
                <a:spcPct val="100000"/>
              </a:lnSpc>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lnSpc>
                <a:spcPct val="100000"/>
              </a:lnSpc>
              <a:spcBef>
                <a:spcPts val="36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44"/>
          <p:cNvSpPr txBox="1"/>
          <p:nvPr>
            <p:ph idx="10" type="dt"/>
          </p:nvPr>
        </p:nvSpPr>
        <p:spPr>
          <a:xfrm>
            <a:off x="6554788" y="6088063"/>
            <a:ext cx="2133600" cy="153888"/>
          </a:xfrm>
          <a:prstGeom prst="rect">
            <a:avLst/>
          </a:prstGeom>
          <a:noFill/>
          <a:ln>
            <a:noFill/>
          </a:ln>
        </p:spPr>
        <p:txBody>
          <a:bodyPr anchorCtr="0" anchor="b" bIns="0" lIns="0" spcFirstLastPara="1" rIns="0" wrap="square" tIns="0">
            <a:spAutoFit/>
          </a:bodyPr>
          <a:lstStyle>
            <a:lvl1pPr lvl="0" marR="0" rtl="0" algn="r">
              <a:spcBef>
                <a:spcPts val="0"/>
              </a:spcBef>
              <a:spcAft>
                <a:spcPts val="0"/>
              </a:spcAft>
              <a:buSzPts val="1400"/>
              <a:buNone/>
              <a:defRPr sz="1000">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 name="Google Shape;74;p44"/>
          <p:cNvSpPr txBox="1"/>
          <p:nvPr>
            <p:ph idx="12" type="sldNum"/>
          </p:nvPr>
        </p:nvSpPr>
        <p:spPr>
          <a:xfrm>
            <a:off x="6554788" y="6238975"/>
            <a:ext cx="2133600" cy="153888"/>
          </a:xfrm>
          <a:prstGeom prst="rect">
            <a:avLst/>
          </a:prstGeom>
          <a:noFill/>
          <a:ln>
            <a:noFill/>
          </a:ln>
        </p:spPr>
        <p:txBody>
          <a:bodyPr anchorCtr="0" anchor="b" bIns="0" lIns="0" spcFirstLastPara="1" rIns="0" wrap="square" tIns="0">
            <a:spAutoFit/>
          </a:bodyPr>
          <a:lstStyle>
            <a:lvl1pPr indent="0" lvl="0" marL="0" marR="0" rtl="0" algn="r">
              <a:spcBef>
                <a:spcPts val="0"/>
              </a:spcBef>
              <a:buNone/>
              <a:defRPr sz="1000">
                <a:solidFill>
                  <a:srgbClr val="000000"/>
                </a:solidFill>
                <a:latin typeface="Arial"/>
                <a:ea typeface="Arial"/>
                <a:cs typeface="Arial"/>
                <a:sym typeface="Arial"/>
              </a:defRPr>
            </a:lvl1pPr>
            <a:lvl2pPr indent="0" lvl="1" marL="0" marR="0" rtl="0" algn="r">
              <a:spcBef>
                <a:spcPts val="0"/>
              </a:spcBef>
              <a:buNone/>
              <a:defRPr sz="1000">
                <a:solidFill>
                  <a:srgbClr val="000000"/>
                </a:solidFill>
                <a:latin typeface="Arial"/>
                <a:ea typeface="Arial"/>
                <a:cs typeface="Arial"/>
                <a:sym typeface="Arial"/>
              </a:defRPr>
            </a:lvl2pPr>
            <a:lvl3pPr indent="0" lvl="2" marL="0" marR="0" rtl="0" algn="r">
              <a:spcBef>
                <a:spcPts val="0"/>
              </a:spcBef>
              <a:buNone/>
              <a:defRPr sz="1000">
                <a:solidFill>
                  <a:srgbClr val="000000"/>
                </a:solidFill>
                <a:latin typeface="Arial"/>
                <a:ea typeface="Arial"/>
                <a:cs typeface="Arial"/>
                <a:sym typeface="Arial"/>
              </a:defRPr>
            </a:lvl3pPr>
            <a:lvl4pPr indent="0" lvl="3" marL="0" marR="0" rtl="0" algn="r">
              <a:spcBef>
                <a:spcPts val="0"/>
              </a:spcBef>
              <a:buNone/>
              <a:defRPr sz="1000">
                <a:solidFill>
                  <a:srgbClr val="000000"/>
                </a:solidFill>
                <a:latin typeface="Arial"/>
                <a:ea typeface="Arial"/>
                <a:cs typeface="Arial"/>
                <a:sym typeface="Arial"/>
              </a:defRPr>
            </a:lvl4pPr>
            <a:lvl5pPr indent="0" lvl="4" marL="0" marR="0" rtl="0" algn="r">
              <a:spcBef>
                <a:spcPts val="0"/>
              </a:spcBef>
              <a:buNone/>
              <a:defRPr sz="1000">
                <a:solidFill>
                  <a:srgbClr val="000000"/>
                </a:solidFill>
                <a:latin typeface="Arial"/>
                <a:ea typeface="Arial"/>
                <a:cs typeface="Arial"/>
                <a:sym typeface="Arial"/>
              </a:defRPr>
            </a:lvl5pPr>
            <a:lvl6pPr indent="0" lvl="5" marL="0" marR="0" rtl="0" algn="r">
              <a:spcBef>
                <a:spcPts val="0"/>
              </a:spcBef>
              <a:buNone/>
              <a:defRPr sz="1000">
                <a:solidFill>
                  <a:srgbClr val="000000"/>
                </a:solidFill>
                <a:latin typeface="Arial"/>
                <a:ea typeface="Arial"/>
                <a:cs typeface="Arial"/>
                <a:sym typeface="Arial"/>
              </a:defRPr>
            </a:lvl6pPr>
            <a:lvl7pPr indent="0" lvl="6" marL="0" marR="0" rtl="0" algn="r">
              <a:spcBef>
                <a:spcPts val="0"/>
              </a:spcBef>
              <a:buNone/>
              <a:defRPr sz="1000">
                <a:solidFill>
                  <a:srgbClr val="000000"/>
                </a:solidFill>
                <a:latin typeface="Arial"/>
                <a:ea typeface="Arial"/>
                <a:cs typeface="Arial"/>
                <a:sym typeface="Arial"/>
              </a:defRPr>
            </a:lvl7pPr>
            <a:lvl8pPr indent="0" lvl="7" marL="0" marR="0" rtl="0" algn="r">
              <a:spcBef>
                <a:spcPts val="0"/>
              </a:spcBef>
              <a:buNone/>
              <a:defRPr sz="1000">
                <a:solidFill>
                  <a:srgbClr val="000000"/>
                </a:solidFill>
                <a:latin typeface="Arial"/>
                <a:ea typeface="Arial"/>
                <a:cs typeface="Arial"/>
                <a:sym typeface="Arial"/>
              </a:defRPr>
            </a:lvl8pPr>
            <a:lvl9pPr indent="0" lvl="8" marL="0" marR="0" rtl="0" algn="r">
              <a:spcBef>
                <a:spcPts val="0"/>
              </a:spcBef>
              <a:buNone/>
              <a:defRPr sz="1000">
                <a:solidFill>
                  <a:srgbClr val="000000"/>
                </a:solidFill>
                <a:latin typeface="Arial"/>
                <a:ea typeface="Arial"/>
                <a:cs typeface="Arial"/>
                <a:sym typeface="Arial"/>
              </a:defRPr>
            </a:lvl9pPr>
          </a:lstStyle>
          <a:p>
            <a:pPr indent="0" lvl="0" marL="0" rtl="0" algn="r">
              <a:spcBef>
                <a:spcPts val="0"/>
              </a:spcBef>
              <a:spcAft>
                <a:spcPts val="0"/>
              </a:spcAft>
              <a:buNone/>
            </a:pPr>
            <a:r>
              <a:rPr lang="sv-SE"/>
              <a:t>Sida </a:t>
            </a:r>
            <a:fld id="{00000000-1234-1234-1234-123412341234}" type="slidenum">
              <a:rPr lang="sv-SE"/>
              <a:t>‹#›</a:t>
            </a:fld>
            <a:endParaRPr/>
          </a:p>
        </p:txBody>
      </p:sp>
      <p:sp>
        <p:nvSpPr>
          <p:cNvPr id="75" name="Google Shape;75;p44"/>
          <p:cNvSpPr txBox="1"/>
          <p:nvPr>
            <p:ph idx="11" type="ftr"/>
          </p:nvPr>
        </p:nvSpPr>
        <p:spPr>
          <a:xfrm>
            <a:off x="3181350" y="6274287"/>
            <a:ext cx="2895600" cy="153888"/>
          </a:xfrm>
          <a:prstGeom prst="rect">
            <a:avLst/>
          </a:prstGeom>
          <a:noFill/>
          <a:ln>
            <a:noFill/>
          </a:ln>
        </p:spPr>
        <p:txBody>
          <a:bodyPr anchorCtr="0" anchor="b" bIns="0" lIns="0" spcFirstLastPara="1" rIns="0" wrap="square" tIns="0">
            <a:spAutoFit/>
          </a:bodyPr>
          <a:lstStyle>
            <a:lvl1pPr lvl="0" marR="0" rtl="0" algn="r">
              <a:spcBef>
                <a:spcPts val="0"/>
              </a:spcBef>
              <a:spcAft>
                <a:spcPts val="0"/>
              </a:spcAft>
              <a:buSzPts val="1400"/>
              <a:buNone/>
              <a:defRPr sz="1000">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descr="StockholmsStad_logot#21B0A5.png" id="76" name="Google Shape;76;p44"/>
          <p:cNvPicPr preferRelativeResize="0"/>
          <p:nvPr/>
        </p:nvPicPr>
        <p:blipFill rotWithShape="1">
          <a:blip r:embed="rId1">
            <a:alphaModFix/>
          </a:blip>
          <a:srcRect b="0" l="0" r="0" t="0"/>
          <a:stretch/>
        </p:blipFill>
        <p:spPr>
          <a:xfrm>
            <a:off x="477525" y="5954400"/>
            <a:ext cx="1613919" cy="5486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31" name="Shape 131"/>
        <p:cNvGrpSpPr/>
        <p:nvPr/>
      </p:nvGrpSpPr>
      <p:grpSpPr>
        <a:xfrm>
          <a:off x="0" y="0"/>
          <a:ext cx="0" cy="0"/>
          <a:chOff x="0" y="0"/>
          <a:chExt cx="0" cy="0"/>
        </a:xfrm>
      </p:grpSpPr>
      <p:sp>
        <p:nvSpPr>
          <p:cNvPr id="132" name="Google Shape;132;p62"/>
          <p:cNvSpPr txBox="1"/>
          <p:nvPr>
            <p:ph idx="10" type="dt"/>
          </p:nvPr>
        </p:nvSpPr>
        <p:spPr>
          <a:xfrm>
            <a:off x="365787" y="6152909"/>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3" name="Google Shape;133;p62"/>
          <p:cNvSpPr txBox="1"/>
          <p:nvPr>
            <p:ph idx="11" type="ftr"/>
          </p:nvPr>
        </p:nvSpPr>
        <p:spPr>
          <a:xfrm>
            <a:off x="3201132" y="6152612"/>
            <a:ext cx="2895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4" name="Google Shape;134;p62"/>
          <p:cNvSpPr txBox="1"/>
          <p:nvPr>
            <p:ph type="title"/>
          </p:nvPr>
        </p:nvSpPr>
        <p:spPr>
          <a:xfrm>
            <a:off x="457200" y="550863"/>
            <a:ext cx="5487988" cy="1143000"/>
          </a:xfrm>
          <a:prstGeom prst="rect">
            <a:avLst/>
          </a:prstGeom>
          <a:noFill/>
          <a:ln>
            <a:noFill/>
          </a:ln>
        </p:spPr>
        <p:txBody>
          <a:bodyPr anchorCtr="0" anchor="t" bIns="45700" lIns="234000" spcFirstLastPara="1" rIns="234000" wrap="square" tIns="234000">
            <a:normAutofit/>
          </a:bodyPr>
          <a:lstStyle>
            <a:lvl1pPr lvl="0" marR="0" rtl="0" algn="l">
              <a:lnSpc>
                <a:spcPct val="95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5" name="Google Shape;135;p62"/>
          <p:cNvSpPr txBox="1"/>
          <p:nvPr>
            <p:ph idx="1" type="body"/>
          </p:nvPr>
        </p:nvSpPr>
        <p:spPr>
          <a:xfrm>
            <a:off x="458788" y="2114551"/>
            <a:ext cx="5486400" cy="2200274"/>
          </a:xfrm>
          <a:prstGeom prst="rect">
            <a:avLst/>
          </a:prstGeom>
          <a:noFill/>
          <a:ln>
            <a:noFill/>
          </a:ln>
        </p:spPr>
        <p:txBody>
          <a:bodyPr anchorCtr="0" anchor="t" bIns="45700" lIns="234000" spcFirstLastPara="1" rIns="234000" wrap="square" tIns="45700">
            <a:normAutofit/>
          </a:bodyPr>
          <a:lstStyle>
            <a:lvl1pPr indent="-228600" lvl="0" marL="45720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355600" lvl="1" marL="914400" marR="0" rtl="0" algn="l">
              <a:lnSpc>
                <a:spcPct val="104999"/>
              </a:lnSpc>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indent="-355600" lvl="2" marL="1371600" marR="0" rtl="0" algn="l">
              <a:lnSpc>
                <a:spcPct val="104999"/>
              </a:lnSpc>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indent="-355600" lvl="3" marL="1828800" marR="0" rtl="0" algn="l">
              <a:lnSpc>
                <a:spcPct val="104999"/>
              </a:lnSpc>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indent="-355600" lvl="4" marL="2286000" marR="0" rtl="0" algn="l">
              <a:lnSpc>
                <a:spcPct val="104999"/>
              </a:lnSpc>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6" name="Google Shape;136;p62"/>
          <p:cNvSpPr txBox="1"/>
          <p:nvPr/>
        </p:nvSpPr>
        <p:spPr>
          <a:xfrm>
            <a:off x="3222625" y="6198672"/>
            <a:ext cx="32734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000">
                <a:solidFill>
                  <a:schemeClr val="lt1"/>
                </a:solidFill>
                <a:latin typeface="Arial"/>
                <a:ea typeface="Arial"/>
                <a:cs typeface="Arial"/>
                <a:sym typeface="Arial"/>
              </a:rPr>
              <a:t>The Capital of Scandinavia</a:t>
            </a:r>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9D93"/>
        </a:solidFill>
      </p:bgPr>
    </p:bg>
    <p:spTree>
      <p:nvGrpSpPr>
        <p:cNvPr id="174" name="Shape 174"/>
        <p:cNvGrpSpPr/>
        <p:nvPr/>
      </p:nvGrpSpPr>
      <p:grpSpPr>
        <a:xfrm>
          <a:off x="0" y="0"/>
          <a:ext cx="0" cy="0"/>
          <a:chOff x="0" y="0"/>
          <a:chExt cx="0" cy="0"/>
        </a:xfrm>
      </p:grpSpPr>
      <p:sp>
        <p:nvSpPr>
          <p:cNvPr id="175" name="Google Shape;175;p68"/>
          <p:cNvSpPr txBox="1"/>
          <p:nvPr>
            <p:ph type="title"/>
          </p:nvPr>
        </p:nvSpPr>
        <p:spPr>
          <a:xfrm>
            <a:off x="458788" y="457200"/>
            <a:ext cx="8231188" cy="970838"/>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F5F3EE"/>
              </a:buClr>
              <a:buSzPts val="2800"/>
              <a:buFont typeface="Arial"/>
              <a:buNone/>
              <a:defRPr b="1" i="0" sz="2800" u="none" cap="none" strike="noStrike">
                <a:solidFill>
                  <a:srgbClr val="F5F3E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StockholmsStad_logot#21B0A8.png" id="176" name="Google Shape;176;p68"/>
          <p:cNvPicPr preferRelativeResize="0"/>
          <p:nvPr/>
        </p:nvPicPr>
        <p:blipFill rotWithShape="1">
          <a:blip r:embed="rId1">
            <a:alphaModFix/>
          </a:blip>
          <a:srcRect b="0" l="0" r="0" t="0"/>
          <a:stretch/>
        </p:blipFill>
        <p:spPr>
          <a:xfrm>
            <a:off x="457200" y="5935350"/>
            <a:ext cx="1632207" cy="589789"/>
          </a:xfrm>
          <a:prstGeom prst="rect">
            <a:avLst/>
          </a:prstGeom>
          <a:noFill/>
          <a:ln>
            <a:noFill/>
          </a:ln>
        </p:spPr>
      </p:pic>
      <p:sp>
        <p:nvSpPr>
          <p:cNvPr id="177" name="Google Shape;177;p68"/>
          <p:cNvSpPr txBox="1"/>
          <p:nvPr>
            <p:ph idx="1" type="body"/>
          </p:nvPr>
        </p:nvSpPr>
        <p:spPr>
          <a:xfrm>
            <a:off x="457200" y="1440000"/>
            <a:ext cx="8229600" cy="2903537"/>
          </a:xfrm>
          <a:prstGeom prst="rect">
            <a:avLst/>
          </a:prstGeom>
          <a:noFill/>
          <a:ln>
            <a:noFill/>
          </a:ln>
        </p:spPr>
        <p:txBody>
          <a:bodyPr anchorCtr="0" anchor="t" bIns="45700" lIns="0" spcFirstLastPara="1" rIns="91425" wrap="square" tIns="0">
            <a:normAutofit/>
          </a:bodyPr>
          <a:lstStyle>
            <a:lvl1pPr indent="-228600" lvl="0" marL="457200" marR="0" rtl="0" algn="l">
              <a:lnSpc>
                <a:spcPct val="104999"/>
              </a:lnSpc>
              <a:spcBef>
                <a:spcPts val="400"/>
              </a:spcBef>
              <a:spcAft>
                <a:spcPts val="0"/>
              </a:spcAft>
              <a:buClr>
                <a:srgbClr val="F5F3EE"/>
              </a:buClr>
              <a:buSzPts val="2000"/>
              <a:buFont typeface="Arial"/>
              <a:buNone/>
              <a:defRPr b="0" i="0" sz="2000" u="none" cap="none" strike="noStrike">
                <a:solidFill>
                  <a:srgbClr val="F5F3EE"/>
                </a:solidFill>
                <a:latin typeface="Arial"/>
                <a:ea typeface="Arial"/>
                <a:cs typeface="Arial"/>
                <a:sym typeface="Arial"/>
              </a:defRPr>
            </a:lvl1pPr>
            <a:lvl2pPr indent="-355600" lvl="1" marL="914400" marR="0" rtl="0" algn="l">
              <a:lnSpc>
                <a:spcPct val="104999"/>
              </a:lnSpc>
              <a:spcBef>
                <a:spcPts val="400"/>
              </a:spcBef>
              <a:spcAft>
                <a:spcPts val="0"/>
              </a:spcAft>
              <a:buClr>
                <a:srgbClr val="F5F3EE"/>
              </a:buClr>
              <a:buSzPts val="2000"/>
              <a:buFont typeface="Arial"/>
              <a:buChar char="–"/>
              <a:defRPr b="0" i="0" sz="2000" u="none" cap="none" strike="noStrike">
                <a:solidFill>
                  <a:srgbClr val="F5F3EE"/>
                </a:solidFill>
                <a:latin typeface="Arial"/>
                <a:ea typeface="Arial"/>
                <a:cs typeface="Arial"/>
                <a:sym typeface="Arial"/>
              </a:defRPr>
            </a:lvl2pPr>
            <a:lvl3pPr indent="-342900" lvl="2" marL="1371600" marR="0" rtl="0" algn="l">
              <a:lnSpc>
                <a:spcPct val="116666"/>
              </a:lnSpc>
              <a:spcBef>
                <a:spcPts val="360"/>
              </a:spcBef>
              <a:spcAft>
                <a:spcPts val="0"/>
              </a:spcAft>
              <a:buClr>
                <a:srgbClr val="F5F3EE"/>
              </a:buClr>
              <a:buSzPts val="1800"/>
              <a:buFont typeface="Arial"/>
              <a:buChar char="•"/>
              <a:defRPr b="0" i="0" sz="1800" u="none" cap="none" strike="noStrike">
                <a:solidFill>
                  <a:srgbClr val="F5F3EE"/>
                </a:solidFill>
                <a:latin typeface="Arial"/>
                <a:ea typeface="Arial"/>
                <a:cs typeface="Arial"/>
                <a:sym typeface="Arial"/>
              </a:defRPr>
            </a:lvl3pPr>
            <a:lvl4pPr indent="-342900" lvl="3" marL="1828800" marR="0" rtl="0" algn="l">
              <a:lnSpc>
                <a:spcPct val="116666"/>
              </a:lnSpc>
              <a:spcBef>
                <a:spcPts val="360"/>
              </a:spcBef>
              <a:spcAft>
                <a:spcPts val="0"/>
              </a:spcAft>
              <a:buClr>
                <a:srgbClr val="F5F3EE"/>
              </a:buClr>
              <a:buSzPts val="1800"/>
              <a:buFont typeface="Arial"/>
              <a:buChar char="–"/>
              <a:defRPr b="0" i="0" sz="1800" u="none" cap="none" strike="noStrike">
                <a:solidFill>
                  <a:srgbClr val="F5F3EE"/>
                </a:solidFill>
                <a:latin typeface="Arial"/>
                <a:ea typeface="Arial"/>
                <a:cs typeface="Arial"/>
                <a:sym typeface="Arial"/>
              </a:defRPr>
            </a:lvl4pPr>
            <a:lvl5pPr indent="-342900" lvl="4" marL="2286000" marR="0" rtl="0" algn="l">
              <a:lnSpc>
                <a:spcPct val="116666"/>
              </a:lnSpc>
              <a:spcBef>
                <a:spcPts val="360"/>
              </a:spcBef>
              <a:spcAft>
                <a:spcPts val="0"/>
              </a:spcAft>
              <a:buClr>
                <a:srgbClr val="F5F3EE"/>
              </a:buClr>
              <a:buSzPts val="1800"/>
              <a:buFont typeface="Arial"/>
              <a:buChar char="»"/>
              <a:defRPr b="0" i="0" sz="1800" u="none" cap="none" strike="noStrike">
                <a:solidFill>
                  <a:srgbClr val="F5F3EE"/>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8" name="Google Shape;178;p68"/>
          <p:cNvSpPr txBox="1"/>
          <p:nvPr>
            <p:ph idx="10" type="dt"/>
          </p:nvPr>
        </p:nvSpPr>
        <p:spPr>
          <a:xfrm>
            <a:off x="6554788" y="6069112"/>
            <a:ext cx="2133600" cy="153888"/>
          </a:xfrm>
          <a:prstGeom prst="rect">
            <a:avLst/>
          </a:prstGeom>
          <a:noFill/>
          <a:ln>
            <a:noFill/>
          </a:ln>
        </p:spPr>
        <p:txBody>
          <a:bodyPr anchorCtr="0" anchor="b" bIns="0" lIns="0" spcFirstLastPara="1" rIns="0" wrap="square" tIns="0">
            <a:spAutoFit/>
          </a:bodyPr>
          <a:lstStyle>
            <a:lvl1pPr lvl="0" marR="0" rtl="0" algn="r">
              <a:spcBef>
                <a:spcPts val="0"/>
              </a:spcBef>
              <a:spcAft>
                <a:spcPts val="0"/>
              </a:spcAft>
              <a:buSzPts val="1400"/>
              <a:buNone/>
              <a:defRPr sz="1000">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9" name="Google Shape;179;p68"/>
          <p:cNvSpPr txBox="1"/>
          <p:nvPr>
            <p:ph idx="12" type="sldNum"/>
          </p:nvPr>
        </p:nvSpPr>
        <p:spPr>
          <a:xfrm>
            <a:off x="6554788" y="6234212"/>
            <a:ext cx="2133600" cy="153888"/>
          </a:xfrm>
          <a:prstGeom prst="rect">
            <a:avLst/>
          </a:prstGeom>
          <a:noFill/>
          <a:ln>
            <a:noFill/>
          </a:ln>
        </p:spPr>
        <p:txBody>
          <a:bodyPr anchorCtr="0" anchor="b" bIns="0" lIns="0" spcFirstLastPara="1" rIns="0" wrap="square" tIns="0">
            <a:spAutoFit/>
          </a:bodyPr>
          <a:lstStyle>
            <a:lvl1pPr indent="0" lvl="0" marL="0" marR="0" rtl="0" algn="r">
              <a:spcBef>
                <a:spcPts val="0"/>
              </a:spcBef>
              <a:buNone/>
              <a:defRPr sz="1000">
                <a:solidFill>
                  <a:schemeClr val="accent6"/>
                </a:solidFill>
                <a:latin typeface="Arial"/>
                <a:ea typeface="Arial"/>
                <a:cs typeface="Arial"/>
                <a:sym typeface="Arial"/>
              </a:defRPr>
            </a:lvl1pPr>
            <a:lvl2pPr indent="0" lvl="1" marL="0" marR="0" rtl="0" algn="r">
              <a:spcBef>
                <a:spcPts val="0"/>
              </a:spcBef>
              <a:buNone/>
              <a:defRPr sz="1000">
                <a:solidFill>
                  <a:schemeClr val="accent6"/>
                </a:solidFill>
                <a:latin typeface="Arial"/>
                <a:ea typeface="Arial"/>
                <a:cs typeface="Arial"/>
                <a:sym typeface="Arial"/>
              </a:defRPr>
            </a:lvl2pPr>
            <a:lvl3pPr indent="0" lvl="2" marL="0" marR="0" rtl="0" algn="r">
              <a:spcBef>
                <a:spcPts val="0"/>
              </a:spcBef>
              <a:buNone/>
              <a:defRPr sz="1000">
                <a:solidFill>
                  <a:schemeClr val="accent6"/>
                </a:solidFill>
                <a:latin typeface="Arial"/>
                <a:ea typeface="Arial"/>
                <a:cs typeface="Arial"/>
                <a:sym typeface="Arial"/>
              </a:defRPr>
            </a:lvl3pPr>
            <a:lvl4pPr indent="0" lvl="3" marL="0" marR="0" rtl="0" algn="r">
              <a:spcBef>
                <a:spcPts val="0"/>
              </a:spcBef>
              <a:buNone/>
              <a:defRPr sz="1000">
                <a:solidFill>
                  <a:schemeClr val="accent6"/>
                </a:solidFill>
                <a:latin typeface="Arial"/>
                <a:ea typeface="Arial"/>
                <a:cs typeface="Arial"/>
                <a:sym typeface="Arial"/>
              </a:defRPr>
            </a:lvl4pPr>
            <a:lvl5pPr indent="0" lvl="4" marL="0" marR="0" rtl="0" algn="r">
              <a:spcBef>
                <a:spcPts val="0"/>
              </a:spcBef>
              <a:buNone/>
              <a:defRPr sz="1000">
                <a:solidFill>
                  <a:schemeClr val="accent6"/>
                </a:solidFill>
                <a:latin typeface="Arial"/>
                <a:ea typeface="Arial"/>
                <a:cs typeface="Arial"/>
                <a:sym typeface="Arial"/>
              </a:defRPr>
            </a:lvl5pPr>
            <a:lvl6pPr indent="0" lvl="5" marL="0" marR="0" rtl="0" algn="r">
              <a:spcBef>
                <a:spcPts val="0"/>
              </a:spcBef>
              <a:buNone/>
              <a:defRPr sz="1000">
                <a:solidFill>
                  <a:schemeClr val="accent6"/>
                </a:solidFill>
                <a:latin typeface="Arial"/>
                <a:ea typeface="Arial"/>
                <a:cs typeface="Arial"/>
                <a:sym typeface="Arial"/>
              </a:defRPr>
            </a:lvl6pPr>
            <a:lvl7pPr indent="0" lvl="6" marL="0" marR="0" rtl="0" algn="r">
              <a:spcBef>
                <a:spcPts val="0"/>
              </a:spcBef>
              <a:buNone/>
              <a:defRPr sz="1000">
                <a:solidFill>
                  <a:schemeClr val="accent6"/>
                </a:solidFill>
                <a:latin typeface="Arial"/>
                <a:ea typeface="Arial"/>
                <a:cs typeface="Arial"/>
                <a:sym typeface="Arial"/>
              </a:defRPr>
            </a:lvl7pPr>
            <a:lvl8pPr indent="0" lvl="7" marL="0" marR="0" rtl="0" algn="r">
              <a:spcBef>
                <a:spcPts val="0"/>
              </a:spcBef>
              <a:buNone/>
              <a:defRPr sz="1000">
                <a:solidFill>
                  <a:schemeClr val="accent6"/>
                </a:solidFill>
                <a:latin typeface="Arial"/>
                <a:ea typeface="Arial"/>
                <a:cs typeface="Arial"/>
                <a:sym typeface="Arial"/>
              </a:defRPr>
            </a:lvl8pPr>
            <a:lvl9pPr indent="0" lvl="8" marL="0" marR="0" rtl="0" algn="r">
              <a:spcBef>
                <a:spcPts val="0"/>
              </a:spcBef>
              <a:buNone/>
              <a:defRPr sz="1000">
                <a:solidFill>
                  <a:schemeClr val="accent6"/>
                </a:solidFill>
                <a:latin typeface="Arial"/>
                <a:ea typeface="Arial"/>
                <a:cs typeface="Arial"/>
                <a:sym typeface="Arial"/>
              </a:defRPr>
            </a:lvl9pPr>
          </a:lstStyle>
          <a:p>
            <a:pPr indent="0" lvl="0" marL="0" rtl="0" algn="r">
              <a:spcBef>
                <a:spcPts val="0"/>
              </a:spcBef>
              <a:spcAft>
                <a:spcPts val="0"/>
              </a:spcAft>
              <a:buNone/>
            </a:pPr>
            <a:r>
              <a:rPr lang="sv-SE"/>
              <a:t>Sida </a:t>
            </a:r>
            <a:fld id="{00000000-1234-1234-1234-123412341234}" type="slidenum">
              <a:rPr lang="sv-SE"/>
              <a:t>‹#›</a:t>
            </a:fld>
            <a:endParaRPr/>
          </a:p>
        </p:txBody>
      </p:sp>
      <p:sp>
        <p:nvSpPr>
          <p:cNvPr id="180" name="Google Shape;180;p68"/>
          <p:cNvSpPr txBox="1"/>
          <p:nvPr>
            <p:ph idx="11" type="ftr"/>
          </p:nvPr>
        </p:nvSpPr>
        <p:spPr>
          <a:xfrm>
            <a:off x="3317875" y="6008688"/>
            <a:ext cx="2895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0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28.png"/><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0.png"/><Relationship Id="rId4" Type="http://schemas.openxmlformats.org/officeDocument/2006/relationships/image" Target="../media/image25.png"/><Relationship Id="rId5"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28.pn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image" Target="../media/image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 Id="rId3" Type="http://schemas.openxmlformats.org/officeDocument/2006/relationships/image" Target="../media/image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 Id="rId3" Type="http://schemas.openxmlformats.org/officeDocument/2006/relationships/image" Target="../media/image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26.png"/><Relationship Id="rId7"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pic>
        <p:nvPicPr>
          <p:cNvPr id="210" name="Google Shape;210;p1"/>
          <p:cNvPicPr preferRelativeResize="0"/>
          <p:nvPr/>
        </p:nvPicPr>
        <p:blipFill rotWithShape="1">
          <a:blip r:embed="rId4">
            <a:alphaModFix/>
          </a:blip>
          <a:srcRect b="0" l="0" r="0" t="0"/>
          <a:stretch/>
        </p:blipFill>
        <p:spPr>
          <a:xfrm>
            <a:off x="3395272" y="2695095"/>
            <a:ext cx="3196358" cy="661691"/>
          </a:xfrm>
          <a:prstGeom prst="rect">
            <a:avLst/>
          </a:prstGeom>
          <a:noFill/>
          <a:ln>
            <a:noFill/>
          </a:ln>
        </p:spPr>
      </p:pic>
      <p:sp>
        <p:nvSpPr>
          <p:cNvPr id="211" name="Google Shape;211;p1"/>
          <p:cNvSpPr txBox="1"/>
          <p:nvPr>
            <p:ph idx="10" type="dt"/>
          </p:nvPr>
        </p:nvSpPr>
        <p:spPr>
          <a:xfrm>
            <a:off x="446252" y="6159259"/>
            <a:ext cx="2133600" cy="365125"/>
          </a:xfrm>
          <a:prstGeom prst="rect">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FFFFFF"/>
              </a:buClr>
              <a:buSzPts val="1000"/>
              <a:buFont typeface="Arial"/>
              <a:buNone/>
            </a:pPr>
            <a:r>
              <a:rPr b="0" i="0" lang="sv-SE" sz="1000" u="none" cap="none" strike="noStrike">
                <a:solidFill>
                  <a:srgbClr val="FFFFFF"/>
                </a:solidFill>
                <a:latin typeface="Arial"/>
                <a:ea typeface="Arial"/>
                <a:cs typeface="Arial"/>
                <a:sym typeface="Arial"/>
              </a:rPr>
              <a:t>2025-07-03</a:t>
            </a:r>
            <a:endParaRPr b="0" i="0" sz="1000" u="none" cap="none" strike="noStrike">
              <a:solidFill>
                <a:srgbClr val="FFFFFF"/>
              </a:solidFill>
              <a:latin typeface="Arial"/>
              <a:ea typeface="Arial"/>
              <a:cs typeface="Arial"/>
              <a:sym typeface="Arial"/>
            </a:endParaRPr>
          </a:p>
        </p:txBody>
      </p:sp>
      <p:sp>
        <p:nvSpPr>
          <p:cNvPr id="212" name="Google Shape;212;p1"/>
          <p:cNvSpPr txBox="1"/>
          <p:nvPr>
            <p:ph type="title"/>
          </p:nvPr>
        </p:nvSpPr>
        <p:spPr>
          <a:xfrm>
            <a:off x="446253" y="333617"/>
            <a:ext cx="5669734" cy="1180390"/>
          </a:xfrm>
          <a:prstGeom prst="rect">
            <a:avLst/>
          </a:prstGeom>
          <a:noFill/>
          <a:ln>
            <a:noFill/>
          </a:ln>
        </p:spPr>
        <p:txBody>
          <a:bodyPr anchorCtr="0" anchor="t" bIns="0" lIns="0" spcFirstLastPara="1" rIns="0" wrap="square" tIns="0">
            <a:normAutofit/>
          </a:bodyPr>
          <a:lstStyle/>
          <a:p>
            <a:pPr indent="0" lvl="0" marL="0" rtl="0" algn="l">
              <a:lnSpc>
                <a:spcPct val="90322"/>
              </a:lnSpc>
              <a:spcBef>
                <a:spcPts val="0"/>
              </a:spcBef>
              <a:spcAft>
                <a:spcPts val="0"/>
              </a:spcAft>
              <a:buClr>
                <a:srgbClr val="000000"/>
              </a:buClr>
              <a:buSzPts val="3100"/>
              <a:buFont typeface="Arial"/>
              <a:buNone/>
            </a:pPr>
            <a:r>
              <a:rPr lang="sv-SE" sz="3100"/>
              <a:t>Gruppledarutbildning</a:t>
            </a:r>
            <a:endParaRPr/>
          </a:p>
        </p:txBody>
      </p:sp>
      <p:sp>
        <p:nvSpPr>
          <p:cNvPr id="213" name="Google Shape;213;p1"/>
          <p:cNvSpPr txBox="1"/>
          <p:nvPr/>
        </p:nvSpPr>
        <p:spPr>
          <a:xfrm>
            <a:off x="5711252" y="5199566"/>
            <a:ext cx="298649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EC0E0"/>
              </a:buClr>
              <a:buSzPts val="2400"/>
              <a:buFont typeface="Arial"/>
              <a:buNone/>
            </a:pPr>
            <a:r>
              <a:rPr b="0" i="0" lang="sv-SE" sz="2400" u="none" cap="none" strike="noStrike">
                <a:solidFill>
                  <a:srgbClr val="FEC0E0"/>
                </a:solidFill>
                <a:latin typeface="Arial"/>
                <a:ea typeface="Arial"/>
                <a:cs typeface="Arial"/>
                <a:sym typeface="Arial"/>
              </a:rPr>
              <a:t>Namn Namnsson</a:t>
            </a:r>
            <a:endParaRPr b="0" i="0" sz="2400" u="none" cap="none" strike="noStrike">
              <a:solidFill>
                <a:srgbClr val="FEC0E0"/>
              </a:solidFill>
              <a:latin typeface="Arial"/>
              <a:ea typeface="Arial"/>
              <a:cs typeface="Arial"/>
              <a:sym typeface="Arial"/>
            </a:endParaRPr>
          </a:p>
        </p:txBody>
      </p:sp>
      <p:sp>
        <p:nvSpPr>
          <p:cNvPr id="214" name="Google Shape;214;p1"/>
          <p:cNvSpPr txBox="1"/>
          <p:nvPr/>
        </p:nvSpPr>
        <p:spPr>
          <a:xfrm>
            <a:off x="446252" y="661179"/>
            <a:ext cx="333891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v-SE" sz="2400" u="none" cap="none" strike="noStrike">
                <a:solidFill>
                  <a:srgbClr val="000000"/>
                </a:solidFill>
                <a:latin typeface="Arial"/>
                <a:ea typeface="Arial"/>
                <a:cs typeface="Arial"/>
                <a:sym typeface="Arial"/>
              </a:rPr>
              <a:t>Utbildningsdag 2</a:t>
            </a:r>
            <a:endParaRPr/>
          </a:p>
        </p:txBody>
      </p:sp>
      <p:sp>
        <p:nvSpPr>
          <p:cNvPr id="215" name="Google Shape;215;p1"/>
          <p:cNvSpPr txBox="1"/>
          <p:nvPr/>
        </p:nvSpPr>
        <p:spPr>
          <a:xfrm flipH="1">
            <a:off x="6477333" y="2826629"/>
            <a:ext cx="145433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sv-SE" sz="3600" u="none" cap="none" strike="noStrike">
                <a:solidFill>
                  <a:srgbClr val="000000"/>
                </a:solidFill>
                <a:latin typeface="Arial"/>
                <a:ea typeface="Arial"/>
                <a:cs typeface="Arial"/>
                <a:sym typeface="Arial"/>
              </a:rPr>
              <a:t>12-18</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0"/>
          <p:cNvSpPr txBox="1"/>
          <p:nvPr>
            <p:ph type="title"/>
          </p:nvPr>
        </p:nvSpPr>
        <p:spPr>
          <a:xfrm>
            <a:off x="457200" y="457200"/>
            <a:ext cx="8231188" cy="114857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000000"/>
              </a:buClr>
              <a:buSzPts val="4000"/>
              <a:buFont typeface="Arial"/>
              <a:buNone/>
            </a:pPr>
            <a:r>
              <a:rPr b="0" lang="sv-SE" sz="4000">
                <a:latin typeface="Arial"/>
                <a:ea typeface="Arial"/>
                <a:cs typeface="Arial"/>
                <a:sym typeface="Arial"/>
              </a:rPr>
              <a:t>Hålla kontakt</a:t>
            </a:r>
            <a:br>
              <a:rPr b="0" lang="sv-SE" sz="3600">
                <a:latin typeface="Arial"/>
                <a:ea typeface="Arial"/>
                <a:cs typeface="Arial"/>
                <a:sym typeface="Arial"/>
              </a:rPr>
            </a:br>
            <a:r>
              <a:rPr b="0" lang="sv-SE" sz="3200">
                <a:latin typeface="Arial"/>
                <a:ea typeface="Arial"/>
                <a:cs typeface="Arial"/>
                <a:sym typeface="Arial"/>
              </a:rPr>
              <a:t>Vad säger forskningen?</a:t>
            </a:r>
            <a:endParaRPr/>
          </a:p>
        </p:txBody>
      </p:sp>
      <p:sp>
        <p:nvSpPr>
          <p:cNvPr id="290" name="Google Shape;290;p10"/>
          <p:cNvSpPr txBox="1"/>
          <p:nvPr>
            <p:ph idx="1" type="body"/>
          </p:nvPr>
        </p:nvSpPr>
        <p:spPr>
          <a:xfrm>
            <a:off x="456406" y="1644009"/>
            <a:ext cx="8231188" cy="4282068"/>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000000"/>
              </a:buClr>
              <a:buSzPts val="2400"/>
              <a:buNone/>
            </a:pPr>
            <a:r>
              <a:rPr lang="sv-SE" sz="2400"/>
              <a:t>Vanliga tonårsproblem är mindre vanliga hos ungdomar vars </a:t>
            </a:r>
            <a:endParaRPr/>
          </a:p>
          <a:p>
            <a:pPr indent="0" lvl="0" marL="0" rtl="0" algn="l">
              <a:lnSpc>
                <a:spcPct val="100000"/>
              </a:lnSpc>
              <a:spcBef>
                <a:spcPts val="480"/>
              </a:spcBef>
              <a:spcAft>
                <a:spcPts val="0"/>
              </a:spcAft>
              <a:buClr>
                <a:srgbClr val="000000"/>
              </a:buClr>
              <a:buSzPts val="2400"/>
              <a:buNone/>
            </a:pPr>
            <a:r>
              <a:rPr lang="sv-SE" sz="2400"/>
              <a:t>föräldrar har god inblick i fritiden om </a:t>
            </a:r>
            <a:r>
              <a:rPr b="1" lang="sv-SE" sz="2400"/>
              <a:t>ungdomarna själva, frivilligt berättar</a:t>
            </a:r>
            <a:r>
              <a:rPr lang="sv-SE" sz="2400"/>
              <a:t> om sina liv.</a:t>
            </a:r>
            <a:br>
              <a:rPr lang="sv-SE" sz="2400"/>
            </a:br>
            <a:r>
              <a:rPr lang="sv-SE" sz="2400"/>
              <a:t>(Kerr &amp; Stattin, 2000). (Kapetanovic mfl 2018)</a:t>
            </a:r>
            <a:endParaRPr/>
          </a:p>
          <a:p>
            <a:pPr indent="0" lvl="0" marL="0" rtl="0" algn="l">
              <a:lnSpc>
                <a:spcPct val="100000"/>
              </a:lnSpc>
              <a:spcBef>
                <a:spcPts val="480"/>
              </a:spcBef>
              <a:spcAft>
                <a:spcPts val="0"/>
              </a:spcAft>
              <a:buClr>
                <a:srgbClr val="000000"/>
              </a:buClr>
              <a:buSzPts val="2400"/>
              <a:buNone/>
            </a:pPr>
            <a:r>
              <a:t/>
            </a:r>
            <a:endParaRPr sz="2400"/>
          </a:p>
          <a:p>
            <a:pPr indent="0" lvl="0" marL="0" rtl="0" algn="l">
              <a:lnSpc>
                <a:spcPct val="100000"/>
              </a:lnSpc>
              <a:spcBef>
                <a:spcPts val="480"/>
              </a:spcBef>
              <a:spcAft>
                <a:spcPts val="0"/>
              </a:spcAft>
              <a:buClr>
                <a:srgbClr val="000000"/>
              </a:buClr>
              <a:buSzPts val="2400"/>
              <a:buNone/>
            </a:pPr>
            <a:r>
              <a:rPr lang="sv-SE" sz="2400"/>
              <a:t>Ungdomar berättar mer och använder färre lögner för föräldrar som har en </a:t>
            </a:r>
            <a:r>
              <a:rPr b="1" lang="sv-SE" sz="2400"/>
              <a:t>mer demokratisk uppfostringsstil </a:t>
            </a:r>
            <a:r>
              <a:rPr lang="sv-SE" sz="2400"/>
              <a:t>än för föräldrar som är mer auktoritära i sin uppfostran (Darling, Cumsille, Caldwell &amp; Dowdy, 2006).</a:t>
            </a:r>
            <a:endParaRPr/>
          </a:p>
          <a:p>
            <a:pPr indent="0" lvl="0" marL="0" rtl="0" algn="l">
              <a:lnSpc>
                <a:spcPct val="100000"/>
              </a:lnSpc>
              <a:spcBef>
                <a:spcPts val="440"/>
              </a:spcBef>
              <a:spcAft>
                <a:spcPts val="0"/>
              </a:spcAft>
              <a:buClr>
                <a:srgbClr val="000000"/>
              </a:buClr>
              <a:buSzPts val="2200"/>
              <a:buNone/>
            </a:pPr>
            <a:r>
              <a:t/>
            </a:r>
            <a:endParaRPr sz="2200">
              <a:latin typeface="Times New Roman"/>
              <a:ea typeface="Times New Roman"/>
              <a:cs typeface="Times New Roman"/>
              <a:sym typeface="Times New Roman"/>
            </a:endParaRPr>
          </a:p>
          <a:p>
            <a:pPr indent="0" lvl="0" marL="0" rtl="0" algn="l">
              <a:lnSpc>
                <a:spcPct val="100000"/>
              </a:lnSpc>
              <a:spcBef>
                <a:spcPts val="440"/>
              </a:spcBef>
              <a:spcAft>
                <a:spcPts val="0"/>
              </a:spcAft>
              <a:buClr>
                <a:srgbClr val="000000"/>
              </a:buClr>
              <a:buSzPts val="2200"/>
              <a:buFont typeface="Arial"/>
              <a:buNone/>
            </a:pPr>
            <a:r>
              <a:t/>
            </a:r>
            <a:endParaRPr b="1" sz="2200">
              <a:latin typeface="Times New Roman"/>
              <a:ea typeface="Times New Roman"/>
              <a:cs typeface="Times New Roman"/>
              <a:sym typeface="Times New Roman"/>
            </a:endParaRPr>
          </a:p>
          <a:p>
            <a:pPr indent="0" lvl="0" marL="0" rtl="0" algn="l">
              <a:lnSpc>
                <a:spcPct val="100000"/>
              </a:lnSpc>
              <a:spcBef>
                <a:spcPts val="440"/>
              </a:spcBef>
              <a:spcAft>
                <a:spcPts val="0"/>
              </a:spcAft>
              <a:buClr>
                <a:srgbClr val="000000"/>
              </a:buClr>
              <a:buSzPts val="2200"/>
              <a:buFont typeface="Arial"/>
              <a:buNone/>
            </a:pPr>
            <a:r>
              <a:t/>
            </a:r>
            <a:endParaRPr sz="2200">
              <a:latin typeface="Times New Roman"/>
              <a:ea typeface="Times New Roman"/>
              <a:cs typeface="Times New Roman"/>
              <a:sym typeface="Times New Roman"/>
            </a:endParaRPr>
          </a:p>
          <a:p>
            <a:pPr indent="0" lvl="0" marL="0" rtl="0" algn="l">
              <a:lnSpc>
                <a:spcPct val="100000"/>
              </a:lnSpc>
              <a:spcBef>
                <a:spcPts val="440"/>
              </a:spcBef>
              <a:spcAft>
                <a:spcPts val="0"/>
              </a:spcAft>
              <a:buClr>
                <a:srgbClr val="000000"/>
              </a:buClr>
              <a:buSzPts val="2200"/>
              <a:buFont typeface="Arial"/>
              <a:buNone/>
            </a:pPr>
            <a:r>
              <a:rPr lang="sv-SE" sz="2200">
                <a:latin typeface="Times New Roman"/>
                <a:ea typeface="Times New Roman"/>
                <a:cs typeface="Times New Roman"/>
                <a:sym typeface="Times New Roman"/>
              </a:rPr>
              <a:t>						</a:t>
            </a:r>
            <a:endParaRPr/>
          </a:p>
        </p:txBody>
      </p:sp>
      <p:pic>
        <p:nvPicPr>
          <p:cNvPr descr="\\ad.stockholm.se\cli-sd\cc2sd002\003871\Precens\Brottsprevention\Komet1\Administration\Logotype\PLUS\PLUS logo användbar.jpg" id="291" name="Google Shape;291;p10"/>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1"/>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800"/>
              <a:buFont typeface="Arial"/>
              <a:buNone/>
            </a:pPr>
            <a:r>
              <a:t/>
            </a:r>
            <a:endParaRPr/>
          </a:p>
        </p:txBody>
      </p:sp>
      <p:pic>
        <p:nvPicPr>
          <p:cNvPr descr="C:\Documents and Settings\Komet\Lokala inställningar\Temporary Internet Files\Content.IE5\69H6FIH0\MCj04316210000[1].png" id="298" name="Google Shape;298;p11"/>
          <p:cNvPicPr preferRelativeResize="0"/>
          <p:nvPr/>
        </p:nvPicPr>
        <p:blipFill rotWithShape="1">
          <a:blip r:embed="rId3">
            <a:alphaModFix/>
          </a:blip>
          <a:srcRect b="0" l="0" r="0" t="0"/>
          <a:stretch/>
        </p:blipFill>
        <p:spPr>
          <a:xfrm>
            <a:off x="3714750" y="2571750"/>
            <a:ext cx="1714500" cy="1714500"/>
          </a:xfrm>
          <a:prstGeom prst="rect">
            <a:avLst/>
          </a:prstGeom>
          <a:noFill/>
          <a:ln>
            <a:noFill/>
          </a:ln>
        </p:spPr>
      </p:pic>
      <p:pic>
        <p:nvPicPr>
          <p:cNvPr descr="C:\Documents and Settings\Komet\Lokala inställningar\Temporary Internet Files\Content.IE5\69H6FIH0\MCj04316210000[1].png" id="299" name="Google Shape;299;p11"/>
          <p:cNvPicPr preferRelativeResize="0"/>
          <p:nvPr/>
        </p:nvPicPr>
        <p:blipFill rotWithShape="1">
          <a:blip r:embed="rId3">
            <a:alphaModFix/>
          </a:blip>
          <a:srcRect b="0" l="0" r="0" t="0"/>
          <a:stretch/>
        </p:blipFill>
        <p:spPr>
          <a:xfrm>
            <a:off x="2643188" y="2714625"/>
            <a:ext cx="1714500" cy="1714500"/>
          </a:xfrm>
          <a:prstGeom prst="rect">
            <a:avLst/>
          </a:prstGeom>
          <a:noFill/>
          <a:ln>
            <a:noFill/>
          </a:ln>
        </p:spPr>
      </p:pic>
      <p:sp>
        <p:nvSpPr>
          <p:cNvPr id="300" name="Google Shape;300;p11"/>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Clr>
                <a:srgbClr val="000000"/>
              </a:buClr>
              <a:buSzPts val="2000"/>
              <a:buNone/>
            </a:pPr>
            <a:r>
              <a:t/>
            </a:r>
            <a:endParaRPr/>
          </a:p>
        </p:txBody>
      </p:sp>
      <p:pic>
        <p:nvPicPr>
          <p:cNvPr descr="\\ad.stockholm.se\cli-sd\cc2sd002\003871\Precens\Brottsprevention\Komet1\Administration\Logotype\PLUS\PLUS logo användbar.jpg" id="301" name="Google Shape;301;p11"/>
          <p:cNvPicPr preferRelativeResize="0"/>
          <p:nvPr/>
        </p:nvPicPr>
        <p:blipFill rotWithShape="1">
          <a:blip r:embed="rId4">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2"/>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1600"/>
              <a:buFont typeface="Arial"/>
              <a:buNone/>
            </a:pPr>
            <a:br>
              <a:rPr b="0" lang="sv-SE" sz="1600">
                <a:latin typeface="Arial"/>
                <a:ea typeface="Arial"/>
                <a:cs typeface="Arial"/>
                <a:sym typeface="Arial"/>
              </a:rPr>
            </a:br>
            <a:r>
              <a:rPr b="0" lang="sv-SE" sz="4000">
                <a:latin typeface="Arial"/>
                <a:ea typeface="Arial"/>
                <a:cs typeface="Arial"/>
                <a:sym typeface="Arial"/>
              </a:rPr>
              <a:t>Rutiner som kan vara hjälpsamma</a:t>
            </a:r>
            <a:endParaRPr/>
          </a:p>
        </p:txBody>
      </p:sp>
      <p:sp>
        <p:nvSpPr>
          <p:cNvPr id="308" name="Google Shape;308;p12"/>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p>
            <a:pPr indent="-342900" lvl="0" marL="342900" rtl="0" algn="l">
              <a:lnSpc>
                <a:spcPct val="150000"/>
              </a:lnSpc>
              <a:spcBef>
                <a:spcPts val="0"/>
              </a:spcBef>
              <a:spcAft>
                <a:spcPts val="0"/>
              </a:spcAft>
              <a:buClr>
                <a:srgbClr val="000000"/>
              </a:buClr>
              <a:buSzPts val="2400"/>
              <a:buFont typeface="Arial"/>
              <a:buChar char="•"/>
            </a:pPr>
            <a:r>
              <a:rPr lang="sv-SE" sz="2400"/>
              <a:t>Tid tillsammans- skapar dialog</a:t>
            </a:r>
            <a:endParaRPr/>
          </a:p>
          <a:p>
            <a:pPr indent="-342900" lvl="0" marL="342900" rtl="0" algn="l">
              <a:lnSpc>
                <a:spcPct val="150000"/>
              </a:lnSpc>
              <a:spcBef>
                <a:spcPts val="480"/>
              </a:spcBef>
              <a:spcAft>
                <a:spcPts val="0"/>
              </a:spcAft>
              <a:buClr>
                <a:srgbClr val="000000"/>
              </a:buClr>
              <a:buSzPts val="2400"/>
              <a:buFont typeface="Arial"/>
              <a:buChar char="•"/>
            </a:pPr>
            <a:r>
              <a:rPr lang="sv-SE" sz="2400"/>
              <a:t>Förberedelse – minskar konflikter</a:t>
            </a:r>
            <a:endParaRPr/>
          </a:p>
          <a:p>
            <a:pPr indent="-342900" lvl="0" marL="342900" rtl="0" algn="l">
              <a:lnSpc>
                <a:spcPct val="150000"/>
              </a:lnSpc>
              <a:spcBef>
                <a:spcPts val="480"/>
              </a:spcBef>
              <a:spcAft>
                <a:spcPts val="0"/>
              </a:spcAft>
              <a:buClr>
                <a:srgbClr val="000000"/>
              </a:buClr>
              <a:buSzPts val="2400"/>
              <a:buFont typeface="Arial"/>
              <a:buChar char="•"/>
            </a:pPr>
            <a:r>
              <a:rPr lang="sv-SE" sz="2400"/>
              <a:t>Hålla kontakt- tex meddela när ungdomen åker hem</a:t>
            </a:r>
            <a:endParaRPr/>
          </a:p>
        </p:txBody>
      </p:sp>
      <p:pic>
        <p:nvPicPr>
          <p:cNvPr descr="\\ad.stockholm.se\cli-sd\cc2sd002\003871\Precens\Brottsprevention\Komet1\Administration\Logotype\PLUS\PLUS logo användbar.jpg" id="309" name="Google Shape;309;p12"/>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3"/>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Times New Roman"/>
              <a:buNone/>
            </a:pPr>
            <a:br>
              <a:rPr lang="sv-SE" sz="4000">
                <a:latin typeface="Times New Roman"/>
                <a:ea typeface="Times New Roman"/>
                <a:cs typeface="Times New Roman"/>
                <a:sym typeface="Times New Roman"/>
              </a:rPr>
            </a:br>
            <a:r>
              <a:rPr b="0" lang="sv-SE" sz="4000">
                <a:latin typeface="Arial"/>
                <a:ea typeface="Arial"/>
                <a:cs typeface="Arial"/>
                <a:sym typeface="Arial"/>
              </a:rPr>
              <a:t>Internet och säkerhet</a:t>
            </a:r>
            <a:endParaRPr/>
          </a:p>
        </p:txBody>
      </p:sp>
      <p:sp>
        <p:nvSpPr>
          <p:cNvPr id="316" name="Google Shape;316;p13"/>
          <p:cNvSpPr txBox="1"/>
          <p:nvPr>
            <p:ph idx="1" type="body"/>
          </p:nvPr>
        </p:nvSpPr>
        <p:spPr>
          <a:xfrm>
            <a:off x="457200" y="1440000"/>
            <a:ext cx="8231188" cy="4841530"/>
          </a:xfrm>
          <a:prstGeom prst="rect">
            <a:avLst/>
          </a:prstGeom>
          <a:noFill/>
          <a:ln>
            <a:noFill/>
          </a:ln>
        </p:spPr>
        <p:txBody>
          <a:bodyPr anchorCtr="0" anchor="t" bIns="45700" lIns="0" spcFirstLastPara="1" rIns="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lang="sv-SE" sz="2400"/>
              <a:t>Skapa ett klimat där ungdomen väljer att involvera föräldern i sitt digitala liv.</a:t>
            </a:r>
            <a:endParaRPr/>
          </a:p>
          <a:p>
            <a:pPr indent="-342900" lvl="0" marL="342900" rtl="0" algn="l">
              <a:lnSpc>
                <a:spcPct val="100000"/>
              </a:lnSpc>
              <a:spcBef>
                <a:spcPts val="480"/>
              </a:spcBef>
              <a:spcAft>
                <a:spcPts val="0"/>
              </a:spcAft>
              <a:buClr>
                <a:srgbClr val="000000"/>
              </a:buClr>
              <a:buSzPts val="2400"/>
              <a:buFont typeface="Arial"/>
              <a:buChar char="•"/>
            </a:pPr>
            <a:r>
              <a:rPr lang="sv-SE" sz="2400"/>
              <a:t>Kontrollerande och oroliga föräldrar kan inverka negativt på ungas surfande.</a:t>
            </a:r>
            <a:endParaRPr/>
          </a:p>
          <a:p>
            <a:pPr indent="-342900" lvl="0" marL="342900" rtl="0" algn="l">
              <a:lnSpc>
                <a:spcPct val="100000"/>
              </a:lnSpc>
              <a:spcBef>
                <a:spcPts val="480"/>
              </a:spcBef>
              <a:spcAft>
                <a:spcPts val="0"/>
              </a:spcAft>
              <a:buClr>
                <a:srgbClr val="000000"/>
              </a:buClr>
              <a:buSzPts val="2400"/>
              <a:buFont typeface="Arial"/>
              <a:buChar char="•"/>
            </a:pPr>
            <a:r>
              <a:rPr lang="sv-SE" sz="2400"/>
              <a:t>Visa intresse och diskutera tillsammans om hur hantera negativa aspekter av internet. </a:t>
            </a:r>
            <a:endParaRPr/>
          </a:p>
          <a:p>
            <a:pPr indent="-342900" lvl="0" marL="342900" rtl="0" algn="l">
              <a:lnSpc>
                <a:spcPct val="100000"/>
              </a:lnSpc>
              <a:spcBef>
                <a:spcPts val="480"/>
              </a:spcBef>
              <a:spcAft>
                <a:spcPts val="0"/>
              </a:spcAft>
              <a:buClr>
                <a:srgbClr val="000000"/>
              </a:buClr>
              <a:buSzPts val="2400"/>
              <a:buFont typeface="Arial"/>
              <a:buChar char="•"/>
            </a:pPr>
            <a:r>
              <a:rPr b="1" lang="sv-SE" sz="2400"/>
              <a:t>Digitala medier på föräldriska </a:t>
            </a:r>
            <a:r>
              <a:rPr lang="sv-SE" sz="2400"/>
              <a:t>- </a:t>
            </a:r>
            <a:r>
              <a:rPr i="1" lang="sv-SE" sz="2400"/>
              <a:t>Mediemyndigheten</a:t>
            </a:r>
            <a:endParaRPr sz="2400"/>
          </a:p>
          <a:p>
            <a:pPr indent="-342900" lvl="0" marL="342900" rtl="0" algn="l">
              <a:lnSpc>
                <a:spcPct val="100000"/>
              </a:lnSpc>
              <a:spcBef>
                <a:spcPts val="480"/>
              </a:spcBef>
              <a:spcAft>
                <a:spcPts val="0"/>
              </a:spcAft>
              <a:buClr>
                <a:srgbClr val="000000"/>
              </a:buClr>
              <a:buSzPts val="2400"/>
              <a:buFont typeface="Arial"/>
              <a:buChar char="•"/>
            </a:pPr>
            <a:r>
              <a:rPr lang="sv-SE" sz="2400"/>
              <a:t>Tre </a:t>
            </a:r>
            <a:r>
              <a:rPr lang="sv-SE" sz="2400">
                <a:solidFill>
                  <a:schemeClr val="dk1"/>
                </a:solidFill>
              </a:rPr>
              <a:t>skyddsfaktorer: motion, träffa vänner fysiskt, samtal med föräldrar.</a:t>
            </a:r>
            <a:endParaRPr/>
          </a:p>
        </p:txBody>
      </p:sp>
      <p:pic>
        <p:nvPicPr>
          <p:cNvPr descr="\\ad.stockholm.se\cli-sd\cc2sd002\003871\Precens\Brottsprevention\Komet1\Administration\Logotype\PLUS\PLUS logo användbar.jpg" id="317" name="Google Shape;317;p13"/>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4"/>
          <p:cNvSpPr txBox="1"/>
          <p:nvPr>
            <p:ph type="title"/>
          </p:nvPr>
        </p:nvSpPr>
        <p:spPr>
          <a:xfrm>
            <a:off x="0" y="457200"/>
            <a:ext cx="9144000" cy="842962"/>
          </a:xfrm>
          <a:prstGeom prst="rect">
            <a:avLst/>
          </a:prstGeom>
          <a:noFill/>
          <a:ln>
            <a:noFill/>
          </a:ln>
        </p:spPr>
        <p:txBody>
          <a:bodyPr anchorCtr="0" anchor="t" bIns="0" lIns="0" spcFirstLastPara="1" rIns="0" wrap="square" tIns="0">
            <a:normAutofit/>
          </a:bodyPr>
          <a:lstStyle/>
          <a:p>
            <a:pPr indent="0" lvl="0" marL="0" rtl="0" algn="ctr">
              <a:lnSpc>
                <a:spcPct val="82352"/>
              </a:lnSpc>
              <a:spcBef>
                <a:spcPts val="0"/>
              </a:spcBef>
              <a:spcAft>
                <a:spcPts val="0"/>
              </a:spcAft>
              <a:buClr>
                <a:srgbClr val="000000"/>
              </a:buClr>
              <a:buSzPts val="3400"/>
              <a:buFont typeface="Arial"/>
              <a:buNone/>
            </a:pPr>
            <a:r>
              <a:rPr b="0" lang="sv-SE" sz="3400">
                <a:latin typeface="Arial"/>
                <a:ea typeface="Arial"/>
                <a:cs typeface="Arial"/>
                <a:sym typeface="Arial"/>
              </a:rPr>
              <a:t>Rekommendation från Folkhälsomyndigheten</a:t>
            </a:r>
            <a:endParaRPr/>
          </a:p>
        </p:txBody>
      </p:sp>
      <p:pic>
        <p:nvPicPr>
          <p:cNvPr id="324" name="Google Shape;324;p14"/>
          <p:cNvPicPr preferRelativeResize="0"/>
          <p:nvPr>
            <p:ph idx="1" type="body"/>
          </p:nvPr>
        </p:nvPicPr>
        <p:blipFill rotWithShape="1">
          <a:blip r:embed="rId3">
            <a:alphaModFix/>
          </a:blip>
          <a:srcRect b="0" l="0" r="0" t="0"/>
          <a:stretch/>
        </p:blipFill>
        <p:spPr>
          <a:xfrm>
            <a:off x="1418278" y="878681"/>
            <a:ext cx="6314365" cy="5058470"/>
          </a:xfrm>
          <a:prstGeom prst="rect">
            <a:avLst/>
          </a:prstGeom>
          <a:noFill/>
          <a:ln>
            <a:noFill/>
          </a:ln>
        </p:spPr>
      </p:pic>
      <p:pic>
        <p:nvPicPr>
          <p:cNvPr descr="\\ad.stockholm.se\cli-sd\cc2sd002\003871\Precens\Brottsprevention\Komet1\Administration\Logotype\PLUS\PLUS logo användbar.jpg" id="325" name="Google Shape;325;p14"/>
          <p:cNvPicPr preferRelativeResize="0"/>
          <p:nvPr/>
        </p:nvPicPr>
        <p:blipFill rotWithShape="1">
          <a:blip r:embed="rId4">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5"/>
          <p:cNvSpPr txBox="1"/>
          <p:nvPr>
            <p:ph type="title"/>
          </p:nvPr>
        </p:nvSpPr>
        <p:spPr>
          <a:xfrm>
            <a:off x="0" y="644017"/>
            <a:ext cx="9144000" cy="946244"/>
          </a:xfrm>
          <a:prstGeom prst="rect">
            <a:avLst/>
          </a:prstGeom>
          <a:noFill/>
          <a:ln>
            <a:noFill/>
          </a:ln>
        </p:spPr>
        <p:txBody>
          <a:bodyPr anchorCtr="0" anchor="t" bIns="0" lIns="0" spcFirstLastPara="1" rIns="0" wrap="square" tIns="0">
            <a:normAutofit/>
          </a:bodyPr>
          <a:lstStyle/>
          <a:p>
            <a:pPr indent="0" lvl="0" marL="0" rtl="0" algn="ctr">
              <a:lnSpc>
                <a:spcPct val="77777"/>
              </a:lnSpc>
              <a:spcBef>
                <a:spcPts val="0"/>
              </a:spcBef>
              <a:spcAft>
                <a:spcPts val="0"/>
              </a:spcAft>
              <a:buClr>
                <a:schemeClr val="dk1"/>
              </a:buClr>
              <a:buSzPts val="3600"/>
              <a:buFont typeface="Arial"/>
              <a:buNone/>
            </a:pPr>
            <a:r>
              <a:rPr b="0" lang="sv-SE" sz="3600">
                <a:solidFill>
                  <a:schemeClr val="dk1"/>
                </a:solidFill>
                <a:latin typeface="Arial"/>
                <a:ea typeface="Arial"/>
                <a:cs typeface="Arial"/>
                <a:sym typeface="Arial"/>
              </a:rPr>
              <a:t>Hur påverkas unga av skärmanvändning?</a:t>
            </a:r>
            <a:endParaRPr/>
          </a:p>
        </p:txBody>
      </p:sp>
      <p:sp>
        <p:nvSpPr>
          <p:cNvPr id="333" name="Google Shape;333;p15"/>
          <p:cNvSpPr txBox="1"/>
          <p:nvPr>
            <p:ph idx="1" type="body"/>
          </p:nvPr>
        </p:nvSpPr>
        <p:spPr>
          <a:xfrm>
            <a:off x="457200" y="1590261"/>
            <a:ext cx="6519514" cy="4017163"/>
          </a:xfrm>
          <a:prstGeom prst="rect">
            <a:avLst/>
          </a:prstGeom>
          <a:noFill/>
          <a:ln>
            <a:noFill/>
          </a:ln>
        </p:spPr>
        <p:txBody>
          <a:bodyPr anchorCtr="0" anchor="t" bIns="45700" lIns="0" spcFirstLastPara="1" rIns="0" wrap="square" tIns="45700">
            <a:normAutofit/>
          </a:bodyPr>
          <a:lstStyle/>
          <a:p>
            <a:pPr indent="-285750" lvl="0" marL="285750" rtl="0" algn="l">
              <a:lnSpc>
                <a:spcPct val="150000"/>
              </a:lnSpc>
              <a:spcBef>
                <a:spcPts val="0"/>
              </a:spcBef>
              <a:spcAft>
                <a:spcPts val="0"/>
              </a:spcAft>
              <a:buClr>
                <a:srgbClr val="000000"/>
              </a:buClr>
              <a:buSzPts val="2400"/>
              <a:buFont typeface="Arial"/>
              <a:buChar char="•"/>
            </a:pPr>
            <a:r>
              <a:rPr lang="sv-SE" sz="2400"/>
              <a:t>Sociala medier</a:t>
            </a:r>
            <a:endParaRPr/>
          </a:p>
          <a:p>
            <a:pPr indent="-342900" lvl="1" marL="800100" rtl="0" algn="l">
              <a:lnSpc>
                <a:spcPct val="100000"/>
              </a:lnSpc>
              <a:spcBef>
                <a:spcPts val="480"/>
              </a:spcBef>
              <a:spcAft>
                <a:spcPts val="0"/>
              </a:spcAft>
              <a:buClr>
                <a:srgbClr val="000000"/>
              </a:buClr>
              <a:buSzPts val="2400"/>
              <a:buFont typeface="Courier New"/>
              <a:buChar char="o"/>
            </a:pPr>
            <a:r>
              <a:rPr lang="sv-SE" sz="2400"/>
              <a:t>Positiva effekter: bättre självförtroende, socialt stöd, utveckla sin identitet</a:t>
            </a:r>
            <a:endParaRPr/>
          </a:p>
          <a:p>
            <a:pPr indent="-342900" lvl="1" marL="800100" rtl="0" algn="l">
              <a:lnSpc>
                <a:spcPct val="100000"/>
              </a:lnSpc>
              <a:spcBef>
                <a:spcPts val="480"/>
              </a:spcBef>
              <a:spcAft>
                <a:spcPts val="0"/>
              </a:spcAft>
              <a:buClr>
                <a:srgbClr val="000000"/>
              </a:buClr>
              <a:buSzPts val="2400"/>
              <a:buFont typeface="Courier New"/>
              <a:buChar char="o"/>
            </a:pPr>
            <a:r>
              <a:rPr lang="sv-SE" sz="2400"/>
              <a:t>Negativa effekter: kränkningar, social isolering</a:t>
            </a:r>
            <a:endParaRPr/>
          </a:p>
          <a:p>
            <a:pPr indent="-190500" lvl="1" marL="800100" rtl="0" algn="l">
              <a:lnSpc>
                <a:spcPct val="100000"/>
              </a:lnSpc>
              <a:spcBef>
                <a:spcPts val="480"/>
              </a:spcBef>
              <a:spcAft>
                <a:spcPts val="0"/>
              </a:spcAft>
              <a:buClr>
                <a:srgbClr val="000000"/>
              </a:buClr>
              <a:buSzPts val="2400"/>
              <a:buFont typeface="Courier New"/>
              <a:buNone/>
            </a:pPr>
            <a:r>
              <a:t/>
            </a:r>
            <a:endParaRPr sz="2400"/>
          </a:p>
          <a:p>
            <a:pPr indent="-342900" lvl="0" marL="342900" rtl="0" algn="l">
              <a:lnSpc>
                <a:spcPct val="100000"/>
              </a:lnSpc>
              <a:spcBef>
                <a:spcPts val="480"/>
              </a:spcBef>
              <a:spcAft>
                <a:spcPts val="0"/>
              </a:spcAft>
              <a:buClr>
                <a:srgbClr val="000000"/>
              </a:buClr>
              <a:buSzPts val="2400"/>
              <a:buFont typeface="Arial"/>
              <a:buChar char="•"/>
            </a:pPr>
            <a:r>
              <a:rPr lang="sv-SE" sz="2400"/>
              <a:t>Spelberoende och spelande om pengar</a:t>
            </a:r>
            <a:endParaRPr/>
          </a:p>
          <a:p>
            <a:pPr indent="-190500" lvl="0" marL="342900" rtl="0" algn="l">
              <a:lnSpc>
                <a:spcPct val="100000"/>
              </a:lnSpc>
              <a:spcBef>
                <a:spcPts val="480"/>
              </a:spcBef>
              <a:spcAft>
                <a:spcPts val="0"/>
              </a:spcAft>
              <a:buClr>
                <a:srgbClr val="000000"/>
              </a:buClr>
              <a:buSzPts val="2400"/>
              <a:buFont typeface="Arial"/>
              <a:buNone/>
            </a:pPr>
            <a:r>
              <a:t/>
            </a:r>
            <a:endParaRPr sz="2400">
              <a:latin typeface="Times New Roman"/>
              <a:ea typeface="Times New Roman"/>
              <a:cs typeface="Times New Roman"/>
              <a:sym typeface="Times New Roman"/>
            </a:endParaRPr>
          </a:p>
          <a:p>
            <a:pPr indent="0" lvl="0" marL="0" rtl="0" algn="l">
              <a:lnSpc>
                <a:spcPct val="100000"/>
              </a:lnSpc>
              <a:spcBef>
                <a:spcPts val="480"/>
              </a:spcBef>
              <a:spcAft>
                <a:spcPts val="0"/>
              </a:spcAft>
              <a:buClr>
                <a:srgbClr val="000000"/>
              </a:buClr>
              <a:buSzPts val="2400"/>
              <a:buNone/>
            </a:pPr>
            <a:r>
              <a:t/>
            </a:r>
            <a:endParaRPr sz="2400"/>
          </a:p>
          <a:p>
            <a:pPr indent="0" lvl="0" marL="0" rtl="0" algn="l">
              <a:lnSpc>
                <a:spcPct val="100000"/>
              </a:lnSpc>
              <a:spcBef>
                <a:spcPts val="480"/>
              </a:spcBef>
              <a:spcAft>
                <a:spcPts val="0"/>
              </a:spcAft>
              <a:buClr>
                <a:srgbClr val="000000"/>
              </a:buClr>
              <a:buSzPts val="2400"/>
              <a:buNone/>
            </a:pPr>
            <a:r>
              <a:t/>
            </a:r>
            <a:endParaRPr sz="2400"/>
          </a:p>
          <a:p>
            <a:pPr indent="0" lvl="0" marL="0" rtl="0" algn="l">
              <a:lnSpc>
                <a:spcPct val="100000"/>
              </a:lnSpc>
              <a:spcBef>
                <a:spcPts val="480"/>
              </a:spcBef>
              <a:spcAft>
                <a:spcPts val="0"/>
              </a:spcAft>
              <a:buClr>
                <a:srgbClr val="000000"/>
              </a:buClr>
              <a:buSzPts val="2400"/>
              <a:buNone/>
            </a:pPr>
            <a:r>
              <a:t/>
            </a:r>
            <a:endParaRPr sz="2400"/>
          </a:p>
        </p:txBody>
      </p:sp>
      <p:pic>
        <p:nvPicPr>
          <p:cNvPr descr="\\ad.stockholm.se\cli-sd\cc2sd002\003871\Precens\Brottsprevention\Komet1\Administration\Logotype\PLUS\PLUS logo användbar.jpg" id="334" name="Google Shape;334;p15"/>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9" name="Shape 339"/>
        <p:cNvGrpSpPr/>
        <p:nvPr/>
      </p:nvGrpSpPr>
      <p:grpSpPr>
        <a:xfrm>
          <a:off x="0" y="0"/>
          <a:ext cx="0" cy="0"/>
          <a:chOff x="0" y="0"/>
          <a:chExt cx="0" cy="0"/>
        </a:xfrm>
      </p:grpSpPr>
      <p:pic>
        <p:nvPicPr>
          <p:cNvPr descr="Monitoring Foxtrot bantad" id="340" name="Google Shape;340;p16"/>
          <p:cNvPicPr preferRelativeResize="0"/>
          <p:nvPr/>
        </p:nvPicPr>
        <p:blipFill rotWithShape="1">
          <a:blip r:embed="rId3">
            <a:alphaModFix/>
          </a:blip>
          <a:srcRect b="0" l="0" r="0" t="0"/>
          <a:stretch/>
        </p:blipFill>
        <p:spPr>
          <a:xfrm>
            <a:off x="0" y="1630680"/>
            <a:ext cx="9144000" cy="3178175"/>
          </a:xfrm>
          <a:prstGeom prst="rect">
            <a:avLst/>
          </a:prstGeom>
          <a:noFill/>
          <a:ln>
            <a:noFill/>
          </a:ln>
        </p:spPr>
      </p:pic>
      <p:sp>
        <p:nvSpPr>
          <p:cNvPr id="341" name="Google Shape;341;p16"/>
          <p:cNvSpPr txBox="1"/>
          <p:nvPr>
            <p:ph type="title"/>
          </p:nvPr>
        </p:nvSpPr>
        <p:spPr>
          <a:xfrm>
            <a:off x="558800" y="1295400"/>
            <a:ext cx="8585200" cy="14478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800"/>
              <a:buFont typeface="Arial"/>
              <a:buNone/>
            </a:pPr>
            <a:br>
              <a:rPr lang="sv-SE"/>
            </a:br>
            <a:br>
              <a:rPr lang="sv-SE"/>
            </a:br>
            <a:endParaRPr/>
          </a:p>
        </p:txBody>
      </p:sp>
      <p:pic>
        <p:nvPicPr>
          <p:cNvPr descr="\\ad.stockholm.se\cli-sd\cc2sd002\003871\Precens\Brottsprevention\Komet1\Administration\Logotype\PLUS\PLUS logo användbar.jpg" id="342" name="Google Shape;342;p16"/>
          <p:cNvPicPr preferRelativeResize="0"/>
          <p:nvPr/>
        </p:nvPicPr>
        <p:blipFill rotWithShape="1">
          <a:blip r:embed="rId4">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7"/>
          <p:cNvSpPr/>
          <p:nvPr/>
        </p:nvSpPr>
        <p:spPr>
          <a:xfrm>
            <a:off x="0" y="2057400"/>
            <a:ext cx="91440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v-SE" sz="4000">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lang="sv-SE" sz="4000">
                <a:solidFill>
                  <a:schemeClr val="dk1"/>
                </a:solidFill>
                <a:latin typeface="Arial"/>
                <a:ea typeface="Arial"/>
                <a:cs typeface="Arial"/>
                <a:sym typeface="Arial"/>
              </a:rPr>
              <a:t>  </a:t>
            </a:r>
            <a:r>
              <a:rPr lang="sv-SE" sz="4000">
                <a:solidFill>
                  <a:schemeClr val="dk1"/>
                </a:solidFill>
                <a:latin typeface="Arial"/>
                <a:ea typeface="Arial"/>
                <a:cs typeface="Arial"/>
                <a:sym typeface="Arial"/>
              </a:rPr>
              <a:t>Träff 5 – Förhandla och lös problem </a:t>
            </a:r>
            <a:endParaRPr/>
          </a:p>
        </p:txBody>
      </p:sp>
      <p:pic>
        <p:nvPicPr>
          <p:cNvPr descr="\\ad.stockholm.se\cli-sd\cc2sd002\003871\Precens\Brottsprevention\Komet1\Administration\Logotype\PLUS\PLUS logo användbar.jpg" id="349" name="Google Shape;349;p17"/>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8"/>
          <p:cNvSpPr txBox="1"/>
          <p:nvPr>
            <p:ph type="title"/>
          </p:nvPr>
        </p:nvSpPr>
        <p:spPr>
          <a:xfrm>
            <a:off x="558800" y="304800"/>
            <a:ext cx="8585200" cy="1035968"/>
          </a:xfrm>
          <a:prstGeom prst="rect">
            <a:avLst/>
          </a:prstGeom>
          <a:noFill/>
          <a:ln>
            <a:noFill/>
          </a:ln>
        </p:spPr>
        <p:txBody>
          <a:bodyPr anchorCtr="0" anchor="t" bIns="0" lIns="0" spcFirstLastPara="1" rIns="0" wrap="square" tIns="0">
            <a:normAutofit fontScale="90000"/>
          </a:bodyPr>
          <a:lstStyle/>
          <a:p>
            <a:pPr indent="0" lvl="0" marL="0" rtl="0" algn="ctr">
              <a:lnSpc>
                <a:spcPct val="70000"/>
              </a:lnSpc>
              <a:spcBef>
                <a:spcPts val="0"/>
              </a:spcBef>
              <a:spcAft>
                <a:spcPts val="0"/>
              </a:spcAft>
              <a:buClr>
                <a:srgbClr val="000000"/>
              </a:buClr>
              <a:buSzPct val="100000"/>
              <a:buFont typeface="Times New Roman"/>
              <a:buNone/>
            </a:pPr>
            <a:br>
              <a:rPr b="0" lang="sv-SE" sz="2200">
                <a:latin typeface="Times New Roman"/>
                <a:ea typeface="Times New Roman"/>
                <a:cs typeface="Times New Roman"/>
                <a:sym typeface="Times New Roman"/>
              </a:rPr>
            </a:br>
            <a:r>
              <a:rPr b="0" lang="sv-SE" sz="4000">
                <a:latin typeface="Arial"/>
                <a:ea typeface="Arial"/>
                <a:cs typeface="Arial"/>
                <a:sym typeface="Arial"/>
              </a:rPr>
              <a:t>Dagordning Träff 5 – </a:t>
            </a:r>
            <a:r>
              <a:rPr b="0" lang="sv-SE" sz="3100">
                <a:latin typeface="Arial"/>
                <a:ea typeface="Arial"/>
                <a:cs typeface="Arial"/>
                <a:sym typeface="Arial"/>
              </a:rPr>
              <a:t>Förhandla och lös problem</a:t>
            </a:r>
            <a:endParaRPr/>
          </a:p>
        </p:txBody>
      </p:sp>
      <p:sp>
        <p:nvSpPr>
          <p:cNvPr id="356" name="Google Shape;356;p18"/>
          <p:cNvSpPr txBox="1"/>
          <p:nvPr>
            <p:ph idx="1" type="body"/>
          </p:nvPr>
        </p:nvSpPr>
        <p:spPr>
          <a:xfrm>
            <a:off x="457200" y="1541928"/>
            <a:ext cx="8178800" cy="4335343"/>
          </a:xfrm>
          <a:prstGeom prst="rect">
            <a:avLst/>
          </a:prstGeom>
          <a:noFill/>
          <a:ln>
            <a:noFill/>
          </a:ln>
        </p:spPr>
        <p:txBody>
          <a:bodyPr anchorCtr="0" anchor="t" bIns="45700" lIns="0" spcFirstLastPara="1" rIns="0" wrap="square" tIns="45700">
            <a:normAutofit/>
          </a:bodyPr>
          <a:lstStyle/>
          <a:p>
            <a:pPr indent="-342900" lvl="0" marL="342900" rtl="0" algn="l">
              <a:lnSpc>
                <a:spcPct val="150000"/>
              </a:lnSpc>
              <a:spcBef>
                <a:spcPts val="0"/>
              </a:spcBef>
              <a:spcAft>
                <a:spcPts val="0"/>
              </a:spcAft>
              <a:buClr>
                <a:srgbClr val="000000"/>
              </a:buClr>
              <a:buSzPts val="2200"/>
              <a:buFont typeface="Arial"/>
              <a:buChar char="•"/>
            </a:pPr>
            <a:r>
              <a:rPr lang="sv-SE" sz="2200"/>
              <a:t>Introduktion</a:t>
            </a:r>
            <a:endParaRPr/>
          </a:p>
          <a:p>
            <a:pPr indent="-342900" lvl="0" marL="342900" rtl="0" algn="l">
              <a:lnSpc>
                <a:spcPct val="150000"/>
              </a:lnSpc>
              <a:spcBef>
                <a:spcPts val="440"/>
              </a:spcBef>
              <a:spcAft>
                <a:spcPts val="0"/>
              </a:spcAft>
              <a:buClr>
                <a:srgbClr val="000000"/>
              </a:buClr>
              <a:buSzPts val="2200"/>
              <a:buFont typeface="Arial"/>
              <a:buChar char="•"/>
            </a:pPr>
            <a:r>
              <a:rPr lang="sv-SE" sz="2200"/>
              <a:t>Genomgång av hemövning</a:t>
            </a:r>
            <a:endParaRPr/>
          </a:p>
          <a:p>
            <a:pPr indent="-342900" lvl="0" marL="342900" rtl="0" algn="l">
              <a:lnSpc>
                <a:spcPct val="150000"/>
              </a:lnSpc>
              <a:spcBef>
                <a:spcPts val="440"/>
              </a:spcBef>
              <a:spcAft>
                <a:spcPts val="0"/>
              </a:spcAft>
              <a:buClr>
                <a:srgbClr val="000000"/>
              </a:buClr>
              <a:buSzPts val="2200"/>
              <a:buFont typeface="Arial"/>
              <a:buChar char="•"/>
            </a:pPr>
            <a:r>
              <a:rPr lang="sv-SE" sz="2200"/>
              <a:t>Formulera problem/mål</a:t>
            </a:r>
            <a:endParaRPr/>
          </a:p>
          <a:p>
            <a:pPr indent="-342900" lvl="0" marL="342900" rtl="0" algn="l">
              <a:lnSpc>
                <a:spcPct val="150000"/>
              </a:lnSpc>
              <a:spcBef>
                <a:spcPts val="440"/>
              </a:spcBef>
              <a:spcAft>
                <a:spcPts val="0"/>
              </a:spcAft>
              <a:buClr>
                <a:srgbClr val="000000"/>
              </a:buClr>
              <a:buSzPts val="2200"/>
              <a:buFont typeface="Arial"/>
              <a:buChar char="•"/>
            </a:pPr>
            <a:r>
              <a:rPr lang="sv-SE" sz="2200"/>
              <a:t>Hitta gemensamma lösningar</a:t>
            </a:r>
            <a:endParaRPr/>
          </a:p>
          <a:p>
            <a:pPr indent="-342900" lvl="0" marL="342900" rtl="0" algn="l">
              <a:lnSpc>
                <a:spcPct val="150000"/>
              </a:lnSpc>
              <a:spcBef>
                <a:spcPts val="440"/>
              </a:spcBef>
              <a:spcAft>
                <a:spcPts val="0"/>
              </a:spcAft>
              <a:buClr>
                <a:srgbClr val="000000"/>
              </a:buClr>
              <a:buSzPts val="2200"/>
              <a:buFont typeface="Arial"/>
              <a:buChar char="•"/>
            </a:pPr>
            <a:r>
              <a:rPr lang="sv-SE" sz="2200"/>
              <a:t>Övning på problemlösning</a:t>
            </a:r>
            <a:endParaRPr/>
          </a:p>
          <a:p>
            <a:pPr indent="-342900" lvl="0" marL="342900" rtl="0" algn="l">
              <a:lnSpc>
                <a:spcPct val="150000"/>
              </a:lnSpc>
              <a:spcBef>
                <a:spcPts val="440"/>
              </a:spcBef>
              <a:spcAft>
                <a:spcPts val="0"/>
              </a:spcAft>
              <a:buClr>
                <a:srgbClr val="000000"/>
              </a:buClr>
              <a:buSzPts val="2200"/>
              <a:buFont typeface="Arial"/>
              <a:buChar char="•"/>
            </a:pPr>
            <a:r>
              <a:rPr lang="sv-SE" sz="2200"/>
              <a:t>Ny övning hemma</a:t>
            </a:r>
            <a:endParaRPr/>
          </a:p>
        </p:txBody>
      </p:sp>
      <p:pic>
        <p:nvPicPr>
          <p:cNvPr descr="\\ad.stockholm.se\cli-sd\cc2sd002\003871\Precens\Brottsprevention\Komet1\Administration\Logotype\PLUS\PLUS logo användbar.jpg" id="357" name="Google Shape;357;p18"/>
          <p:cNvPicPr preferRelativeResize="0"/>
          <p:nvPr/>
        </p:nvPicPr>
        <p:blipFill rotWithShape="1">
          <a:blip r:embed="rId3">
            <a:alphaModFix/>
          </a:blip>
          <a:srcRect b="0" l="0" r="0" t="0"/>
          <a:stretch/>
        </p:blipFill>
        <p:spPr>
          <a:xfrm>
            <a:off x="7164288" y="6165304"/>
            <a:ext cx="1130531" cy="465513"/>
          </a:xfrm>
          <a:prstGeom prst="rect">
            <a:avLst/>
          </a:prstGeom>
          <a:noFill/>
          <a:ln>
            <a:noFill/>
          </a:ln>
        </p:spPr>
      </p:pic>
      <p:pic>
        <p:nvPicPr>
          <p:cNvPr id="358" name="Google Shape;358;p18"/>
          <p:cNvPicPr preferRelativeResize="0"/>
          <p:nvPr/>
        </p:nvPicPr>
        <p:blipFill rotWithShape="1">
          <a:blip r:embed="rId4">
            <a:alphaModFix/>
          </a:blip>
          <a:srcRect b="0" l="0" r="0" t="0"/>
          <a:stretch/>
        </p:blipFill>
        <p:spPr>
          <a:xfrm>
            <a:off x="4839970" y="1715770"/>
            <a:ext cx="3846830" cy="34264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9"/>
          <p:cNvSpPr txBox="1"/>
          <p:nvPr>
            <p:ph type="title"/>
          </p:nvPr>
        </p:nvSpPr>
        <p:spPr>
          <a:xfrm>
            <a:off x="430306" y="355446"/>
            <a:ext cx="8561294" cy="1028699"/>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Times New Roman"/>
              <a:buNone/>
            </a:pPr>
            <a:br>
              <a:rPr lang="sv-SE" sz="4000">
                <a:latin typeface="Times New Roman"/>
                <a:ea typeface="Times New Roman"/>
                <a:cs typeface="Times New Roman"/>
                <a:sym typeface="Times New Roman"/>
              </a:rPr>
            </a:br>
            <a:r>
              <a:rPr b="0" lang="sv-SE" sz="4000">
                <a:latin typeface="Arial"/>
                <a:ea typeface="Arial"/>
                <a:cs typeface="Arial"/>
                <a:sym typeface="Arial"/>
              </a:rPr>
              <a:t>Forskning om problemlösning</a:t>
            </a:r>
            <a:endParaRPr/>
          </a:p>
        </p:txBody>
      </p:sp>
      <p:sp>
        <p:nvSpPr>
          <p:cNvPr id="365" name="Google Shape;365;p19"/>
          <p:cNvSpPr txBox="1"/>
          <p:nvPr>
            <p:ph idx="1" type="body"/>
          </p:nvPr>
        </p:nvSpPr>
        <p:spPr>
          <a:xfrm>
            <a:off x="381000" y="1514475"/>
            <a:ext cx="8231188" cy="4356936"/>
          </a:xfrm>
          <a:prstGeom prst="rect">
            <a:avLst/>
          </a:prstGeom>
          <a:noFill/>
          <a:ln>
            <a:noFill/>
          </a:ln>
        </p:spPr>
        <p:txBody>
          <a:bodyPr anchorCtr="0" anchor="t" bIns="45700" lIns="0" spcFirstLastPara="1" rIns="0" wrap="square" tIns="45700">
            <a:normAutofit/>
          </a:bodyPr>
          <a:lstStyle/>
          <a:p>
            <a:pPr indent="-514350" lvl="0" marL="514350" rtl="0" algn="l">
              <a:lnSpc>
                <a:spcPct val="100000"/>
              </a:lnSpc>
              <a:spcBef>
                <a:spcPts val="0"/>
              </a:spcBef>
              <a:spcAft>
                <a:spcPts val="0"/>
              </a:spcAft>
              <a:buClr>
                <a:srgbClr val="000000"/>
              </a:buClr>
              <a:buSzPts val="2400"/>
              <a:buFont typeface="Arial"/>
              <a:buChar char="•"/>
            </a:pPr>
            <a:r>
              <a:rPr lang="sv-SE" sz="2400"/>
              <a:t>Gemensam problemlösningar minskar konflikter (Greene m.fl., 2004; Granic, O´Hara, Pepler &amp; Lewis, 2007; Chu et al, 2014)</a:t>
            </a:r>
            <a:endParaRPr/>
          </a:p>
          <a:p>
            <a:pPr indent="0" lvl="0" marL="0" rtl="0" algn="l">
              <a:lnSpc>
                <a:spcPct val="100000"/>
              </a:lnSpc>
              <a:spcBef>
                <a:spcPts val="480"/>
              </a:spcBef>
              <a:spcAft>
                <a:spcPts val="0"/>
              </a:spcAft>
              <a:buClr>
                <a:srgbClr val="000000"/>
              </a:buClr>
              <a:buSzPts val="2400"/>
              <a:buNone/>
            </a:pPr>
            <a:r>
              <a:t/>
            </a:r>
            <a:endParaRPr sz="2400"/>
          </a:p>
          <a:p>
            <a:pPr indent="-514350" lvl="0" marL="514350" rtl="0" algn="l">
              <a:lnSpc>
                <a:spcPct val="100000"/>
              </a:lnSpc>
              <a:spcBef>
                <a:spcPts val="480"/>
              </a:spcBef>
              <a:spcAft>
                <a:spcPts val="0"/>
              </a:spcAft>
              <a:buClr>
                <a:schemeClr val="dk1"/>
              </a:buClr>
              <a:buSzPts val="2400"/>
              <a:buFont typeface="Arial"/>
              <a:buChar char="•"/>
            </a:pPr>
            <a:r>
              <a:rPr lang="sv-SE" sz="2400">
                <a:solidFill>
                  <a:schemeClr val="dk1"/>
                </a:solidFill>
              </a:rPr>
              <a:t>Tydliga överenskommelser i familjen minskar problembeteenden hos ungdomar. (Chu et al, 2014) </a:t>
            </a:r>
            <a:endParaRPr/>
          </a:p>
          <a:p>
            <a:pPr indent="-361950" lvl="0" marL="514350" rtl="0" algn="l">
              <a:lnSpc>
                <a:spcPct val="100000"/>
              </a:lnSpc>
              <a:spcBef>
                <a:spcPts val="480"/>
              </a:spcBef>
              <a:spcAft>
                <a:spcPts val="0"/>
              </a:spcAft>
              <a:buClr>
                <a:srgbClr val="000000"/>
              </a:buClr>
              <a:buSzPts val="2400"/>
              <a:buFont typeface="Arial"/>
              <a:buNone/>
            </a:pPr>
            <a:r>
              <a:t/>
            </a:r>
            <a:endParaRPr sz="2400">
              <a:solidFill>
                <a:schemeClr val="dk1"/>
              </a:solidFill>
            </a:endParaRPr>
          </a:p>
          <a:p>
            <a:pPr indent="-514350" lvl="0" marL="514350" rtl="0" algn="l">
              <a:lnSpc>
                <a:spcPct val="100000"/>
              </a:lnSpc>
              <a:spcBef>
                <a:spcPts val="480"/>
              </a:spcBef>
              <a:spcAft>
                <a:spcPts val="0"/>
              </a:spcAft>
              <a:buClr>
                <a:srgbClr val="000000"/>
              </a:buClr>
              <a:buSzPts val="2400"/>
              <a:buFont typeface="Arial"/>
              <a:buChar char="•"/>
            </a:pPr>
            <a:r>
              <a:rPr lang="sv-SE" sz="2400"/>
              <a:t>Familjer som är flexibla när de diskuterar problem har färre konflikter </a:t>
            </a:r>
            <a:r>
              <a:rPr i="1" lang="sv-SE" sz="2400"/>
              <a:t>(Granic, O´Hara, Pepler &amp; Lewis, 2007)</a:t>
            </a:r>
            <a:endParaRPr/>
          </a:p>
          <a:p>
            <a:pPr indent="-190500" lvl="0" marL="342900" rtl="0" algn="l">
              <a:lnSpc>
                <a:spcPct val="100000"/>
              </a:lnSpc>
              <a:spcBef>
                <a:spcPts val="480"/>
              </a:spcBef>
              <a:spcAft>
                <a:spcPts val="0"/>
              </a:spcAft>
              <a:buClr>
                <a:srgbClr val="000000"/>
              </a:buClr>
              <a:buSzPts val="2400"/>
              <a:buFont typeface="Arial"/>
              <a:buNone/>
            </a:pPr>
            <a:r>
              <a:t/>
            </a:r>
            <a:endParaRPr i="1" sz="2400"/>
          </a:p>
          <a:p>
            <a:pPr indent="0" lvl="0" marL="0" rtl="0" algn="l">
              <a:lnSpc>
                <a:spcPct val="100000"/>
              </a:lnSpc>
              <a:spcBef>
                <a:spcPts val="480"/>
              </a:spcBef>
              <a:spcAft>
                <a:spcPts val="0"/>
              </a:spcAft>
              <a:buClr>
                <a:srgbClr val="000000"/>
              </a:buClr>
              <a:buSzPts val="2400"/>
              <a:buNone/>
            </a:pPr>
            <a:r>
              <a:t/>
            </a:r>
            <a:endParaRPr sz="2400">
              <a:latin typeface="Times New Roman"/>
              <a:ea typeface="Times New Roman"/>
              <a:cs typeface="Times New Roman"/>
              <a:sym typeface="Times New Roman"/>
            </a:endParaRPr>
          </a:p>
        </p:txBody>
      </p:sp>
      <p:pic>
        <p:nvPicPr>
          <p:cNvPr descr="\\ad.stockholm.se\cli-sd\cc2sd002\003871\Precens\Brottsprevention\Komet1\Administration\Logotype\PLUS\PLUS logo användbar.jpg" id="366" name="Google Shape;366;p19"/>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Arial"/>
              <a:buNone/>
            </a:pPr>
            <a:br>
              <a:rPr b="0" lang="sv-SE" sz="4000">
                <a:latin typeface="Arial"/>
                <a:ea typeface="Arial"/>
                <a:cs typeface="Arial"/>
                <a:sym typeface="Arial"/>
              </a:rPr>
            </a:br>
            <a:r>
              <a:rPr b="0" lang="sv-SE" sz="4000">
                <a:latin typeface="Arial"/>
                <a:ea typeface="Arial"/>
                <a:cs typeface="Arial"/>
                <a:sym typeface="Arial"/>
              </a:rPr>
              <a:t>Utbildningsdag 2</a:t>
            </a:r>
            <a:endParaRPr/>
          </a:p>
        </p:txBody>
      </p:sp>
      <p:sp>
        <p:nvSpPr>
          <p:cNvPr id="222" name="Google Shape;222;p2"/>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p>
            <a:pPr indent="-609600" lvl="0" marL="609600" rtl="0" algn="l">
              <a:lnSpc>
                <a:spcPct val="90000"/>
              </a:lnSpc>
              <a:spcBef>
                <a:spcPts val="0"/>
              </a:spcBef>
              <a:spcAft>
                <a:spcPts val="0"/>
              </a:spcAft>
              <a:buClr>
                <a:srgbClr val="000000"/>
              </a:buClr>
              <a:buSzPts val="2400"/>
              <a:buNone/>
            </a:pPr>
            <a:r>
              <a:rPr b="1" lang="sv-SE" sz="2400"/>
              <a:t>09.00 - 12.00</a:t>
            </a:r>
            <a:endParaRPr/>
          </a:p>
          <a:p>
            <a:pPr indent="-609600" lvl="0" marL="609600" rtl="0" algn="l">
              <a:lnSpc>
                <a:spcPct val="90000"/>
              </a:lnSpc>
              <a:spcBef>
                <a:spcPts val="480"/>
              </a:spcBef>
              <a:spcAft>
                <a:spcPts val="0"/>
              </a:spcAft>
              <a:buClr>
                <a:srgbClr val="000000"/>
              </a:buClr>
              <a:buSzPts val="2400"/>
              <a:buNone/>
            </a:pPr>
            <a:r>
              <a:rPr lang="sv-SE" sz="2400"/>
              <a:t>Träff 4-6</a:t>
            </a:r>
            <a:endParaRPr/>
          </a:p>
          <a:p>
            <a:pPr indent="-609600" lvl="0" marL="609600" rtl="0" algn="l">
              <a:lnSpc>
                <a:spcPct val="90000"/>
              </a:lnSpc>
              <a:spcBef>
                <a:spcPts val="480"/>
              </a:spcBef>
              <a:spcAft>
                <a:spcPts val="0"/>
              </a:spcAft>
              <a:buClr>
                <a:srgbClr val="000000"/>
              </a:buClr>
              <a:buSzPts val="2400"/>
              <a:buNone/>
            </a:pPr>
            <a:r>
              <a:t/>
            </a:r>
            <a:endParaRPr sz="2400"/>
          </a:p>
          <a:p>
            <a:pPr indent="-609600" lvl="0" marL="609600" rtl="0" algn="l">
              <a:lnSpc>
                <a:spcPct val="90000"/>
              </a:lnSpc>
              <a:spcBef>
                <a:spcPts val="480"/>
              </a:spcBef>
              <a:spcAft>
                <a:spcPts val="0"/>
              </a:spcAft>
              <a:buClr>
                <a:srgbClr val="000000"/>
              </a:buClr>
              <a:buSzPts val="2400"/>
              <a:buNone/>
            </a:pPr>
            <a:r>
              <a:rPr b="1" lang="sv-SE" sz="2400"/>
              <a:t>12.00 – 13.00</a:t>
            </a:r>
            <a:endParaRPr/>
          </a:p>
          <a:p>
            <a:pPr indent="-609600" lvl="0" marL="609600" rtl="0" algn="l">
              <a:lnSpc>
                <a:spcPct val="90000"/>
              </a:lnSpc>
              <a:spcBef>
                <a:spcPts val="480"/>
              </a:spcBef>
              <a:spcAft>
                <a:spcPts val="0"/>
              </a:spcAft>
              <a:buClr>
                <a:srgbClr val="000000"/>
              </a:buClr>
              <a:buSzPts val="2400"/>
              <a:buNone/>
            </a:pPr>
            <a:r>
              <a:rPr lang="sv-SE" sz="2400"/>
              <a:t>Lunch</a:t>
            </a:r>
            <a:endParaRPr/>
          </a:p>
          <a:p>
            <a:pPr indent="-609600" lvl="0" marL="609600" rtl="0" algn="l">
              <a:lnSpc>
                <a:spcPct val="90000"/>
              </a:lnSpc>
              <a:spcBef>
                <a:spcPts val="480"/>
              </a:spcBef>
              <a:spcAft>
                <a:spcPts val="0"/>
              </a:spcAft>
              <a:buClr>
                <a:srgbClr val="000000"/>
              </a:buClr>
              <a:buSzPts val="2400"/>
              <a:buNone/>
            </a:pPr>
            <a:r>
              <a:t/>
            </a:r>
            <a:endParaRPr sz="2400"/>
          </a:p>
          <a:p>
            <a:pPr indent="-609600" lvl="0" marL="609600" rtl="0" algn="l">
              <a:lnSpc>
                <a:spcPct val="90000"/>
              </a:lnSpc>
              <a:spcBef>
                <a:spcPts val="480"/>
              </a:spcBef>
              <a:spcAft>
                <a:spcPts val="0"/>
              </a:spcAft>
              <a:buClr>
                <a:srgbClr val="000000"/>
              </a:buClr>
              <a:buSzPts val="2400"/>
              <a:buNone/>
            </a:pPr>
            <a:r>
              <a:rPr b="1" lang="sv-SE" sz="2400"/>
              <a:t>13.00 – 16.00</a:t>
            </a:r>
            <a:endParaRPr/>
          </a:p>
          <a:p>
            <a:pPr indent="-609600" lvl="0" marL="609600" rtl="0" algn="l">
              <a:lnSpc>
                <a:spcPct val="90000"/>
              </a:lnSpc>
              <a:spcBef>
                <a:spcPts val="480"/>
              </a:spcBef>
              <a:spcAft>
                <a:spcPts val="0"/>
              </a:spcAft>
              <a:buClr>
                <a:srgbClr val="000000"/>
              </a:buClr>
              <a:buSzPts val="2400"/>
              <a:buNone/>
            </a:pPr>
            <a:r>
              <a:rPr lang="sv-SE" sz="2400"/>
              <a:t>Handledning</a:t>
            </a:r>
            <a:endParaRPr/>
          </a:p>
          <a:p>
            <a:pPr indent="0" lvl="0" marL="0" rtl="0" algn="l">
              <a:lnSpc>
                <a:spcPct val="100000"/>
              </a:lnSpc>
              <a:spcBef>
                <a:spcPts val="320"/>
              </a:spcBef>
              <a:spcAft>
                <a:spcPts val="0"/>
              </a:spcAft>
              <a:buClr>
                <a:srgbClr val="000000"/>
              </a:buClr>
              <a:buSzPts val="1600"/>
              <a:buNone/>
            </a:pPr>
            <a:r>
              <a:t/>
            </a:r>
            <a:endParaRPr sz="1600">
              <a:latin typeface="Times New Roman"/>
              <a:ea typeface="Times New Roman"/>
              <a:cs typeface="Times New Roman"/>
              <a:sym typeface="Times New Roman"/>
            </a:endParaRPr>
          </a:p>
        </p:txBody>
      </p:sp>
      <p:pic>
        <p:nvPicPr>
          <p:cNvPr descr="C:\Users\AC15974\AppData\Local\Microsoft\Windows\Temporary Internet Files\Content.Outlook\RSP83G7W\Pyramid_12-18.jpg" id="223" name="Google Shape;223;p2"/>
          <p:cNvPicPr preferRelativeResize="0"/>
          <p:nvPr/>
        </p:nvPicPr>
        <p:blipFill rotWithShape="1">
          <a:blip r:embed="rId3">
            <a:alphaModFix/>
          </a:blip>
          <a:srcRect b="0" l="0" r="0" t="0"/>
          <a:stretch/>
        </p:blipFill>
        <p:spPr>
          <a:xfrm>
            <a:off x="5334684" y="1590674"/>
            <a:ext cx="3291044" cy="423884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24" name="Google Shape;224;p2"/>
          <p:cNvPicPr preferRelativeResize="0"/>
          <p:nvPr/>
        </p:nvPicPr>
        <p:blipFill rotWithShape="1">
          <a:blip r:embed="rId4">
            <a:alphaModFix/>
          </a:blip>
          <a:srcRect b="0" l="0" r="0" t="0"/>
          <a:stretch/>
        </p:blipFill>
        <p:spPr>
          <a:xfrm>
            <a:off x="7557857" y="6168043"/>
            <a:ext cx="1130531" cy="4655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0"/>
          <p:cNvSpPr txBox="1"/>
          <p:nvPr>
            <p:ph type="title"/>
          </p:nvPr>
        </p:nvSpPr>
        <p:spPr>
          <a:xfrm>
            <a:off x="301083" y="351669"/>
            <a:ext cx="8231188" cy="842962"/>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Times New Roman"/>
              <a:buNone/>
            </a:pPr>
            <a:br>
              <a:rPr lang="sv-SE" sz="4000">
                <a:latin typeface="Times New Roman"/>
                <a:ea typeface="Times New Roman"/>
                <a:cs typeface="Times New Roman"/>
                <a:sym typeface="Times New Roman"/>
              </a:rPr>
            </a:br>
            <a:r>
              <a:rPr b="0" lang="sv-SE" sz="4000">
                <a:latin typeface="Arial"/>
                <a:ea typeface="Arial"/>
                <a:cs typeface="Arial"/>
                <a:sym typeface="Arial"/>
              </a:rPr>
              <a:t>Barnkonventionen</a:t>
            </a:r>
            <a:endParaRPr/>
          </a:p>
        </p:txBody>
      </p:sp>
      <p:sp>
        <p:nvSpPr>
          <p:cNvPr id="373" name="Google Shape;373;p20"/>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Clr>
                <a:srgbClr val="000000"/>
              </a:buClr>
              <a:buSzPts val="2800"/>
              <a:buNone/>
            </a:pPr>
            <a:r>
              <a:rPr lang="sv-SE" sz="2800"/>
              <a:t>Barn har rätt att säga vad de tycker i frågor som rör dem. Vuxna ska göra det lätt för dem att säga vad de tycker. (art. 12)</a:t>
            </a:r>
            <a:endParaRPr/>
          </a:p>
        </p:txBody>
      </p:sp>
      <p:pic>
        <p:nvPicPr>
          <p:cNvPr id="374" name="Google Shape;374;p20"/>
          <p:cNvPicPr preferRelativeResize="0"/>
          <p:nvPr/>
        </p:nvPicPr>
        <p:blipFill rotWithShape="1">
          <a:blip r:embed="rId3">
            <a:alphaModFix/>
          </a:blip>
          <a:srcRect b="0" l="0" r="0" t="0"/>
          <a:stretch/>
        </p:blipFill>
        <p:spPr>
          <a:xfrm>
            <a:off x="4416677" y="2378150"/>
            <a:ext cx="2663162" cy="3709913"/>
          </a:xfrm>
          <a:prstGeom prst="rect">
            <a:avLst/>
          </a:prstGeom>
          <a:noFill/>
          <a:ln>
            <a:noFill/>
          </a:ln>
        </p:spPr>
      </p:pic>
      <p:pic>
        <p:nvPicPr>
          <p:cNvPr descr="\\ad.stockholm.se\cli-sd\cc2sd002\003871\Precens\Brottsprevention\Komet1\Administration\Logotype\PLUS\PLUS logo användbar.jpg" id="375" name="Google Shape;375;p20"/>
          <p:cNvPicPr preferRelativeResize="0"/>
          <p:nvPr/>
        </p:nvPicPr>
        <p:blipFill rotWithShape="1">
          <a:blip r:embed="rId4">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1"/>
          <p:cNvSpPr txBox="1"/>
          <p:nvPr>
            <p:ph type="title"/>
          </p:nvPr>
        </p:nvSpPr>
        <p:spPr>
          <a:xfrm>
            <a:off x="406400" y="0"/>
            <a:ext cx="8585200" cy="1428750"/>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2400"/>
              <a:buFont typeface="Times New Roman"/>
              <a:buNone/>
            </a:pPr>
            <a:br>
              <a:rPr lang="sv-SE" sz="2400">
                <a:latin typeface="Times New Roman"/>
                <a:ea typeface="Times New Roman"/>
                <a:cs typeface="Times New Roman"/>
                <a:sym typeface="Times New Roman"/>
              </a:rPr>
            </a:br>
            <a:r>
              <a:rPr lang="sv-SE" sz="4000">
                <a:latin typeface="Times New Roman"/>
                <a:ea typeface="Times New Roman"/>
                <a:cs typeface="Times New Roman"/>
                <a:sym typeface="Times New Roman"/>
              </a:rPr>
              <a:t>    </a:t>
            </a:r>
            <a:br>
              <a:rPr lang="sv-SE" sz="4000">
                <a:latin typeface="Times New Roman"/>
                <a:ea typeface="Times New Roman"/>
                <a:cs typeface="Times New Roman"/>
                <a:sym typeface="Times New Roman"/>
              </a:rPr>
            </a:br>
            <a:r>
              <a:rPr b="0" lang="sv-SE" sz="4000">
                <a:latin typeface="Arial"/>
                <a:ea typeface="Arial"/>
                <a:cs typeface="Arial"/>
                <a:sym typeface="Arial"/>
              </a:rPr>
              <a:t>Problemlösning</a:t>
            </a:r>
            <a:endParaRPr/>
          </a:p>
        </p:txBody>
      </p:sp>
      <p:sp>
        <p:nvSpPr>
          <p:cNvPr id="382" name="Google Shape;382;p21"/>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p>
            <a:pPr indent="-514350" lvl="0" marL="514350" rtl="0" algn="l">
              <a:lnSpc>
                <a:spcPct val="100000"/>
              </a:lnSpc>
              <a:spcBef>
                <a:spcPts val="0"/>
              </a:spcBef>
              <a:spcAft>
                <a:spcPts val="0"/>
              </a:spcAft>
              <a:buClr>
                <a:srgbClr val="000000"/>
              </a:buClr>
              <a:buSzPts val="2400"/>
              <a:buFont typeface="Arial"/>
              <a:buAutoNum type="arabicPeriod"/>
            </a:pPr>
            <a:r>
              <a:rPr lang="sv-SE" sz="2400"/>
              <a:t>Vad är problemet/målet?</a:t>
            </a:r>
            <a:endParaRPr/>
          </a:p>
          <a:p>
            <a:pPr indent="-304800" lvl="0" marL="457200" rtl="0" algn="l">
              <a:lnSpc>
                <a:spcPct val="100000"/>
              </a:lnSpc>
              <a:spcBef>
                <a:spcPts val="480"/>
              </a:spcBef>
              <a:spcAft>
                <a:spcPts val="0"/>
              </a:spcAft>
              <a:buClr>
                <a:srgbClr val="000000"/>
              </a:buClr>
              <a:buSzPts val="2400"/>
              <a:buFont typeface="Arial"/>
              <a:buNone/>
            </a:pPr>
            <a:r>
              <a:t/>
            </a:r>
            <a:endParaRPr sz="2400"/>
          </a:p>
          <a:p>
            <a:pPr indent="-514350" lvl="0" marL="514350" rtl="0" algn="l">
              <a:lnSpc>
                <a:spcPct val="100000"/>
              </a:lnSpc>
              <a:spcBef>
                <a:spcPts val="480"/>
              </a:spcBef>
              <a:spcAft>
                <a:spcPts val="0"/>
              </a:spcAft>
              <a:buClr>
                <a:srgbClr val="000000"/>
              </a:buClr>
              <a:buSzPts val="2400"/>
              <a:buFont typeface="Arial"/>
              <a:buAutoNum type="arabicPeriod"/>
            </a:pPr>
            <a:r>
              <a:rPr lang="sv-SE" sz="2400"/>
              <a:t>Förslag på lösningar!</a:t>
            </a:r>
            <a:endParaRPr/>
          </a:p>
          <a:p>
            <a:pPr indent="-304800" lvl="0" marL="457200" rtl="0" algn="l">
              <a:lnSpc>
                <a:spcPct val="100000"/>
              </a:lnSpc>
              <a:spcBef>
                <a:spcPts val="480"/>
              </a:spcBef>
              <a:spcAft>
                <a:spcPts val="0"/>
              </a:spcAft>
              <a:buClr>
                <a:srgbClr val="000000"/>
              </a:buClr>
              <a:buSzPts val="2400"/>
              <a:buFont typeface="Arial"/>
              <a:buNone/>
            </a:pPr>
            <a:r>
              <a:t/>
            </a:r>
            <a:endParaRPr sz="2400"/>
          </a:p>
          <a:p>
            <a:pPr indent="-514350" lvl="0" marL="514350" rtl="0" algn="l">
              <a:lnSpc>
                <a:spcPct val="100000"/>
              </a:lnSpc>
              <a:spcBef>
                <a:spcPts val="480"/>
              </a:spcBef>
              <a:spcAft>
                <a:spcPts val="0"/>
              </a:spcAft>
              <a:buClr>
                <a:srgbClr val="000000"/>
              </a:buClr>
              <a:buSzPts val="2400"/>
              <a:buFont typeface="Arial"/>
              <a:buAutoNum type="arabicPeriod"/>
            </a:pPr>
            <a:r>
              <a:rPr lang="sv-SE" sz="2400"/>
              <a:t>Enas om ett förslag och prova!</a:t>
            </a:r>
            <a:endParaRPr/>
          </a:p>
          <a:p>
            <a:pPr indent="-304800" lvl="0" marL="457200" rtl="0" algn="l">
              <a:lnSpc>
                <a:spcPct val="100000"/>
              </a:lnSpc>
              <a:spcBef>
                <a:spcPts val="480"/>
              </a:spcBef>
              <a:spcAft>
                <a:spcPts val="0"/>
              </a:spcAft>
              <a:buClr>
                <a:srgbClr val="000000"/>
              </a:buClr>
              <a:buSzPts val="2400"/>
              <a:buFont typeface="Arial"/>
              <a:buNone/>
            </a:pPr>
            <a:r>
              <a:t/>
            </a:r>
            <a:endParaRPr sz="2400"/>
          </a:p>
          <a:p>
            <a:pPr indent="-514350" lvl="0" marL="514350" rtl="0" algn="l">
              <a:lnSpc>
                <a:spcPct val="100000"/>
              </a:lnSpc>
              <a:spcBef>
                <a:spcPts val="480"/>
              </a:spcBef>
              <a:spcAft>
                <a:spcPts val="0"/>
              </a:spcAft>
              <a:buClr>
                <a:srgbClr val="000000"/>
              </a:buClr>
              <a:buSzPts val="2400"/>
              <a:buFont typeface="Arial"/>
              <a:buAutoNum type="arabicPeriod"/>
            </a:pPr>
            <a:r>
              <a:rPr lang="sv-SE" sz="2400"/>
              <a:t>Uppföljning och revidering!</a:t>
            </a:r>
            <a:endParaRPr/>
          </a:p>
        </p:txBody>
      </p:sp>
      <p:pic>
        <p:nvPicPr>
          <p:cNvPr descr="\\ad.stockholm.se\cli-sd\cc2sd002\003871\Precens\Brottsprevention\Komet1\Administration\Logotype\PLUS\PLUS logo användbar.jpg" id="383" name="Google Shape;383;p21"/>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2"/>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800"/>
              <a:buFont typeface="Arial"/>
              <a:buNone/>
            </a:pPr>
            <a:r>
              <a:t/>
            </a:r>
            <a:endParaRPr/>
          </a:p>
        </p:txBody>
      </p:sp>
      <p:pic>
        <p:nvPicPr>
          <p:cNvPr descr="C:\Documents and Settings\Komet\Lokala inställningar\Temporary Internet Files\Content.IE5\69H6FIH0\MCj04316210000[1].png" id="390" name="Google Shape;390;p22"/>
          <p:cNvPicPr preferRelativeResize="0"/>
          <p:nvPr/>
        </p:nvPicPr>
        <p:blipFill rotWithShape="1">
          <a:blip r:embed="rId3">
            <a:alphaModFix/>
          </a:blip>
          <a:srcRect b="0" l="0" r="0" t="0"/>
          <a:stretch/>
        </p:blipFill>
        <p:spPr>
          <a:xfrm>
            <a:off x="3714750" y="2571750"/>
            <a:ext cx="1714500" cy="1714500"/>
          </a:xfrm>
          <a:prstGeom prst="rect">
            <a:avLst/>
          </a:prstGeom>
          <a:noFill/>
          <a:ln>
            <a:noFill/>
          </a:ln>
        </p:spPr>
      </p:pic>
      <p:pic>
        <p:nvPicPr>
          <p:cNvPr descr="C:\Documents and Settings\Komet\Lokala inställningar\Temporary Internet Files\Content.IE5\69H6FIH0\MCj04316210000[1].png" id="391" name="Google Shape;391;p22"/>
          <p:cNvPicPr preferRelativeResize="0"/>
          <p:nvPr/>
        </p:nvPicPr>
        <p:blipFill rotWithShape="1">
          <a:blip r:embed="rId3">
            <a:alphaModFix/>
          </a:blip>
          <a:srcRect b="0" l="0" r="0" t="0"/>
          <a:stretch/>
        </p:blipFill>
        <p:spPr>
          <a:xfrm>
            <a:off x="2643188" y="2714625"/>
            <a:ext cx="1714500" cy="1714500"/>
          </a:xfrm>
          <a:prstGeom prst="rect">
            <a:avLst/>
          </a:prstGeom>
          <a:noFill/>
          <a:ln>
            <a:noFill/>
          </a:ln>
        </p:spPr>
      </p:pic>
      <p:sp>
        <p:nvSpPr>
          <p:cNvPr id="392" name="Google Shape;392;p22"/>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Clr>
                <a:srgbClr val="000000"/>
              </a:buClr>
              <a:buSzPts val="2000"/>
              <a:buNone/>
            </a:pPr>
            <a:r>
              <a:t/>
            </a:r>
            <a:endParaRPr/>
          </a:p>
        </p:txBody>
      </p:sp>
      <p:pic>
        <p:nvPicPr>
          <p:cNvPr descr="\\ad.stockholm.se\cli-sd\cc2sd002\003871\Precens\Brottsprevention\Komet1\Administration\Logotype\PLUS\PLUS logo användbar.jpg" id="393" name="Google Shape;393;p22"/>
          <p:cNvPicPr preferRelativeResize="0"/>
          <p:nvPr/>
        </p:nvPicPr>
        <p:blipFill rotWithShape="1">
          <a:blip r:embed="rId4">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3"/>
          <p:cNvSpPr txBox="1"/>
          <p:nvPr>
            <p:ph type="title"/>
          </p:nvPr>
        </p:nvSpPr>
        <p:spPr>
          <a:xfrm>
            <a:off x="0" y="0"/>
            <a:ext cx="8991600" cy="1428750"/>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2400"/>
              <a:buFont typeface="Times New Roman"/>
              <a:buNone/>
            </a:pPr>
            <a:br>
              <a:rPr lang="sv-SE" sz="2400">
                <a:latin typeface="Times New Roman"/>
                <a:ea typeface="Times New Roman"/>
                <a:cs typeface="Times New Roman"/>
                <a:sym typeface="Times New Roman"/>
              </a:rPr>
            </a:br>
            <a:r>
              <a:rPr b="0" lang="sv-SE" sz="2400">
                <a:latin typeface="Times New Roman"/>
                <a:ea typeface="Times New Roman"/>
                <a:cs typeface="Times New Roman"/>
                <a:sym typeface="Times New Roman"/>
              </a:rPr>
              <a:t>    </a:t>
            </a:r>
            <a:br>
              <a:rPr b="0" lang="sv-SE" sz="2400">
                <a:latin typeface="Times New Roman"/>
                <a:ea typeface="Times New Roman"/>
                <a:cs typeface="Times New Roman"/>
                <a:sym typeface="Times New Roman"/>
              </a:rPr>
            </a:br>
            <a:r>
              <a:rPr b="0" lang="sv-SE" sz="4000">
                <a:latin typeface="Arial"/>
                <a:ea typeface="Arial"/>
                <a:cs typeface="Arial"/>
                <a:sym typeface="Arial"/>
              </a:rPr>
              <a:t>Råd inför problemlösning</a:t>
            </a:r>
            <a:endParaRPr/>
          </a:p>
        </p:txBody>
      </p:sp>
      <p:sp>
        <p:nvSpPr>
          <p:cNvPr id="400" name="Google Shape;400;p23"/>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Autofit/>
          </a:bodyPr>
          <a:lstStyle/>
          <a:p>
            <a:pPr indent="-514350" lvl="0" marL="514350" rtl="0" algn="l">
              <a:lnSpc>
                <a:spcPct val="150000"/>
              </a:lnSpc>
              <a:spcBef>
                <a:spcPts val="0"/>
              </a:spcBef>
              <a:spcAft>
                <a:spcPts val="0"/>
              </a:spcAft>
              <a:buClr>
                <a:srgbClr val="000000"/>
              </a:buClr>
              <a:buSzPts val="2400"/>
              <a:buFont typeface="Arial"/>
              <a:buChar char="•"/>
            </a:pPr>
            <a:r>
              <a:rPr lang="sv-SE" sz="2400"/>
              <a:t>Välj rätt tillfälle</a:t>
            </a:r>
            <a:endParaRPr/>
          </a:p>
          <a:p>
            <a:pPr indent="-514350" lvl="0" marL="514350" rtl="0" algn="l">
              <a:lnSpc>
                <a:spcPct val="150000"/>
              </a:lnSpc>
              <a:spcBef>
                <a:spcPts val="480"/>
              </a:spcBef>
              <a:spcAft>
                <a:spcPts val="0"/>
              </a:spcAft>
              <a:buClr>
                <a:srgbClr val="000000"/>
              </a:buClr>
              <a:buSzPts val="2400"/>
              <a:buFont typeface="Arial"/>
              <a:buChar char="•"/>
            </a:pPr>
            <a:r>
              <a:rPr lang="sv-SE" sz="2400"/>
              <a:t>Bestäm ordförande/sekreterare</a:t>
            </a:r>
            <a:endParaRPr/>
          </a:p>
          <a:p>
            <a:pPr indent="-514350" lvl="0" marL="514350" rtl="0" algn="l">
              <a:lnSpc>
                <a:spcPct val="150000"/>
              </a:lnSpc>
              <a:spcBef>
                <a:spcPts val="480"/>
              </a:spcBef>
              <a:spcAft>
                <a:spcPts val="0"/>
              </a:spcAft>
              <a:buClr>
                <a:srgbClr val="000000"/>
              </a:buClr>
              <a:buSzPts val="2400"/>
              <a:buFont typeface="Arial"/>
              <a:buChar char="•"/>
            </a:pPr>
            <a:r>
              <a:rPr lang="sv-SE" sz="2400"/>
              <a:t>Ta ett problem i taget</a:t>
            </a:r>
            <a:endParaRPr/>
          </a:p>
          <a:p>
            <a:pPr indent="-514350" lvl="0" marL="514350" rtl="0" algn="l">
              <a:lnSpc>
                <a:spcPct val="150000"/>
              </a:lnSpc>
              <a:spcBef>
                <a:spcPts val="480"/>
              </a:spcBef>
              <a:spcAft>
                <a:spcPts val="0"/>
              </a:spcAft>
              <a:buClr>
                <a:srgbClr val="000000"/>
              </a:buClr>
              <a:buSzPts val="2400"/>
              <a:buFont typeface="Arial"/>
              <a:buChar char="•"/>
            </a:pPr>
            <a:r>
              <a:rPr lang="sv-SE" sz="2400"/>
              <a:t>Tänk högt</a:t>
            </a:r>
            <a:endParaRPr/>
          </a:p>
          <a:p>
            <a:pPr indent="-514350" lvl="0" marL="514350" rtl="0" algn="l">
              <a:lnSpc>
                <a:spcPct val="150000"/>
              </a:lnSpc>
              <a:spcBef>
                <a:spcPts val="480"/>
              </a:spcBef>
              <a:spcAft>
                <a:spcPts val="0"/>
              </a:spcAft>
              <a:buClr>
                <a:srgbClr val="000000"/>
              </a:buClr>
              <a:buSzPts val="2400"/>
              <a:buFont typeface="Arial"/>
              <a:buChar char="•"/>
            </a:pPr>
            <a:r>
              <a:rPr lang="sv-SE" sz="2400"/>
              <a:t>Uppmuntra försök från ungdomen</a:t>
            </a:r>
            <a:endParaRPr/>
          </a:p>
          <a:p>
            <a:pPr indent="-514350" lvl="0" marL="514350" rtl="0" algn="l">
              <a:lnSpc>
                <a:spcPct val="150000"/>
              </a:lnSpc>
              <a:spcBef>
                <a:spcPts val="480"/>
              </a:spcBef>
              <a:spcAft>
                <a:spcPts val="0"/>
              </a:spcAft>
              <a:buClr>
                <a:srgbClr val="000000"/>
              </a:buClr>
              <a:buSzPts val="2400"/>
              <a:buFont typeface="Arial"/>
              <a:buChar char="•"/>
            </a:pPr>
            <a:r>
              <a:rPr lang="sv-SE" sz="2400"/>
              <a:t>Försök formulera problemet som ett mål</a:t>
            </a:r>
            <a:endParaRPr/>
          </a:p>
          <a:p>
            <a:pPr indent="-514350" lvl="0" marL="514350" rtl="0" algn="l">
              <a:lnSpc>
                <a:spcPct val="150000"/>
              </a:lnSpc>
              <a:spcBef>
                <a:spcPts val="480"/>
              </a:spcBef>
              <a:spcAft>
                <a:spcPts val="0"/>
              </a:spcAft>
              <a:buClr>
                <a:srgbClr val="000000"/>
              </a:buClr>
              <a:buSzPts val="2400"/>
              <a:buFont typeface="Arial"/>
              <a:buChar char="•"/>
            </a:pPr>
            <a:r>
              <a:rPr lang="sv-SE" sz="2400"/>
              <a:t>Klargör ståndpunkter och motiv</a:t>
            </a:r>
            <a:endParaRPr/>
          </a:p>
        </p:txBody>
      </p:sp>
      <p:pic>
        <p:nvPicPr>
          <p:cNvPr descr="\\ad.stockholm.se\cli-sd\cc2sd002\003871\Precens\Brottsprevention\Komet1\Administration\Logotype\PLUS\PLUS logo användbar.jpg" id="401" name="Google Shape;401;p23"/>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4"/>
          <p:cNvSpPr/>
          <p:nvPr/>
        </p:nvSpPr>
        <p:spPr>
          <a:xfrm>
            <a:off x="0" y="2057400"/>
            <a:ext cx="91440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v-SE" sz="4000">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lang="sv-SE" sz="4000">
                <a:solidFill>
                  <a:schemeClr val="dk1"/>
                </a:solidFill>
                <a:latin typeface="Arial"/>
                <a:ea typeface="Arial"/>
                <a:cs typeface="Arial"/>
                <a:sym typeface="Arial"/>
              </a:rPr>
              <a:t>  </a:t>
            </a:r>
            <a:r>
              <a:rPr lang="sv-SE" sz="4000">
                <a:solidFill>
                  <a:schemeClr val="dk1"/>
                </a:solidFill>
                <a:latin typeface="Arial"/>
                <a:ea typeface="Arial"/>
                <a:cs typeface="Arial"/>
                <a:sym typeface="Arial"/>
              </a:rPr>
              <a:t>Träff 6 – Uppdrag </a:t>
            </a:r>
            <a:endParaRPr/>
          </a:p>
        </p:txBody>
      </p:sp>
      <p:pic>
        <p:nvPicPr>
          <p:cNvPr descr="\\ad.stockholm.se\cli-sd\cc2sd002\003871\Precens\Brottsprevention\Komet1\Administration\Logotype\PLUS\PLUS logo användbar.jpg" id="408" name="Google Shape;408;p24"/>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5"/>
          <p:cNvSpPr txBox="1"/>
          <p:nvPr>
            <p:ph type="title"/>
          </p:nvPr>
        </p:nvSpPr>
        <p:spPr>
          <a:xfrm>
            <a:off x="558800" y="304800"/>
            <a:ext cx="8585200" cy="1035968"/>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2200"/>
              <a:buFont typeface="Times New Roman"/>
              <a:buNone/>
            </a:pPr>
            <a:br>
              <a:rPr b="0" lang="sv-SE" sz="2200">
                <a:latin typeface="Times New Roman"/>
                <a:ea typeface="Times New Roman"/>
                <a:cs typeface="Times New Roman"/>
                <a:sym typeface="Times New Roman"/>
              </a:rPr>
            </a:br>
            <a:r>
              <a:rPr b="0" lang="sv-SE" sz="4000">
                <a:latin typeface="Arial"/>
                <a:ea typeface="Arial"/>
                <a:cs typeface="Arial"/>
                <a:sym typeface="Arial"/>
              </a:rPr>
              <a:t>Dagordning Träff 6 – </a:t>
            </a:r>
            <a:r>
              <a:rPr b="0" lang="sv-SE" sz="3100">
                <a:latin typeface="Arial"/>
                <a:ea typeface="Arial"/>
                <a:cs typeface="Arial"/>
                <a:sym typeface="Arial"/>
              </a:rPr>
              <a:t>Uppdrag</a:t>
            </a:r>
            <a:endParaRPr/>
          </a:p>
        </p:txBody>
      </p:sp>
      <p:sp>
        <p:nvSpPr>
          <p:cNvPr id="415" name="Google Shape;415;p25"/>
          <p:cNvSpPr txBox="1"/>
          <p:nvPr>
            <p:ph idx="1" type="body"/>
          </p:nvPr>
        </p:nvSpPr>
        <p:spPr>
          <a:xfrm>
            <a:off x="457200" y="1541928"/>
            <a:ext cx="8178800" cy="4335343"/>
          </a:xfrm>
          <a:prstGeom prst="rect">
            <a:avLst/>
          </a:prstGeom>
          <a:noFill/>
          <a:ln>
            <a:noFill/>
          </a:ln>
        </p:spPr>
        <p:txBody>
          <a:bodyPr anchorCtr="0" anchor="t" bIns="45700" lIns="0" spcFirstLastPara="1" rIns="0" wrap="square" tIns="45700">
            <a:normAutofit/>
          </a:bodyPr>
          <a:lstStyle/>
          <a:p>
            <a:pPr indent="-342900" lvl="0" marL="342900" rtl="0" algn="l">
              <a:lnSpc>
                <a:spcPct val="150000"/>
              </a:lnSpc>
              <a:spcBef>
                <a:spcPts val="0"/>
              </a:spcBef>
              <a:spcAft>
                <a:spcPts val="0"/>
              </a:spcAft>
              <a:buClr>
                <a:srgbClr val="000000"/>
              </a:buClr>
              <a:buSzPts val="2200"/>
              <a:buFont typeface="Arial"/>
              <a:buChar char="•"/>
            </a:pPr>
            <a:r>
              <a:rPr lang="sv-SE" sz="2200"/>
              <a:t>Introduktion</a:t>
            </a:r>
            <a:endParaRPr/>
          </a:p>
          <a:p>
            <a:pPr indent="-342900" lvl="0" marL="342900" rtl="0" algn="l">
              <a:lnSpc>
                <a:spcPct val="150000"/>
              </a:lnSpc>
              <a:spcBef>
                <a:spcPts val="440"/>
              </a:spcBef>
              <a:spcAft>
                <a:spcPts val="0"/>
              </a:spcAft>
              <a:buClr>
                <a:srgbClr val="000000"/>
              </a:buClr>
              <a:buSzPts val="2200"/>
              <a:buFont typeface="Arial"/>
              <a:buChar char="•"/>
            </a:pPr>
            <a:r>
              <a:rPr lang="sv-SE" sz="2200"/>
              <a:t>Genomgång av hemövning</a:t>
            </a:r>
            <a:endParaRPr/>
          </a:p>
          <a:p>
            <a:pPr indent="-342900" lvl="0" marL="342900" rtl="0" algn="l">
              <a:lnSpc>
                <a:spcPct val="150000"/>
              </a:lnSpc>
              <a:spcBef>
                <a:spcPts val="440"/>
              </a:spcBef>
              <a:spcAft>
                <a:spcPts val="0"/>
              </a:spcAft>
              <a:buClr>
                <a:srgbClr val="000000"/>
              </a:buClr>
              <a:buSzPts val="2200"/>
              <a:buFont typeface="Arial"/>
              <a:buChar char="•"/>
            </a:pPr>
            <a:r>
              <a:rPr lang="sv-SE" sz="2200"/>
              <a:t>Ge uppdrag</a:t>
            </a:r>
            <a:endParaRPr/>
          </a:p>
          <a:p>
            <a:pPr indent="-342900" lvl="0" marL="342900" rtl="0" algn="l">
              <a:lnSpc>
                <a:spcPct val="150000"/>
              </a:lnSpc>
              <a:spcBef>
                <a:spcPts val="440"/>
              </a:spcBef>
              <a:spcAft>
                <a:spcPts val="0"/>
              </a:spcAft>
              <a:buClr>
                <a:srgbClr val="000000"/>
              </a:buClr>
              <a:buSzPts val="2200"/>
              <a:buFont typeface="Arial"/>
              <a:buChar char="•"/>
            </a:pPr>
            <a:r>
              <a:rPr lang="sv-SE" sz="2200"/>
              <a:t>Uppföljning av uppdrag</a:t>
            </a:r>
            <a:endParaRPr/>
          </a:p>
          <a:p>
            <a:pPr indent="-342900" lvl="0" marL="342900" rtl="0" algn="l">
              <a:lnSpc>
                <a:spcPct val="150000"/>
              </a:lnSpc>
              <a:spcBef>
                <a:spcPts val="440"/>
              </a:spcBef>
              <a:spcAft>
                <a:spcPts val="0"/>
              </a:spcAft>
              <a:buClr>
                <a:srgbClr val="000000"/>
              </a:buClr>
              <a:buSzPts val="2200"/>
              <a:buFont typeface="Arial"/>
              <a:buChar char="•"/>
            </a:pPr>
            <a:r>
              <a:rPr lang="sv-SE" sz="2200"/>
              <a:t>Ny övning hemma</a:t>
            </a:r>
            <a:endParaRPr/>
          </a:p>
        </p:txBody>
      </p:sp>
      <p:pic>
        <p:nvPicPr>
          <p:cNvPr descr="\\ad.stockholm.se\cli-sd\cc2sd002\003871\Precens\Brottsprevention\Komet1\Administration\Logotype\PLUS\PLUS logo användbar.jpg" id="416" name="Google Shape;416;p25"/>
          <p:cNvPicPr preferRelativeResize="0"/>
          <p:nvPr/>
        </p:nvPicPr>
        <p:blipFill rotWithShape="1">
          <a:blip r:embed="rId3">
            <a:alphaModFix/>
          </a:blip>
          <a:srcRect b="0" l="0" r="0" t="0"/>
          <a:stretch/>
        </p:blipFill>
        <p:spPr>
          <a:xfrm>
            <a:off x="7164288" y="6165304"/>
            <a:ext cx="1130531" cy="465513"/>
          </a:xfrm>
          <a:prstGeom prst="rect">
            <a:avLst/>
          </a:prstGeom>
          <a:noFill/>
          <a:ln>
            <a:noFill/>
          </a:ln>
        </p:spPr>
      </p:pic>
      <p:pic>
        <p:nvPicPr>
          <p:cNvPr id="417" name="Google Shape;417;p25"/>
          <p:cNvPicPr preferRelativeResize="0"/>
          <p:nvPr/>
        </p:nvPicPr>
        <p:blipFill rotWithShape="1">
          <a:blip r:embed="rId4">
            <a:alphaModFix/>
          </a:blip>
          <a:srcRect b="0" l="0" r="0" t="0"/>
          <a:stretch/>
        </p:blipFill>
        <p:spPr>
          <a:xfrm>
            <a:off x="4851400" y="1340768"/>
            <a:ext cx="3564294" cy="344145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6"/>
          <p:cNvSpPr txBox="1"/>
          <p:nvPr>
            <p:ph type="title"/>
          </p:nvPr>
        </p:nvSpPr>
        <p:spPr>
          <a:xfrm>
            <a:off x="381000" y="381000"/>
            <a:ext cx="8585200" cy="881063"/>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Times New Roman"/>
              <a:buNone/>
            </a:pPr>
            <a:br>
              <a:rPr lang="sv-SE" sz="4000">
                <a:latin typeface="Times New Roman"/>
                <a:ea typeface="Times New Roman"/>
                <a:cs typeface="Times New Roman"/>
                <a:sym typeface="Times New Roman"/>
              </a:rPr>
            </a:br>
            <a:r>
              <a:rPr b="0" lang="sv-SE" sz="4000">
                <a:latin typeface="Arial"/>
                <a:ea typeface="Arial"/>
                <a:cs typeface="Arial"/>
                <a:sym typeface="Arial"/>
              </a:rPr>
              <a:t>Uppdraget – vad är det?</a:t>
            </a:r>
            <a:endParaRPr/>
          </a:p>
        </p:txBody>
      </p:sp>
      <p:sp>
        <p:nvSpPr>
          <p:cNvPr id="424" name="Google Shape;424;p26"/>
          <p:cNvSpPr txBox="1"/>
          <p:nvPr>
            <p:ph idx="1" type="body"/>
          </p:nvPr>
        </p:nvSpPr>
        <p:spPr>
          <a:xfrm>
            <a:off x="710005" y="1420010"/>
            <a:ext cx="7874598" cy="4344686"/>
          </a:xfrm>
          <a:prstGeom prst="rect">
            <a:avLst/>
          </a:prstGeom>
          <a:noFill/>
          <a:ln>
            <a:noFill/>
          </a:ln>
        </p:spPr>
        <p:txBody>
          <a:bodyPr anchorCtr="0" anchor="t" bIns="45700" lIns="0" spcFirstLastPara="1" rIns="0" wrap="square" tIns="45700">
            <a:normAutofit fontScale="92500"/>
          </a:bodyPr>
          <a:lstStyle/>
          <a:p>
            <a:pPr indent="-342900" lvl="0" marL="342900" rtl="0" algn="l">
              <a:lnSpc>
                <a:spcPct val="150000"/>
              </a:lnSpc>
              <a:spcBef>
                <a:spcPts val="0"/>
              </a:spcBef>
              <a:spcAft>
                <a:spcPts val="0"/>
              </a:spcAft>
              <a:buClr>
                <a:srgbClr val="000000"/>
              </a:buClr>
              <a:buSzPct val="100000"/>
              <a:buFont typeface="Arial"/>
              <a:buChar char="•"/>
            </a:pPr>
            <a:r>
              <a:rPr lang="sv-SE" sz="2400"/>
              <a:t>Ett poängsystem ger många strukturerade tillfällen för föräldern att ge positiv uppmärksamhet och beröm. </a:t>
            </a:r>
            <a:endParaRPr/>
          </a:p>
          <a:p>
            <a:pPr indent="-342900" lvl="0" marL="342900" rtl="0" algn="l">
              <a:lnSpc>
                <a:spcPct val="150000"/>
              </a:lnSpc>
              <a:spcBef>
                <a:spcPts val="444"/>
              </a:spcBef>
              <a:spcAft>
                <a:spcPts val="0"/>
              </a:spcAft>
              <a:buClr>
                <a:srgbClr val="000000"/>
              </a:buClr>
              <a:buSzPct val="100000"/>
              <a:buFont typeface="Arial"/>
              <a:buChar char="•"/>
            </a:pPr>
            <a:r>
              <a:rPr lang="sv-SE" sz="2400"/>
              <a:t>Är en hjälp för föräldrarna att komma ihåg att ge uppmärksamhet och beröm när ungdomen gör ”rätt” saker. </a:t>
            </a:r>
            <a:endParaRPr/>
          </a:p>
          <a:p>
            <a:pPr indent="-342900" lvl="0" marL="342900" rtl="0" algn="l">
              <a:lnSpc>
                <a:spcPct val="150000"/>
              </a:lnSpc>
              <a:spcBef>
                <a:spcPts val="444"/>
              </a:spcBef>
              <a:spcAft>
                <a:spcPts val="0"/>
              </a:spcAft>
              <a:buClr>
                <a:srgbClr val="000000"/>
              </a:buClr>
              <a:buSzPct val="100000"/>
              <a:buFont typeface="Arial"/>
              <a:buChar char="•"/>
            </a:pPr>
            <a:r>
              <a:rPr lang="sv-SE" sz="2400"/>
              <a:t>Är ett sätt att minska tjat</a:t>
            </a:r>
            <a:endParaRPr/>
          </a:p>
          <a:p>
            <a:pPr indent="-342900" lvl="0" marL="342900" rtl="0" algn="l">
              <a:lnSpc>
                <a:spcPct val="150000"/>
              </a:lnSpc>
              <a:spcBef>
                <a:spcPts val="444"/>
              </a:spcBef>
              <a:spcAft>
                <a:spcPts val="0"/>
              </a:spcAft>
              <a:buClr>
                <a:srgbClr val="000000"/>
              </a:buClr>
              <a:buSzPct val="100000"/>
              <a:buFont typeface="Arial"/>
              <a:buChar char="•"/>
            </a:pPr>
            <a:r>
              <a:rPr lang="sv-SE" sz="2400"/>
              <a:t>Används i situationer där ungdomen kan ta eget ansvar.</a:t>
            </a:r>
            <a:endParaRPr/>
          </a:p>
          <a:p>
            <a:pPr indent="0" lvl="0" marL="0" rtl="0" algn="l">
              <a:lnSpc>
                <a:spcPct val="150000"/>
              </a:lnSpc>
              <a:spcBef>
                <a:spcPts val="444"/>
              </a:spcBef>
              <a:spcAft>
                <a:spcPts val="0"/>
              </a:spcAft>
              <a:buClr>
                <a:srgbClr val="000000"/>
              </a:buClr>
              <a:buSzPct val="100000"/>
              <a:buFont typeface="Arial"/>
              <a:buNone/>
            </a:pPr>
            <a:r>
              <a:t/>
            </a:r>
            <a:endParaRPr sz="2400"/>
          </a:p>
          <a:p>
            <a:pPr indent="0" lvl="0" marL="0" rtl="0" algn="l">
              <a:lnSpc>
                <a:spcPct val="150000"/>
              </a:lnSpc>
              <a:spcBef>
                <a:spcPts val="444"/>
              </a:spcBef>
              <a:spcAft>
                <a:spcPts val="0"/>
              </a:spcAft>
              <a:buClr>
                <a:srgbClr val="000000"/>
              </a:buClr>
              <a:buSzPct val="100000"/>
              <a:buFont typeface="Arial"/>
              <a:buNone/>
            </a:pPr>
            <a:r>
              <a:t/>
            </a:r>
            <a:endParaRPr sz="2400">
              <a:latin typeface="Times New Roman"/>
              <a:ea typeface="Times New Roman"/>
              <a:cs typeface="Times New Roman"/>
              <a:sym typeface="Times New Roman"/>
            </a:endParaRPr>
          </a:p>
          <a:p>
            <a:pPr indent="0" lvl="0" marL="0" rtl="0" algn="l">
              <a:lnSpc>
                <a:spcPct val="100000"/>
              </a:lnSpc>
              <a:spcBef>
                <a:spcPts val="444"/>
              </a:spcBef>
              <a:spcAft>
                <a:spcPts val="0"/>
              </a:spcAft>
              <a:buClr>
                <a:srgbClr val="000000"/>
              </a:buClr>
              <a:buSzPct val="100000"/>
              <a:buNone/>
            </a:pPr>
            <a:r>
              <a:t/>
            </a:r>
            <a:endParaRPr sz="2400">
              <a:latin typeface="Times New Roman"/>
              <a:ea typeface="Times New Roman"/>
              <a:cs typeface="Times New Roman"/>
              <a:sym typeface="Times New Roman"/>
            </a:endParaRPr>
          </a:p>
        </p:txBody>
      </p:sp>
      <p:pic>
        <p:nvPicPr>
          <p:cNvPr descr="\\ad.stockholm.se\cli-sd\cc2sd002\003871\Precens\Brottsprevention\Komet1\Administration\Logotype\PLUS\PLUS logo användbar.jpg" id="425" name="Google Shape;425;p26"/>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7"/>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Arial"/>
              <a:buNone/>
            </a:pPr>
            <a:br>
              <a:rPr b="0" lang="sv-SE" sz="4000">
                <a:latin typeface="Arial"/>
                <a:ea typeface="Arial"/>
                <a:cs typeface="Arial"/>
                <a:sym typeface="Arial"/>
              </a:rPr>
            </a:br>
            <a:r>
              <a:rPr b="0" lang="sv-SE" sz="4000">
                <a:latin typeface="Arial"/>
                <a:ea typeface="Arial"/>
                <a:cs typeface="Arial"/>
                <a:sym typeface="Arial"/>
              </a:rPr>
              <a:t>Uppdraget</a:t>
            </a:r>
            <a:endParaRPr/>
          </a:p>
        </p:txBody>
      </p:sp>
      <p:pic>
        <p:nvPicPr>
          <p:cNvPr descr="Spelplan för tonåring-färgglad.tif" id="432" name="Google Shape;432;p27"/>
          <p:cNvPicPr preferRelativeResize="0"/>
          <p:nvPr>
            <p:ph idx="1" type="body"/>
          </p:nvPr>
        </p:nvPicPr>
        <p:blipFill rotWithShape="1">
          <a:blip r:embed="rId3">
            <a:alphaModFix/>
          </a:blip>
          <a:srcRect b="0" l="0" r="0" t="0"/>
          <a:stretch/>
        </p:blipFill>
        <p:spPr>
          <a:xfrm>
            <a:off x="2850552" y="1300162"/>
            <a:ext cx="3442896" cy="4713851"/>
          </a:xfrm>
          <a:prstGeom prst="rect">
            <a:avLst/>
          </a:prstGeom>
          <a:noFill/>
          <a:ln>
            <a:noFill/>
          </a:ln>
        </p:spPr>
      </p:pic>
      <p:pic>
        <p:nvPicPr>
          <p:cNvPr descr="\\ad.stockholm.se\cli-sd\cc2sd002\003871\Precens\Brottsprevention\Komet1\Administration\Logotype\PLUS\PLUS logo användbar.jpg" id="433" name="Google Shape;433;p27"/>
          <p:cNvPicPr preferRelativeResize="0"/>
          <p:nvPr/>
        </p:nvPicPr>
        <p:blipFill rotWithShape="1">
          <a:blip r:embed="rId4">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8"/>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Arial"/>
              <a:buNone/>
            </a:pPr>
            <a:br>
              <a:rPr b="0" lang="sv-SE" sz="4000">
                <a:latin typeface="Arial"/>
                <a:ea typeface="Arial"/>
                <a:cs typeface="Arial"/>
                <a:sym typeface="Arial"/>
              </a:rPr>
            </a:br>
            <a:r>
              <a:rPr b="0" lang="sv-SE" sz="4000">
                <a:latin typeface="Arial"/>
                <a:ea typeface="Arial"/>
                <a:cs typeface="Arial"/>
                <a:sym typeface="Arial"/>
              </a:rPr>
              <a:t>Att ge uppdrag</a:t>
            </a:r>
            <a:endParaRPr/>
          </a:p>
        </p:txBody>
      </p:sp>
      <p:sp>
        <p:nvSpPr>
          <p:cNvPr id="440" name="Google Shape;440;p28"/>
          <p:cNvSpPr txBox="1"/>
          <p:nvPr>
            <p:ph idx="1" type="body"/>
          </p:nvPr>
        </p:nvSpPr>
        <p:spPr>
          <a:xfrm>
            <a:off x="457200" y="1300162"/>
            <a:ext cx="8231188" cy="4271963"/>
          </a:xfrm>
          <a:prstGeom prst="rect">
            <a:avLst/>
          </a:prstGeom>
          <a:noFill/>
          <a:ln>
            <a:noFill/>
          </a:ln>
        </p:spPr>
        <p:txBody>
          <a:bodyPr anchorCtr="0" anchor="t" bIns="45700" lIns="0" spcFirstLastPara="1" rIns="0" wrap="square" tIns="45700">
            <a:noAutofit/>
          </a:bodyPr>
          <a:lstStyle/>
          <a:p>
            <a:pPr indent="-342900" lvl="0" marL="342900" rtl="0" algn="l">
              <a:lnSpc>
                <a:spcPct val="150000"/>
              </a:lnSpc>
              <a:spcBef>
                <a:spcPts val="0"/>
              </a:spcBef>
              <a:spcAft>
                <a:spcPts val="0"/>
              </a:spcAft>
              <a:buClr>
                <a:srgbClr val="000000"/>
              </a:buClr>
              <a:buSzPts val="2400"/>
              <a:buFont typeface="Arial"/>
              <a:buChar char="•"/>
            </a:pPr>
            <a:r>
              <a:rPr lang="sv-SE" sz="2400"/>
              <a:t>Tydliga och positiva uppdrag</a:t>
            </a:r>
            <a:endParaRPr/>
          </a:p>
          <a:p>
            <a:pPr indent="-342900" lvl="0" marL="342900" rtl="0" algn="l">
              <a:lnSpc>
                <a:spcPct val="150000"/>
              </a:lnSpc>
              <a:spcBef>
                <a:spcPts val="480"/>
              </a:spcBef>
              <a:spcAft>
                <a:spcPts val="0"/>
              </a:spcAft>
              <a:buClr>
                <a:srgbClr val="000000"/>
              </a:buClr>
              <a:buSzPts val="2400"/>
              <a:buFont typeface="Arial"/>
              <a:buChar char="•"/>
            </a:pPr>
            <a:r>
              <a:rPr lang="sv-SE" sz="2400"/>
              <a:t>Lagom svåra och lagom många – 1-3/dag!</a:t>
            </a:r>
            <a:endParaRPr/>
          </a:p>
          <a:p>
            <a:pPr indent="-342900" lvl="0" marL="342900" rtl="0" algn="l">
              <a:lnSpc>
                <a:spcPct val="150000"/>
              </a:lnSpc>
              <a:spcBef>
                <a:spcPts val="480"/>
              </a:spcBef>
              <a:spcAft>
                <a:spcPts val="0"/>
              </a:spcAft>
              <a:buClr>
                <a:srgbClr val="000000"/>
              </a:buClr>
              <a:buSzPts val="2400"/>
              <a:buFont typeface="Arial"/>
              <a:buChar char="•"/>
            </a:pPr>
            <a:r>
              <a:rPr lang="sv-SE" sz="2400"/>
              <a:t>Samma uppdrag varje dag.</a:t>
            </a:r>
            <a:endParaRPr/>
          </a:p>
          <a:p>
            <a:pPr indent="-342900" lvl="0" marL="342900" rtl="0" algn="l">
              <a:lnSpc>
                <a:spcPct val="150000"/>
              </a:lnSpc>
              <a:spcBef>
                <a:spcPts val="480"/>
              </a:spcBef>
              <a:spcAft>
                <a:spcPts val="0"/>
              </a:spcAft>
              <a:buClr>
                <a:srgbClr val="000000"/>
              </a:buClr>
              <a:buSzPts val="2400"/>
              <a:buFont typeface="Arial"/>
              <a:buChar char="•"/>
            </a:pPr>
            <a:r>
              <a:rPr lang="sv-SE" sz="2400"/>
              <a:t>Uttryck positiva förväntningar!</a:t>
            </a:r>
            <a:endParaRPr/>
          </a:p>
          <a:p>
            <a:pPr indent="-342900" lvl="0" marL="342900" rtl="0" algn="l">
              <a:lnSpc>
                <a:spcPct val="150000"/>
              </a:lnSpc>
              <a:spcBef>
                <a:spcPts val="480"/>
              </a:spcBef>
              <a:spcAft>
                <a:spcPts val="0"/>
              </a:spcAft>
              <a:buClr>
                <a:srgbClr val="000000"/>
              </a:buClr>
              <a:buSzPts val="2400"/>
              <a:buFont typeface="Arial"/>
              <a:buChar char="•"/>
            </a:pPr>
            <a:r>
              <a:rPr lang="sv-SE" sz="2400"/>
              <a:t>Kom överens – ungdomen måste känna att det lönar sig.</a:t>
            </a:r>
            <a:endParaRPr/>
          </a:p>
          <a:p>
            <a:pPr indent="-342900" lvl="0" marL="342900" rtl="0" algn="l">
              <a:lnSpc>
                <a:spcPct val="150000"/>
              </a:lnSpc>
              <a:spcBef>
                <a:spcPts val="480"/>
              </a:spcBef>
              <a:spcAft>
                <a:spcPts val="0"/>
              </a:spcAft>
              <a:buClr>
                <a:srgbClr val="000000"/>
              </a:buClr>
              <a:buSzPts val="2400"/>
              <a:buFont typeface="Arial"/>
              <a:buChar char="•"/>
            </a:pPr>
            <a:r>
              <a:rPr lang="sv-SE" sz="2400"/>
              <a:t>Chanskort</a:t>
            </a:r>
            <a:endParaRPr/>
          </a:p>
          <a:p>
            <a:pPr indent="-342900" lvl="0" marL="342900" rtl="0" algn="l">
              <a:lnSpc>
                <a:spcPct val="150000"/>
              </a:lnSpc>
              <a:spcBef>
                <a:spcPts val="480"/>
              </a:spcBef>
              <a:spcAft>
                <a:spcPts val="0"/>
              </a:spcAft>
              <a:buClr>
                <a:srgbClr val="000000"/>
              </a:buClr>
              <a:buSzPts val="2400"/>
              <a:buFont typeface="Arial"/>
              <a:buChar char="•"/>
            </a:pPr>
            <a:r>
              <a:rPr lang="sv-SE" sz="2400"/>
              <a:t>Uppföljning!</a:t>
            </a:r>
            <a:endParaRPr/>
          </a:p>
        </p:txBody>
      </p:sp>
      <p:pic>
        <p:nvPicPr>
          <p:cNvPr descr="\\ad.stockholm.se\cli-sd\cc2sd002\003871\Precens\Brottsprevention\Komet1\Administration\Logotype\PLUS\PLUS logo användbar.jpg" id="441" name="Google Shape;441;p28"/>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9"/>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Arial"/>
              <a:buNone/>
            </a:pPr>
            <a:br>
              <a:rPr b="0" lang="sv-SE" sz="4000">
                <a:latin typeface="Arial"/>
                <a:ea typeface="Arial"/>
                <a:cs typeface="Arial"/>
                <a:sym typeface="Arial"/>
              </a:rPr>
            </a:br>
            <a:r>
              <a:rPr b="0" lang="sv-SE" sz="4000">
                <a:latin typeface="Arial"/>
                <a:ea typeface="Arial"/>
                <a:cs typeface="Arial"/>
                <a:sym typeface="Arial"/>
              </a:rPr>
              <a:t>Låt OK-testet bli en vana!</a:t>
            </a:r>
            <a:endParaRPr/>
          </a:p>
        </p:txBody>
      </p:sp>
      <p:sp>
        <p:nvSpPr>
          <p:cNvPr id="448" name="Google Shape;448;p29"/>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Clr>
                <a:srgbClr val="000000"/>
              </a:buClr>
              <a:buSzPts val="2800"/>
              <a:buFont typeface="Arial"/>
              <a:buNone/>
            </a:pPr>
            <a:r>
              <a:t/>
            </a:r>
            <a:endParaRPr sz="2800">
              <a:latin typeface="Times New Roman"/>
              <a:ea typeface="Times New Roman"/>
              <a:cs typeface="Times New Roman"/>
              <a:sym typeface="Times New Roman"/>
            </a:endParaRPr>
          </a:p>
          <a:p>
            <a:pPr indent="0" lvl="0" marL="0" rtl="0" algn="l">
              <a:lnSpc>
                <a:spcPct val="100000"/>
              </a:lnSpc>
              <a:spcBef>
                <a:spcPts val="480"/>
              </a:spcBef>
              <a:spcAft>
                <a:spcPts val="0"/>
              </a:spcAft>
              <a:buClr>
                <a:srgbClr val="000000"/>
              </a:buClr>
              <a:buSzPts val="2400"/>
              <a:buFont typeface="Arial"/>
              <a:buNone/>
            </a:pPr>
            <a:r>
              <a:rPr lang="sv-SE" sz="2400"/>
              <a:t>Uppfyller uppdragen OK-testet? </a:t>
            </a:r>
            <a:endParaRPr/>
          </a:p>
          <a:p>
            <a:pPr indent="0" lvl="0" marL="0" rtl="0" algn="l">
              <a:lnSpc>
                <a:spcPct val="100000"/>
              </a:lnSpc>
              <a:spcBef>
                <a:spcPts val="480"/>
              </a:spcBef>
              <a:spcAft>
                <a:spcPts val="0"/>
              </a:spcAft>
              <a:buClr>
                <a:srgbClr val="000000"/>
              </a:buClr>
              <a:buSzPts val="2400"/>
              <a:buFont typeface="Arial"/>
              <a:buNone/>
            </a:pPr>
            <a:r>
              <a:t/>
            </a:r>
            <a:endParaRPr sz="2400"/>
          </a:p>
          <a:p>
            <a:pPr indent="0" lvl="0" marL="0" rtl="0" algn="l">
              <a:lnSpc>
                <a:spcPct val="100000"/>
              </a:lnSpc>
              <a:spcBef>
                <a:spcPts val="480"/>
              </a:spcBef>
              <a:spcAft>
                <a:spcPts val="0"/>
              </a:spcAft>
              <a:buClr>
                <a:srgbClr val="000000"/>
              </a:buClr>
              <a:buSzPts val="2400"/>
              <a:buFont typeface="Arial"/>
              <a:buNone/>
            </a:pPr>
            <a:r>
              <a:rPr lang="sv-SE" sz="2400"/>
              <a:t>O = Objektivt </a:t>
            </a:r>
            <a:endParaRPr/>
          </a:p>
          <a:p>
            <a:pPr indent="0" lvl="0" marL="0" rtl="0" algn="l">
              <a:lnSpc>
                <a:spcPct val="100000"/>
              </a:lnSpc>
              <a:spcBef>
                <a:spcPts val="480"/>
              </a:spcBef>
              <a:spcAft>
                <a:spcPts val="0"/>
              </a:spcAft>
              <a:buClr>
                <a:srgbClr val="000000"/>
              </a:buClr>
              <a:buSzPts val="2400"/>
              <a:buFont typeface="Arial"/>
              <a:buNone/>
            </a:pPr>
            <a:r>
              <a:rPr lang="sv-SE" sz="2400"/>
              <a:t>K = Konkret</a:t>
            </a:r>
            <a:endParaRPr/>
          </a:p>
          <a:p>
            <a:pPr indent="0" lvl="0" marL="0" rtl="0" algn="l">
              <a:lnSpc>
                <a:spcPct val="100000"/>
              </a:lnSpc>
              <a:spcBef>
                <a:spcPts val="480"/>
              </a:spcBef>
              <a:spcAft>
                <a:spcPts val="0"/>
              </a:spcAft>
              <a:buClr>
                <a:srgbClr val="000000"/>
              </a:buClr>
              <a:buSzPts val="2400"/>
              <a:buFont typeface="Arial"/>
              <a:buNone/>
            </a:pPr>
            <a:r>
              <a:t/>
            </a:r>
            <a:endParaRPr sz="2400"/>
          </a:p>
          <a:p>
            <a:pPr indent="0" lvl="0" marL="0" rtl="0" algn="l">
              <a:lnSpc>
                <a:spcPct val="100000"/>
              </a:lnSpc>
              <a:spcBef>
                <a:spcPts val="480"/>
              </a:spcBef>
              <a:spcAft>
                <a:spcPts val="0"/>
              </a:spcAft>
              <a:buClr>
                <a:srgbClr val="000000"/>
              </a:buClr>
              <a:buSzPts val="2400"/>
              <a:buFont typeface="Arial"/>
              <a:buNone/>
            </a:pPr>
            <a:r>
              <a:rPr lang="sv-SE" sz="2400"/>
              <a:t>Tydligt formulerade uppdrag ökar ungdomens chans att lyckas! </a:t>
            </a:r>
            <a:endParaRPr/>
          </a:p>
        </p:txBody>
      </p:sp>
      <p:pic>
        <p:nvPicPr>
          <p:cNvPr descr="\\ad.stockholm.se\cli-sd\cc2sd002\003871\Precens\Brottsprevention\Komet1\Administration\Logotype\PLUS\PLUS logo användbar.jpg" id="449" name="Google Shape;449;p29"/>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
          <p:cNvSpPr/>
          <p:nvPr/>
        </p:nvSpPr>
        <p:spPr>
          <a:xfrm>
            <a:off x="0" y="2057400"/>
            <a:ext cx="91440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v-SE" sz="4000">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lang="sv-SE" sz="4000">
                <a:solidFill>
                  <a:schemeClr val="dk1"/>
                </a:solidFill>
                <a:latin typeface="Arial"/>
                <a:ea typeface="Arial"/>
                <a:cs typeface="Arial"/>
                <a:sym typeface="Arial"/>
              </a:rPr>
              <a:t>  </a:t>
            </a:r>
            <a:r>
              <a:rPr lang="sv-SE" sz="4000">
                <a:solidFill>
                  <a:schemeClr val="dk1"/>
                </a:solidFill>
                <a:latin typeface="Arial"/>
                <a:ea typeface="Arial"/>
                <a:cs typeface="Arial"/>
                <a:sym typeface="Arial"/>
              </a:rPr>
              <a:t>Träff 4 – Lyssna och håll kontakten </a:t>
            </a:r>
            <a:endParaRPr/>
          </a:p>
        </p:txBody>
      </p:sp>
      <p:pic>
        <p:nvPicPr>
          <p:cNvPr descr="\\ad.stockholm.se\cli-sd\cc2sd002\003871\Precens\Brottsprevention\Komet1\Administration\Logotype\PLUS\PLUS logo användbar.jpg" id="231" name="Google Shape;231;p3"/>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0"/>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Arial"/>
              <a:buNone/>
            </a:pPr>
            <a:br>
              <a:rPr b="0" lang="sv-SE" sz="4000">
                <a:latin typeface="Arial"/>
                <a:ea typeface="Arial"/>
                <a:cs typeface="Arial"/>
                <a:sym typeface="Arial"/>
              </a:rPr>
            </a:br>
            <a:r>
              <a:rPr b="0" lang="sv-SE" sz="4000">
                <a:latin typeface="Arial"/>
                <a:ea typeface="Arial"/>
                <a:cs typeface="Arial"/>
                <a:sym typeface="Arial"/>
              </a:rPr>
              <a:t>Uppdragslista - exempel</a:t>
            </a:r>
            <a:endParaRPr/>
          </a:p>
        </p:txBody>
      </p:sp>
      <p:sp>
        <p:nvSpPr>
          <p:cNvPr id="456" name="Google Shape;456;p30"/>
          <p:cNvSpPr txBox="1"/>
          <p:nvPr>
            <p:ph idx="1" type="body"/>
          </p:nvPr>
        </p:nvSpPr>
        <p:spPr>
          <a:xfrm>
            <a:off x="685800" y="1801091"/>
            <a:ext cx="7924800" cy="3983890"/>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Clr>
                <a:srgbClr val="000000"/>
              </a:buClr>
              <a:buSzPts val="2400"/>
              <a:buFont typeface="Arial"/>
              <a:buNone/>
            </a:pPr>
            <a:r>
              <a:rPr lang="sv-SE" sz="2400"/>
              <a:t>1. Komma i tid till skolan.</a:t>
            </a:r>
            <a:endParaRPr/>
          </a:p>
          <a:p>
            <a:pPr indent="0" lvl="0" marL="0" rtl="0" algn="l">
              <a:lnSpc>
                <a:spcPct val="100000"/>
              </a:lnSpc>
              <a:spcBef>
                <a:spcPts val="480"/>
              </a:spcBef>
              <a:spcAft>
                <a:spcPts val="0"/>
              </a:spcAft>
              <a:buClr>
                <a:srgbClr val="000000"/>
              </a:buClr>
              <a:buSzPts val="2400"/>
              <a:buFont typeface="Arial"/>
              <a:buNone/>
            </a:pPr>
            <a:r>
              <a:t/>
            </a:r>
            <a:endParaRPr sz="2400"/>
          </a:p>
          <a:p>
            <a:pPr indent="0" lvl="0" marL="0" rtl="0" algn="l">
              <a:lnSpc>
                <a:spcPct val="100000"/>
              </a:lnSpc>
              <a:spcBef>
                <a:spcPts val="480"/>
              </a:spcBef>
              <a:spcAft>
                <a:spcPts val="0"/>
              </a:spcAft>
              <a:buClr>
                <a:srgbClr val="000000"/>
              </a:buClr>
              <a:buSzPts val="2400"/>
              <a:buFont typeface="Arial"/>
              <a:buNone/>
            </a:pPr>
            <a:r>
              <a:rPr lang="sv-SE" sz="2400"/>
              <a:t>2. Svara på mobilen på kvällar och helger.</a:t>
            </a:r>
            <a:endParaRPr/>
          </a:p>
          <a:p>
            <a:pPr indent="0" lvl="0" marL="0" rtl="0" algn="l">
              <a:lnSpc>
                <a:spcPct val="100000"/>
              </a:lnSpc>
              <a:spcBef>
                <a:spcPts val="480"/>
              </a:spcBef>
              <a:spcAft>
                <a:spcPts val="0"/>
              </a:spcAft>
              <a:buClr>
                <a:srgbClr val="000000"/>
              </a:buClr>
              <a:buSzPts val="2400"/>
              <a:buFont typeface="Arial"/>
              <a:buNone/>
            </a:pPr>
            <a:r>
              <a:t/>
            </a:r>
            <a:endParaRPr sz="2400"/>
          </a:p>
          <a:p>
            <a:pPr indent="0" lvl="0" marL="0" rtl="0" algn="l">
              <a:lnSpc>
                <a:spcPct val="100000"/>
              </a:lnSpc>
              <a:spcBef>
                <a:spcPts val="480"/>
              </a:spcBef>
              <a:spcAft>
                <a:spcPts val="0"/>
              </a:spcAft>
              <a:buClr>
                <a:srgbClr val="000000"/>
              </a:buClr>
              <a:buSzPts val="2400"/>
              <a:buFont typeface="Arial"/>
              <a:buNone/>
            </a:pPr>
            <a:r>
              <a:rPr lang="sv-SE" sz="2400"/>
              <a:t>3. Stänga av datorn senast kl. 22 på vardagar.</a:t>
            </a:r>
            <a:endParaRPr/>
          </a:p>
        </p:txBody>
      </p:sp>
      <p:pic>
        <p:nvPicPr>
          <p:cNvPr descr="\\ad.stockholm.se\cli-sd\cc2sd002\003871\Precens\Brottsprevention\Komet1\Administration\Logotype\PLUS\PLUS logo användbar.jpg" id="457" name="Google Shape;457;p30"/>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1"/>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800"/>
              <a:buFont typeface="Arial"/>
              <a:buNone/>
            </a:pPr>
            <a:r>
              <a:t/>
            </a:r>
            <a:endParaRPr/>
          </a:p>
        </p:txBody>
      </p:sp>
      <p:pic>
        <p:nvPicPr>
          <p:cNvPr descr="C:\Documents and Settings\Komet\Lokala inställningar\Temporary Internet Files\Content.IE5\69H6FIH0\MCj04316210000[1].png" id="464" name="Google Shape;464;p31"/>
          <p:cNvPicPr preferRelativeResize="0"/>
          <p:nvPr/>
        </p:nvPicPr>
        <p:blipFill rotWithShape="1">
          <a:blip r:embed="rId3">
            <a:alphaModFix/>
          </a:blip>
          <a:srcRect b="0" l="0" r="0" t="0"/>
          <a:stretch/>
        </p:blipFill>
        <p:spPr>
          <a:xfrm>
            <a:off x="3714750" y="2571750"/>
            <a:ext cx="1714500" cy="1714500"/>
          </a:xfrm>
          <a:prstGeom prst="rect">
            <a:avLst/>
          </a:prstGeom>
          <a:noFill/>
          <a:ln>
            <a:noFill/>
          </a:ln>
        </p:spPr>
      </p:pic>
      <p:pic>
        <p:nvPicPr>
          <p:cNvPr descr="C:\Documents and Settings\Komet\Lokala inställningar\Temporary Internet Files\Content.IE5\69H6FIH0\MCj04316210000[1].png" id="465" name="Google Shape;465;p31"/>
          <p:cNvPicPr preferRelativeResize="0"/>
          <p:nvPr/>
        </p:nvPicPr>
        <p:blipFill rotWithShape="1">
          <a:blip r:embed="rId3">
            <a:alphaModFix/>
          </a:blip>
          <a:srcRect b="0" l="0" r="0" t="0"/>
          <a:stretch/>
        </p:blipFill>
        <p:spPr>
          <a:xfrm>
            <a:off x="2643188" y="2714625"/>
            <a:ext cx="1714500" cy="1714500"/>
          </a:xfrm>
          <a:prstGeom prst="rect">
            <a:avLst/>
          </a:prstGeom>
          <a:noFill/>
          <a:ln>
            <a:noFill/>
          </a:ln>
        </p:spPr>
      </p:pic>
      <p:sp>
        <p:nvSpPr>
          <p:cNvPr id="466" name="Google Shape;466;p31"/>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Clr>
                <a:srgbClr val="000000"/>
              </a:buClr>
              <a:buSzPts val="2000"/>
              <a:buNone/>
            </a:pPr>
            <a:r>
              <a:t/>
            </a:r>
            <a:endParaRPr/>
          </a:p>
        </p:txBody>
      </p:sp>
      <p:pic>
        <p:nvPicPr>
          <p:cNvPr descr="\\ad.stockholm.se\cli-sd\cc2sd002\003871\Precens\Brottsprevention\Komet1\Administration\Logotype\PLUS\PLUS logo användbar.jpg" id="467" name="Google Shape;467;p31"/>
          <p:cNvPicPr preferRelativeResize="0"/>
          <p:nvPr/>
        </p:nvPicPr>
        <p:blipFill rotWithShape="1">
          <a:blip r:embed="rId4">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p32"/>
          <p:cNvPicPr preferRelativeResize="0"/>
          <p:nvPr>
            <p:ph idx="1" type="body"/>
          </p:nvPr>
        </p:nvPicPr>
        <p:blipFill rotWithShape="1">
          <a:blip r:embed="rId3">
            <a:alphaModFix/>
          </a:blip>
          <a:srcRect b="0" l="0" r="0" t="0"/>
          <a:stretch/>
        </p:blipFill>
        <p:spPr>
          <a:xfrm>
            <a:off x="611186" y="1377053"/>
            <a:ext cx="2524919" cy="2524919"/>
          </a:xfrm>
          <a:prstGeom prst="rect">
            <a:avLst/>
          </a:prstGeom>
          <a:noFill/>
          <a:ln>
            <a:noFill/>
          </a:ln>
        </p:spPr>
      </p:pic>
      <p:pic>
        <p:nvPicPr>
          <p:cNvPr id="474" name="Google Shape;474;p32"/>
          <p:cNvPicPr preferRelativeResize="0"/>
          <p:nvPr/>
        </p:nvPicPr>
        <p:blipFill rotWithShape="1">
          <a:blip r:embed="rId3">
            <a:alphaModFix/>
          </a:blip>
          <a:srcRect b="0" l="0" r="0" t="0"/>
          <a:stretch/>
        </p:blipFill>
        <p:spPr>
          <a:xfrm>
            <a:off x="5735637" y="1476813"/>
            <a:ext cx="2873375" cy="2438400"/>
          </a:xfrm>
          <a:prstGeom prst="rect">
            <a:avLst/>
          </a:prstGeom>
          <a:noFill/>
          <a:ln>
            <a:noFill/>
          </a:ln>
        </p:spPr>
      </p:pic>
      <p:sp>
        <p:nvSpPr>
          <p:cNvPr id="475" name="Google Shape;475;p32"/>
          <p:cNvSpPr txBox="1"/>
          <p:nvPr/>
        </p:nvSpPr>
        <p:spPr>
          <a:xfrm>
            <a:off x="685800" y="1939131"/>
            <a:ext cx="2209800" cy="7318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sv-SE" sz="2400">
                <a:solidFill>
                  <a:srgbClr val="000000"/>
                </a:solidFill>
                <a:latin typeface="Times New Roman"/>
                <a:ea typeface="Times New Roman"/>
                <a:cs typeface="Times New Roman"/>
                <a:sym typeface="Times New Roman"/>
              </a:rPr>
              <a:t>Det bör inte vara</a:t>
            </a:r>
            <a:endParaRPr/>
          </a:p>
          <a:p>
            <a:pPr indent="0" lvl="0" marL="0" marR="0" rtl="0" algn="ctr">
              <a:spcBef>
                <a:spcPts val="0"/>
              </a:spcBef>
              <a:spcAft>
                <a:spcPts val="0"/>
              </a:spcAft>
              <a:buNone/>
            </a:pPr>
            <a:r>
              <a:rPr b="1" lang="sv-SE" sz="2400">
                <a:solidFill>
                  <a:srgbClr val="000000"/>
                </a:solidFill>
                <a:latin typeface="Times New Roman"/>
                <a:ea typeface="Times New Roman"/>
                <a:cs typeface="Times New Roman"/>
                <a:sym typeface="Times New Roman"/>
              </a:rPr>
              <a:t>DYRT.</a:t>
            </a:r>
            <a:endParaRPr sz="2400">
              <a:solidFill>
                <a:srgbClr val="000000"/>
              </a:solidFill>
              <a:latin typeface="Times New Roman"/>
              <a:ea typeface="Times New Roman"/>
              <a:cs typeface="Times New Roman"/>
              <a:sym typeface="Times New Roman"/>
            </a:endParaRPr>
          </a:p>
        </p:txBody>
      </p:sp>
      <p:sp>
        <p:nvSpPr>
          <p:cNvPr id="476" name="Google Shape;476;p32"/>
          <p:cNvSpPr txBox="1"/>
          <p:nvPr/>
        </p:nvSpPr>
        <p:spPr>
          <a:xfrm>
            <a:off x="6105525" y="2038350"/>
            <a:ext cx="2133600" cy="7318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sv-SE" sz="2400">
                <a:solidFill>
                  <a:srgbClr val="000000"/>
                </a:solidFill>
                <a:latin typeface="Times New Roman"/>
                <a:ea typeface="Times New Roman"/>
                <a:cs typeface="Times New Roman"/>
                <a:sym typeface="Times New Roman"/>
              </a:rPr>
              <a:t>Det bör inte ta </a:t>
            </a:r>
            <a:r>
              <a:rPr b="1" lang="sv-SE" sz="2400">
                <a:solidFill>
                  <a:srgbClr val="000000"/>
                </a:solidFill>
                <a:latin typeface="Times New Roman"/>
                <a:ea typeface="Times New Roman"/>
                <a:cs typeface="Times New Roman"/>
                <a:sym typeface="Times New Roman"/>
              </a:rPr>
              <a:t>MYCKET TID</a:t>
            </a:r>
            <a:r>
              <a:rPr lang="sv-SE" sz="2400">
                <a:solidFill>
                  <a:srgbClr val="000000"/>
                </a:solidFill>
                <a:latin typeface="Times New Roman"/>
                <a:ea typeface="Times New Roman"/>
                <a:cs typeface="Times New Roman"/>
                <a:sym typeface="Times New Roman"/>
              </a:rPr>
              <a:t>.</a:t>
            </a:r>
            <a:endParaRPr/>
          </a:p>
        </p:txBody>
      </p:sp>
      <p:sp>
        <p:nvSpPr>
          <p:cNvPr id="477" name="Google Shape;477;p32"/>
          <p:cNvSpPr txBox="1"/>
          <p:nvPr/>
        </p:nvSpPr>
        <p:spPr>
          <a:xfrm>
            <a:off x="174979" y="4139902"/>
            <a:ext cx="4125558" cy="1451274"/>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200">
              <a:solidFill>
                <a:srgbClr val="000000"/>
              </a:solidFill>
              <a:latin typeface="Times New Roman"/>
              <a:ea typeface="Times New Roman"/>
              <a:cs typeface="Times New Roman"/>
              <a:sym typeface="Times New Roman"/>
            </a:endParaRPr>
          </a:p>
        </p:txBody>
      </p:sp>
      <p:sp>
        <p:nvSpPr>
          <p:cNvPr id="478" name="Google Shape;478;p32"/>
          <p:cNvSpPr txBox="1"/>
          <p:nvPr>
            <p:ph type="title"/>
          </p:nvPr>
        </p:nvSpPr>
        <p:spPr>
          <a:xfrm>
            <a:off x="417510" y="541176"/>
            <a:ext cx="8231188" cy="642686"/>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Arial"/>
              <a:buNone/>
            </a:pPr>
            <a:r>
              <a:rPr b="0" lang="sv-SE" sz="4000">
                <a:latin typeface="Arial"/>
                <a:ea typeface="Arial"/>
                <a:cs typeface="Arial"/>
                <a:sym typeface="Arial"/>
              </a:rPr>
              <a:t>Chanskort och belöningar</a:t>
            </a:r>
            <a:endParaRPr/>
          </a:p>
        </p:txBody>
      </p:sp>
      <p:pic>
        <p:nvPicPr>
          <p:cNvPr id="479" name="Google Shape;479;p32"/>
          <p:cNvPicPr preferRelativeResize="0"/>
          <p:nvPr/>
        </p:nvPicPr>
        <p:blipFill rotWithShape="1">
          <a:blip r:embed="rId4">
            <a:alphaModFix/>
          </a:blip>
          <a:srcRect b="-1" l="0" r="0" t="1165"/>
          <a:stretch/>
        </p:blipFill>
        <p:spPr>
          <a:xfrm>
            <a:off x="3509434" y="2904741"/>
            <a:ext cx="2044762" cy="2020943"/>
          </a:xfrm>
          <a:prstGeom prst="rect">
            <a:avLst/>
          </a:prstGeom>
          <a:noFill/>
          <a:ln>
            <a:noFill/>
          </a:ln>
        </p:spPr>
      </p:pic>
      <p:pic>
        <p:nvPicPr>
          <p:cNvPr descr="\\ad.stockholm.se\cli-sd\cc2sd002\003871\Precens\Brottsprevention\Komet1\Administration\Logotype\PLUS\PLUS logo användbar.jpg" id="480" name="Google Shape;480;p32"/>
          <p:cNvPicPr preferRelativeResize="0"/>
          <p:nvPr/>
        </p:nvPicPr>
        <p:blipFill rotWithShape="1">
          <a:blip r:embed="rId5">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3"/>
          <p:cNvSpPr txBox="1"/>
          <p:nvPr>
            <p:ph type="title"/>
          </p:nvPr>
        </p:nvSpPr>
        <p:spPr>
          <a:xfrm>
            <a:off x="514350" y="260350"/>
            <a:ext cx="7951918" cy="1090613"/>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Times New Roman"/>
              <a:buNone/>
            </a:pPr>
            <a:br>
              <a:rPr lang="sv-SE" sz="4000">
                <a:latin typeface="Times New Roman"/>
                <a:ea typeface="Times New Roman"/>
                <a:cs typeface="Times New Roman"/>
                <a:sym typeface="Times New Roman"/>
              </a:rPr>
            </a:br>
            <a:r>
              <a:rPr b="0" lang="sv-SE" sz="4000">
                <a:latin typeface="Arial"/>
                <a:ea typeface="Arial"/>
                <a:cs typeface="Arial"/>
                <a:sym typeface="Arial"/>
              </a:rPr>
              <a:t>Vanliga frågor om Uppdraget</a:t>
            </a:r>
            <a:endParaRPr/>
          </a:p>
        </p:txBody>
      </p:sp>
      <p:sp>
        <p:nvSpPr>
          <p:cNvPr id="487" name="Google Shape;487;p33"/>
          <p:cNvSpPr txBox="1"/>
          <p:nvPr>
            <p:ph idx="1" type="body"/>
          </p:nvPr>
        </p:nvSpPr>
        <p:spPr>
          <a:xfrm>
            <a:off x="516367" y="1129554"/>
            <a:ext cx="7818008" cy="4389120"/>
          </a:xfrm>
          <a:prstGeom prst="rect">
            <a:avLst/>
          </a:prstGeom>
          <a:noFill/>
          <a:ln>
            <a:noFill/>
          </a:ln>
        </p:spPr>
        <p:txBody>
          <a:bodyPr anchorCtr="0" anchor="t" bIns="45700" lIns="0" spcFirstLastPara="1" rIns="0" wrap="square" tIns="45700">
            <a:noAutofit/>
          </a:bodyPr>
          <a:lstStyle/>
          <a:p>
            <a:pPr indent="-342900" lvl="0" marL="342900" rtl="0" algn="l">
              <a:lnSpc>
                <a:spcPct val="90000"/>
              </a:lnSpc>
              <a:spcBef>
                <a:spcPts val="0"/>
              </a:spcBef>
              <a:spcAft>
                <a:spcPts val="0"/>
              </a:spcAft>
              <a:buClr>
                <a:srgbClr val="000000"/>
              </a:buClr>
              <a:buSzPts val="2200"/>
              <a:buFont typeface="Arial"/>
              <a:buChar char="•"/>
            </a:pPr>
            <a:r>
              <a:rPr lang="sv-SE" sz="2200"/>
              <a:t>Min tonåring kommer inte att vilja göra det här, det är för barnsligt!</a:t>
            </a:r>
            <a:endParaRPr/>
          </a:p>
          <a:p>
            <a:pPr indent="-342900" lvl="0" marL="342900" rtl="0" algn="l">
              <a:lnSpc>
                <a:spcPct val="90000"/>
              </a:lnSpc>
              <a:spcBef>
                <a:spcPts val="440"/>
              </a:spcBef>
              <a:spcAft>
                <a:spcPts val="0"/>
              </a:spcAft>
              <a:buClr>
                <a:srgbClr val="000000"/>
              </a:buClr>
              <a:buSzPts val="2200"/>
              <a:buFont typeface="Arial"/>
              <a:buChar char="•"/>
            </a:pPr>
            <a:r>
              <a:rPr lang="sv-SE" sz="2200"/>
              <a:t>Hur länge ska man hålla på med Uppdraget?</a:t>
            </a:r>
            <a:endParaRPr/>
          </a:p>
          <a:p>
            <a:pPr indent="-342900" lvl="0" marL="342900" rtl="0" algn="l">
              <a:lnSpc>
                <a:spcPct val="90000"/>
              </a:lnSpc>
              <a:spcBef>
                <a:spcPts val="440"/>
              </a:spcBef>
              <a:spcAft>
                <a:spcPts val="0"/>
              </a:spcAft>
              <a:buClr>
                <a:srgbClr val="000000"/>
              </a:buClr>
              <a:buSzPts val="2200"/>
              <a:buFont typeface="Arial"/>
              <a:buChar char="•"/>
            </a:pPr>
            <a:r>
              <a:rPr lang="sv-SE" sz="2200"/>
              <a:t>Blir inte ungdomen beroende av materiella belöningar för att göra saker?</a:t>
            </a:r>
            <a:endParaRPr/>
          </a:p>
          <a:p>
            <a:pPr indent="-342900" lvl="0" marL="342900" rtl="0" algn="l">
              <a:lnSpc>
                <a:spcPct val="90000"/>
              </a:lnSpc>
              <a:spcBef>
                <a:spcPts val="440"/>
              </a:spcBef>
              <a:spcAft>
                <a:spcPts val="0"/>
              </a:spcAft>
              <a:buClr>
                <a:srgbClr val="000000"/>
              </a:buClr>
              <a:buSzPts val="2200"/>
              <a:buFont typeface="Arial"/>
              <a:buChar char="•"/>
            </a:pPr>
            <a:r>
              <a:rPr lang="sv-SE" sz="2200"/>
              <a:t>Hur kan man hantera syskon?</a:t>
            </a:r>
            <a:endParaRPr/>
          </a:p>
          <a:p>
            <a:pPr indent="-342900" lvl="0" marL="342900" rtl="0" algn="l">
              <a:lnSpc>
                <a:spcPct val="90000"/>
              </a:lnSpc>
              <a:spcBef>
                <a:spcPts val="440"/>
              </a:spcBef>
              <a:spcAft>
                <a:spcPts val="0"/>
              </a:spcAft>
              <a:buClr>
                <a:srgbClr val="000000"/>
              </a:buClr>
              <a:buSzPts val="2200"/>
              <a:buFont typeface="Arial"/>
              <a:buChar char="•"/>
            </a:pPr>
            <a:r>
              <a:rPr lang="sv-SE" sz="2200"/>
              <a:t>Blir inte ungdomen bortskämd, den får ju redan en massa saker?</a:t>
            </a:r>
            <a:endParaRPr/>
          </a:p>
          <a:p>
            <a:pPr indent="-342900" lvl="0" marL="342900" rtl="0" algn="l">
              <a:lnSpc>
                <a:spcPct val="90000"/>
              </a:lnSpc>
              <a:spcBef>
                <a:spcPts val="440"/>
              </a:spcBef>
              <a:spcAft>
                <a:spcPts val="0"/>
              </a:spcAft>
              <a:buClr>
                <a:srgbClr val="000000"/>
              </a:buClr>
              <a:buSzPts val="2200"/>
              <a:buFont typeface="Arial"/>
              <a:buChar char="•"/>
            </a:pPr>
            <a:r>
              <a:rPr lang="sv-SE" sz="2200"/>
              <a:t>Blir inte Uppdraget en muta?</a:t>
            </a:r>
            <a:endParaRPr/>
          </a:p>
          <a:p>
            <a:pPr indent="-342900" lvl="0" marL="342900" rtl="0" algn="l">
              <a:lnSpc>
                <a:spcPct val="100000"/>
              </a:lnSpc>
              <a:spcBef>
                <a:spcPts val="440"/>
              </a:spcBef>
              <a:spcAft>
                <a:spcPts val="0"/>
              </a:spcAft>
              <a:buClr>
                <a:srgbClr val="000000"/>
              </a:buClr>
              <a:buSzPts val="2200"/>
              <a:buFont typeface="Arial"/>
              <a:buChar char="•"/>
            </a:pPr>
            <a:r>
              <a:rPr lang="sv-SE" sz="2200"/>
              <a:t>Vad gör jag om min ungdom inte lockas av de roliga saker som står på korten?</a:t>
            </a:r>
            <a:endParaRPr/>
          </a:p>
          <a:p>
            <a:pPr indent="-342900" lvl="0" marL="342900" rtl="0" algn="l">
              <a:lnSpc>
                <a:spcPct val="100000"/>
              </a:lnSpc>
              <a:spcBef>
                <a:spcPts val="440"/>
              </a:spcBef>
              <a:spcAft>
                <a:spcPts val="0"/>
              </a:spcAft>
              <a:buClr>
                <a:srgbClr val="000000"/>
              </a:buClr>
              <a:buSzPts val="2200"/>
              <a:buFont typeface="Arial"/>
              <a:buChar char="•"/>
            </a:pPr>
            <a:r>
              <a:rPr lang="sv-SE" sz="2200"/>
              <a:t>Vad gör jag om min ungdom samlar några poäng, men sedan tappar orken?</a:t>
            </a:r>
            <a:endParaRPr/>
          </a:p>
          <a:p>
            <a:pPr indent="0" lvl="0" marL="0" rtl="0" algn="l">
              <a:lnSpc>
                <a:spcPct val="90000"/>
              </a:lnSpc>
              <a:spcBef>
                <a:spcPts val="440"/>
              </a:spcBef>
              <a:spcAft>
                <a:spcPts val="0"/>
              </a:spcAft>
              <a:buClr>
                <a:srgbClr val="000000"/>
              </a:buClr>
              <a:buSzPts val="2200"/>
              <a:buFont typeface="Arial"/>
              <a:buNone/>
            </a:pPr>
            <a:r>
              <a:t/>
            </a:r>
            <a:endParaRPr sz="2200">
              <a:latin typeface="Times New Roman"/>
              <a:ea typeface="Times New Roman"/>
              <a:cs typeface="Times New Roman"/>
              <a:sym typeface="Times New Roman"/>
            </a:endParaRPr>
          </a:p>
          <a:p>
            <a:pPr indent="0" lvl="0" marL="0" rtl="0" algn="l">
              <a:lnSpc>
                <a:spcPct val="90000"/>
              </a:lnSpc>
              <a:spcBef>
                <a:spcPts val="440"/>
              </a:spcBef>
              <a:spcAft>
                <a:spcPts val="0"/>
              </a:spcAft>
              <a:buClr>
                <a:srgbClr val="000000"/>
              </a:buClr>
              <a:buSzPts val="2200"/>
              <a:buNone/>
            </a:pPr>
            <a:r>
              <a:t/>
            </a:r>
            <a:endParaRPr sz="2200">
              <a:latin typeface="Times New Roman"/>
              <a:ea typeface="Times New Roman"/>
              <a:cs typeface="Times New Roman"/>
              <a:sym typeface="Times New Roman"/>
            </a:endParaRPr>
          </a:p>
        </p:txBody>
      </p:sp>
      <p:pic>
        <p:nvPicPr>
          <p:cNvPr descr="\\ad.stockholm.se\cli-sd\cc2sd002\003871\Precens\Brottsprevention\Komet1\Administration\Logotype\PLUS\PLUS logo användbar.jpg" id="488" name="Google Shape;488;p33"/>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34"/>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Times New Roman"/>
              <a:buNone/>
            </a:pPr>
            <a:br>
              <a:rPr lang="sv-SE" sz="4000">
                <a:latin typeface="Times New Roman"/>
                <a:ea typeface="Times New Roman"/>
                <a:cs typeface="Times New Roman"/>
                <a:sym typeface="Times New Roman"/>
              </a:rPr>
            </a:br>
            <a:r>
              <a:rPr b="0" lang="sv-SE" sz="4000">
                <a:latin typeface="Arial"/>
                <a:ea typeface="Arial"/>
                <a:cs typeface="Arial"/>
                <a:sym typeface="Arial"/>
              </a:rPr>
              <a:t>Att tänka på</a:t>
            </a:r>
            <a:endParaRPr/>
          </a:p>
        </p:txBody>
      </p:sp>
      <p:sp>
        <p:nvSpPr>
          <p:cNvPr id="495" name="Google Shape;495;p34"/>
          <p:cNvSpPr txBox="1"/>
          <p:nvPr>
            <p:ph idx="1" type="body"/>
          </p:nvPr>
        </p:nvSpPr>
        <p:spPr>
          <a:xfrm>
            <a:off x="785308" y="1484555"/>
            <a:ext cx="7901492" cy="4485939"/>
          </a:xfrm>
          <a:prstGeom prst="rect">
            <a:avLst/>
          </a:prstGeom>
          <a:noFill/>
          <a:ln>
            <a:noFill/>
          </a:ln>
        </p:spPr>
        <p:txBody>
          <a:bodyPr anchorCtr="0" anchor="t" bIns="45700" lIns="0" spcFirstLastPara="1" rIns="0" wrap="square" tIns="45700">
            <a:noAutofit/>
          </a:bodyPr>
          <a:lstStyle/>
          <a:p>
            <a:pPr indent="-342900" lvl="0" marL="342900" rtl="0" algn="l">
              <a:lnSpc>
                <a:spcPct val="100000"/>
              </a:lnSpc>
              <a:spcBef>
                <a:spcPts val="0"/>
              </a:spcBef>
              <a:spcAft>
                <a:spcPts val="0"/>
              </a:spcAft>
              <a:buClr>
                <a:srgbClr val="000000"/>
              </a:buClr>
              <a:buSzPts val="2400"/>
              <a:buFont typeface="Arial"/>
              <a:buChar char="•"/>
            </a:pPr>
            <a:r>
              <a:rPr lang="sv-SE" sz="2400"/>
              <a:t>Om ungdomen är missnöjd med det som står på korten? Håll på spelreglerna och förmedla att det blir nya chanser. </a:t>
            </a:r>
            <a:endParaRPr/>
          </a:p>
          <a:p>
            <a:pPr indent="-342900" lvl="0" marL="342900" rtl="0" algn="l">
              <a:lnSpc>
                <a:spcPct val="100000"/>
              </a:lnSpc>
              <a:spcBef>
                <a:spcPts val="480"/>
              </a:spcBef>
              <a:spcAft>
                <a:spcPts val="0"/>
              </a:spcAft>
              <a:buClr>
                <a:srgbClr val="000000"/>
              </a:buClr>
              <a:buSzPts val="2400"/>
              <a:buFont typeface="Arial"/>
              <a:buChar char="•"/>
            </a:pPr>
            <a:r>
              <a:rPr lang="sv-SE" sz="2400"/>
              <a:t>Utvärdera.</a:t>
            </a:r>
            <a:endParaRPr/>
          </a:p>
          <a:p>
            <a:pPr indent="-342900" lvl="0" marL="342900" rtl="0" algn="l">
              <a:lnSpc>
                <a:spcPct val="100000"/>
              </a:lnSpc>
              <a:spcBef>
                <a:spcPts val="480"/>
              </a:spcBef>
              <a:spcAft>
                <a:spcPts val="0"/>
              </a:spcAft>
              <a:buClr>
                <a:srgbClr val="000000"/>
              </a:buClr>
              <a:buSzPts val="2400"/>
              <a:buFont typeface="Arial"/>
              <a:buChar char="•"/>
            </a:pPr>
            <a:r>
              <a:rPr lang="sv-SE" sz="2400"/>
              <a:t>Om ungdomen missat ett uppdrag, påminn om att det är en ny chans nästa dag. </a:t>
            </a:r>
            <a:endParaRPr/>
          </a:p>
          <a:p>
            <a:pPr indent="-342900" lvl="0" marL="342900" rtl="0" algn="l">
              <a:lnSpc>
                <a:spcPct val="100000"/>
              </a:lnSpc>
              <a:spcBef>
                <a:spcPts val="480"/>
              </a:spcBef>
              <a:spcAft>
                <a:spcPts val="0"/>
              </a:spcAft>
              <a:buClr>
                <a:srgbClr val="000000"/>
              </a:buClr>
              <a:buSzPts val="2400"/>
              <a:buFont typeface="Arial"/>
              <a:buChar char="•"/>
            </a:pPr>
            <a:r>
              <a:rPr lang="sv-SE" sz="2400"/>
              <a:t>Ta ALDRIG bort några poäng eller belöningar som tjänats in.</a:t>
            </a:r>
            <a:endParaRPr/>
          </a:p>
          <a:p>
            <a:pPr indent="-342900" lvl="0" marL="342900" rtl="0" algn="l">
              <a:lnSpc>
                <a:spcPct val="100000"/>
              </a:lnSpc>
              <a:spcBef>
                <a:spcPts val="480"/>
              </a:spcBef>
              <a:spcAft>
                <a:spcPts val="0"/>
              </a:spcAft>
              <a:buClr>
                <a:srgbClr val="000000"/>
              </a:buClr>
              <a:buSzPts val="2400"/>
              <a:buFont typeface="Arial"/>
              <a:buChar char="•"/>
            </a:pPr>
            <a:r>
              <a:rPr lang="sv-SE" sz="2400"/>
              <a:t>Byt inte ut uppdragen för snabbt – vänta tills beteendet har etablerats.</a:t>
            </a:r>
            <a:endParaRPr/>
          </a:p>
        </p:txBody>
      </p:sp>
      <p:pic>
        <p:nvPicPr>
          <p:cNvPr descr="\\ad.stockholm.se\cli-sd\cc2sd002\003871\Precens\Brottsprevention\Komet1\Administration\Logotype\PLUS\PLUS logo användbar.jpg" id="496" name="Google Shape;496;p34"/>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5"/>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800"/>
              <a:buFont typeface="Arial"/>
              <a:buNone/>
            </a:pPr>
            <a:r>
              <a:t/>
            </a:r>
            <a:endParaRPr/>
          </a:p>
        </p:txBody>
      </p:sp>
      <p:pic>
        <p:nvPicPr>
          <p:cNvPr descr="C:\Documents and Settings\Komet\Lokala inställningar\Temporary Internet Files\Content.IE5\69H6FIH0\MCj04316210000[1].png" id="503" name="Google Shape;503;p35"/>
          <p:cNvPicPr preferRelativeResize="0"/>
          <p:nvPr/>
        </p:nvPicPr>
        <p:blipFill rotWithShape="1">
          <a:blip r:embed="rId3">
            <a:alphaModFix/>
          </a:blip>
          <a:srcRect b="0" l="0" r="0" t="0"/>
          <a:stretch/>
        </p:blipFill>
        <p:spPr>
          <a:xfrm>
            <a:off x="3714750" y="2571750"/>
            <a:ext cx="1714500" cy="1714500"/>
          </a:xfrm>
          <a:prstGeom prst="rect">
            <a:avLst/>
          </a:prstGeom>
          <a:noFill/>
          <a:ln>
            <a:noFill/>
          </a:ln>
        </p:spPr>
      </p:pic>
      <p:pic>
        <p:nvPicPr>
          <p:cNvPr descr="C:\Documents and Settings\Komet\Lokala inställningar\Temporary Internet Files\Content.IE5\69H6FIH0\MCj04316210000[1].png" id="504" name="Google Shape;504;p35"/>
          <p:cNvPicPr preferRelativeResize="0"/>
          <p:nvPr/>
        </p:nvPicPr>
        <p:blipFill rotWithShape="1">
          <a:blip r:embed="rId3">
            <a:alphaModFix/>
          </a:blip>
          <a:srcRect b="0" l="0" r="0" t="0"/>
          <a:stretch/>
        </p:blipFill>
        <p:spPr>
          <a:xfrm>
            <a:off x="2643188" y="2714625"/>
            <a:ext cx="1714500" cy="1714500"/>
          </a:xfrm>
          <a:prstGeom prst="rect">
            <a:avLst/>
          </a:prstGeom>
          <a:noFill/>
          <a:ln>
            <a:noFill/>
          </a:ln>
        </p:spPr>
      </p:pic>
      <p:sp>
        <p:nvSpPr>
          <p:cNvPr id="505" name="Google Shape;505;p35"/>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Clr>
                <a:srgbClr val="000000"/>
              </a:buClr>
              <a:buSzPts val="2000"/>
              <a:buNone/>
            </a:pPr>
            <a:r>
              <a:t/>
            </a:r>
            <a:endParaRPr/>
          </a:p>
        </p:txBody>
      </p:sp>
      <p:pic>
        <p:nvPicPr>
          <p:cNvPr descr="\\ad.stockholm.se\cli-sd\cc2sd002\003871\Precens\Brottsprevention\Komet1\Administration\Logotype\PLUS\PLUS logo användbar.jpg" id="506" name="Google Shape;506;p35"/>
          <p:cNvPicPr preferRelativeResize="0"/>
          <p:nvPr/>
        </p:nvPicPr>
        <p:blipFill rotWithShape="1">
          <a:blip r:embed="rId4">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6"/>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fontScale="90000"/>
          </a:bodyPr>
          <a:lstStyle/>
          <a:p>
            <a:pPr indent="0" lvl="0" marL="0" rtl="0" algn="ctr">
              <a:lnSpc>
                <a:spcPct val="63636"/>
              </a:lnSpc>
              <a:spcBef>
                <a:spcPts val="0"/>
              </a:spcBef>
              <a:spcAft>
                <a:spcPts val="0"/>
              </a:spcAft>
              <a:buClr>
                <a:srgbClr val="000000"/>
              </a:buClr>
              <a:buSzPct val="100000"/>
              <a:buFont typeface="Times New Roman"/>
              <a:buNone/>
            </a:pPr>
            <a:br>
              <a:rPr lang="sv-SE" sz="4000">
                <a:latin typeface="Times New Roman"/>
                <a:ea typeface="Times New Roman"/>
                <a:cs typeface="Times New Roman"/>
                <a:sym typeface="Times New Roman"/>
              </a:rPr>
            </a:br>
            <a:r>
              <a:rPr b="0" lang="sv-SE" sz="4400">
                <a:latin typeface="Arial"/>
                <a:ea typeface="Arial"/>
                <a:cs typeface="Arial"/>
                <a:sym typeface="Arial"/>
              </a:rPr>
              <a:t>Om Uppdraget inte funkar?</a:t>
            </a:r>
            <a:br>
              <a:rPr lang="sv-SE"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p:txBody>
      </p:sp>
      <p:sp>
        <p:nvSpPr>
          <p:cNvPr id="513" name="Google Shape;513;p36"/>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lang="sv-SE" sz="2400"/>
              <a:t>Har inte jobbat tillräckligt med basen i Pyramiden</a:t>
            </a:r>
            <a:endParaRPr/>
          </a:p>
          <a:p>
            <a:pPr indent="-342900" lvl="0" marL="342900" rtl="0" algn="l">
              <a:lnSpc>
                <a:spcPct val="100000"/>
              </a:lnSpc>
              <a:spcBef>
                <a:spcPts val="480"/>
              </a:spcBef>
              <a:spcAft>
                <a:spcPts val="0"/>
              </a:spcAft>
              <a:buClr>
                <a:srgbClr val="000000"/>
              </a:buClr>
              <a:buSzPts val="2400"/>
              <a:buFont typeface="Arial"/>
              <a:buChar char="•"/>
            </a:pPr>
            <a:r>
              <a:rPr lang="sv-SE" sz="2400"/>
              <a:t>Dålig introduktion till Uppdraget</a:t>
            </a:r>
            <a:endParaRPr/>
          </a:p>
          <a:p>
            <a:pPr indent="-342900" lvl="0" marL="342900" rtl="0" algn="l">
              <a:lnSpc>
                <a:spcPct val="100000"/>
              </a:lnSpc>
              <a:spcBef>
                <a:spcPts val="480"/>
              </a:spcBef>
              <a:spcAft>
                <a:spcPts val="0"/>
              </a:spcAft>
              <a:buClr>
                <a:srgbClr val="000000"/>
              </a:buClr>
              <a:buSzPts val="2400"/>
              <a:buFont typeface="Arial"/>
              <a:buChar char="•"/>
            </a:pPr>
            <a:r>
              <a:rPr lang="sv-SE" sz="2400"/>
              <a:t>För höga förväntningar som förälder</a:t>
            </a:r>
            <a:endParaRPr/>
          </a:p>
          <a:p>
            <a:pPr indent="-342900" lvl="0" marL="342900" rtl="0" algn="l">
              <a:lnSpc>
                <a:spcPct val="100000"/>
              </a:lnSpc>
              <a:spcBef>
                <a:spcPts val="480"/>
              </a:spcBef>
              <a:spcAft>
                <a:spcPts val="0"/>
              </a:spcAft>
              <a:buClr>
                <a:srgbClr val="000000"/>
              </a:buClr>
              <a:buSzPts val="2400"/>
              <a:buFont typeface="Arial"/>
              <a:buChar char="•"/>
            </a:pPr>
            <a:r>
              <a:rPr lang="sv-SE" sz="2400"/>
              <a:t>För stora eller otydliga uppdrag</a:t>
            </a:r>
            <a:endParaRPr/>
          </a:p>
          <a:p>
            <a:pPr indent="-342900" lvl="0" marL="342900" rtl="0" algn="l">
              <a:lnSpc>
                <a:spcPct val="100000"/>
              </a:lnSpc>
              <a:spcBef>
                <a:spcPts val="480"/>
              </a:spcBef>
              <a:spcAft>
                <a:spcPts val="0"/>
              </a:spcAft>
              <a:buClr>
                <a:srgbClr val="000000"/>
              </a:buClr>
              <a:buSzPts val="2400"/>
              <a:buFont typeface="Arial"/>
              <a:buChar char="•"/>
            </a:pPr>
            <a:r>
              <a:rPr lang="sv-SE" sz="2400"/>
              <a:t>Ingen inplanerad uppföljning</a:t>
            </a:r>
            <a:endParaRPr/>
          </a:p>
          <a:p>
            <a:pPr indent="-342900" lvl="0" marL="342900" rtl="0" algn="l">
              <a:lnSpc>
                <a:spcPct val="100000"/>
              </a:lnSpc>
              <a:spcBef>
                <a:spcPts val="480"/>
              </a:spcBef>
              <a:spcAft>
                <a:spcPts val="0"/>
              </a:spcAft>
              <a:buClr>
                <a:srgbClr val="000000"/>
              </a:buClr>
              <a:buSzPts val="2400"/>
              <a:buFont typeface="Arial"/>
              <a:buChar char="•"/>
            </a:pPr>
            <a:r>
              <a:rPr lang="sv-SE" sz="2400"/>
              <a:t>Icke förstärkande chanskort</a:t>
            </a:r>
            <a:endParaRPr/>
          </a:p>
          <a:p>
            <a:pPr indent="-342900" lvl="0" marL="342900" rtl="0" algn="l">
              <a:lnSpc>
                <a:spcPct val="100000"/>
              </a:lnSpc>
              <a:spcBef>
                <a:spcPts val="480"/>
              </a:spcBef>
              <a:spcAft>
                <a:spcPts val="0"/>
              </a:spcAft>
              <a:buClr>
                <a:srgbClr val="000000"/>
              </a:buClr>
              <a:buSzPts val="2400"/>
              <a:buFont typeface="Arial"/>
              <a:buChar char="•"/>
            </a:pPr>
            <a:r>
              <a:rPr lang="sv-SE" sz="2400"/>
              <a:t>Glömt att verbalt förstärka bra beteenden dagligen</a:t>
            </a:r>
            <a:endParaRPr/>
          </a:p>
          <a:p>
            <a:pPr indent="0" lvl="0" marL="0" rtl="0" algn="l">
              <a:lnSpc>
                <a:spcPct val="100000"/>
              </a:lnSpc>
              <a:spcBef>
                <a:spcPts val="320"/>
              </a:spcBef>
              <a:spcAft>
                <a:spcPts val="0"/>
              </a:spcAft>
              <a:buClr>
                <a:srgbClr val="000000"/>
              </a:buClr>
              <a:buSzPts val="1600"/>
              <a:buNone/>
            </a:pPr>
            <a:r>
              <a:t/>
            </a:r>
            <a:endParaRPr sz="1600">
              <a:latin typeface="Times New Roman"/>
              <a:ea typeface="Times New Roman"/>
              <a:cs typeface="Times New Roman"/>
              <a:sym typeface="Times New Roman"/>
            </a:endParaRPr>
          </a:p>
          <a:p>
            <a:pPr indent="0" lvl="0" marL="0" rtl="0" algn="l">
              <a:lnSpc>
                <a:spcPct val="100000"/>
              </a:lnSpc>
              <a:spcBef>
                <a:spcPts val="320"/>
              </a:spcBef>
              <a:spcAft>
                <a:spcPts val="0"/>
              </a:spcAft>
              <a:buClr>
                <a:srgbClr val="000000"/>
              </a:buClr>
              <a:buSzPts val="1600"/>
              <a:buNone/>
            </a:pPr>
            <a:r>
              <a:t/>
            </a:r>
            <a:endParaRPr sz="1600">
              <a:latin typeface="Times New Roman"/>
              <a:ea typeface="Times New Roman"/>
              <a:cs typeface="Times New Roman"/>
              <a:sym typeface="Times New Roman"/>
            </a:endParaRPr>
          </a:p>
        </p:txBody>
      </p:sp>
      <p:pic>
        <p:nvPicPr>
          <p:cNvPr descr="\\ad.stockholm.se\cli-sd\cc2sd002\003871\Precens\Brottsprevention\Komet1\Administration\Logotype\PLUS\PLUS logo användbar.jpg" id="514" name="Google Shape;514;p36"/>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37"/>
          <p:cNvSpPr txBox="1"/>
          <p:nvPr>
            <p:ph type="title"/>
          </p:nvPr>
        </p:nvSpPr>
        <p:spPr>
          <a:xfrm>
            <a:off x="457200" y="457200"/>
            <a:ext cx="8231188" cy="982800"/>
          </a:xfrm>
          <a:prstGeom prst="rect">
            <a:avLst/>
          </a:prstGeom>
          <a:noFill/>
          <a:ln>
            <a:noFill/>
          </a:ln>
        </p:spPr>
        <p:txBody>
          <a:bodyPr anchorCtr="0" anchor="t" bIns="0" lIns="0" spcFirstLastPara="1" rIns="0" wrap="square" tIns="0">
            <a:normAutofit fontScale="90000"/>
          </a:bodyPr>
          <a:lstStyle/>
          <a:p>
            <a:pPr indent="0" lvl="0" marL="0" rtl="0" algn="ctr">
              <a:lnSpc>
                <a:spcPct val="100000"/>
              </a:lnSpc>
              <a:spcBef>
                <a:spcPts val="0"/>
              </a:spcBef>
              <a:spcAft>
                <a:spcPts val="0"/>
              </a:spcAft>
              <a:buClr>
                <a:srgbClr val="000000"/>
              </a:buClr>
              <a:buSzPct val="100000"/>
              <a:buFont typeface="Arial"/>
              <a:buNone/>
            </a:pPr>
            <a:r>
              <a:rPr b="0" i="0" lang="sv-SE" sz="3600" u="none" cap="none" strike="noStrike">
                <a:solidFill>
                  <a:srgbClr val="000000"/>
                </a:solidFill>
                <a:latin typeface="Arial"/>
                <a:ea typeface="Arial"/>
                <a:cs typeface="Arial"/>
                <a:sym typeface="Arial"/>
              </a:rPr>
              <a:t>Vad kan föräldern göra innan och efter för att </a:t>
            </a:r>
            <a:r>
              <a:rPr b="0" i="1" lang="sv-SE" sz="3600" u="none" cap="none" strike="noStrike">
                <a:solidFill>
                  <a:srgbClr val="000000"/>
                </a:solidFill>
                <a:latin typeface="Arial"/>
                <a:ea typeface="Arial"/>
                <a:cs typeface="Arial"/>
                <a:sym typeface="Arial"/>
              </a:rPr>
              <a:t>öka</a:t>
            </a:r>
            <a:r>
              <a:rPr b="0" i="0" lang="sv-SE" sz="3600" u="none" cap="none" strike="noStrike">
                <a:solidFill>
                  <a:srgbClr val="000000"/>
                </a:solidFill>
                <a:latin typeface="Arial"/>
                <a:ea typeface="Arial"/>
                <a:cs typeface="Arial"/>
                <a:sym typeface="Arial"/>
              </a:rPr>
              <a:t> ungdomens beteende?</a:t>
            </a:r>
            <a:endParaRPr b="0" sz="3600">
              <a:latin typeface="Arial"/>
              <a:ea typeface="Arial"/>
              <a:cs typeface="Arial"/>
              <a:sym typeface="Arial"/>
            </a:endParaRPr>
          </a:p>
        </p:txBody>
      </p:sp>
      <p:sp>
        <p:nvSpPr>
          <p:cNvPr id="521" name="Google Shape;521;p37"/>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Clr>
                <a:srgbClr val="000000"/>
              </a:buClr>
              <a:buSzPts val="1800"/>
              <a:buNone/>
            </a:pPr>
            <a:r>
              <a:t/>
            </a:r>
            <a:endParaRPr sz="1800">
              <a:latin typeface="Times New Roman"/>
              <a:ea typeface="Times New Roman"/>
              <a:cs typeface="Times New Roman"/>
              <a:sym typeface="Times New Roman"/>
            </a:endParaRPr>
          </a:p>
          <a:p>
            <a:pPr indent="0" lvl="0" marL="0" rtl="0" algn="l">
              <a:lnSpc>
                <a:spcPct val="100000"/>
              </a:lnSpc>
              <a:spcBef>
                <a:spcPts val="360"/>
              </a:spcBef>
              <a:spcAft>
                <a:spcPts val="0"/>
              </a:spcAft>
              <a:buClr>
                <a:srgbClr val="000000"/>
              </a:buClr>
              <a:buSzPts val="1800"/>
              <a:buNone/>
            </a:pPr>
            <a:r>
              <a:t/>
            </a:r>
            <a:endParaRPr sz="1800">
              <a:latin typeface="Times New Roman"/>
              <a:ea typeface="Times New Roman"/>
              <a:cs typeface="Times New Roman"/>
              <a:sym typeface="Times New Roman"/>
            </a:endParaRPr>
          </a:p>
          <a:p>
            <a:pPr indent="0" lvl="0" marL="0" rtl="0" algn="l">
              <a:lnSpc>
                <a:spcPct val="100000"/>
              </a:lnSpc>
              <a:spcBef>
                <a:spcPts val="360"/>
              </a:spcBef>
              <a:spcAft>
                <a:spcPts val="0"/>
              </a:spcAft>
              <a:buClr>
                <a:srgbClr val="000000"/>
              </a:buClr>
              <a:buSzPts val="1800"/>
              <a:buNone/>
            </a:pPr>
            <a:r>
              <a:t/>
            </a:r>
            <a:endParaRPr sz="1800">
              <a:latin typeface="Times New Roman"/>
              <a:ea typeface="Times New Roman"/>
              <a:cs typeface="Times New Roman"/>
              <a:sym typeface="Times New Roman"/>
            </a:endParaRPr>
          </a:p>
        </p:txBody>
      </p:sp>
      <p:sp>
        <p:nvSpPr>
          <p:cNvPr id="522" name="Google Shape;522;p37"/>
          <p:cNvSpPr/>
          <p:nvPr/>
        </p:nvSpPr>
        <p:spPr>
          <a:xfrm>
            <a:off x="200705" y="2332068"/>
            <a:ext cx="1722512" cy="1863356"/>
          </a:xfrm>
          <a:prstGeom prst="roundRect">
            <a:avLst>
              <a:gd fmla="val 15554" name="adj"/>
            </a:avLst>
          </a:prstGeom>
          <a:solidFill>
            <a:schemeClr val="accent1"/>
          </a:solidFill>
          <a:ln cap="flat" cmpd="sng" w="25400">
            <a:solidFill>
              <a:srgbClr val="A681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v-SE" sz="2400">
                <a:solidFill>
                  <a:schemeClr val="dk1"/>
                </a:solidFill>
                <a:latin typeface="Arial"/>
                <a:ea typeface="Arial"/>
                <a:cs typeface="Arial"/>
                <a:sym typeface="Arial"/>
              </a:rPr>
              <a:t>Innan</a:t>
            </a:r>
            <a:endParaRPr/>
          </a:p>
          <a:p>
            <a:pPr indent="0" lvl="0" marL="0" marR="0" rtl="0" algn="ctr">
              <a:spcBef>
                <a:spcPts val="0"/>
              </a:spcBef>
              <a:spcAft>
                <a:spcPts val="0"/>
              </a:spcAft>
              <a:buNone/>
            </a:pPr>
            <a:r>
              <a:rPr b="1" lang="sv-SE" sz="2400">
                <a:solidFill>
                  <a:schemeClr val="dk1"/>
                </a:solidFill>
                <a:latin typeface="Arial"/>
                <a:ea typeface="Arial"/>
                <a:cs typeface="Arial"/>
                <a:sym typeface="Arial"/>
              </a:rPr>
              <a:t>Situation</a:t>
            </a:r>
            <a:endParaRPr/>
          </a:p>
        </p:txBody>
      </p:sp>
      <p:sp>
        <p:nvSpPr>
          <p:cNvPr id="523" name="Google Shape;523;p37"/>
          <p:cNvSpPr/>
          <p:nvPr/>
        </p:nvSpPr>
        <p:spPr>
          <a:xfrm>
            <a:off x="2808416" y="1440000"/>
            <a:ext cx="3087995" cy="4721290"/>
          </a:xfrm>
          <a:prstGeom prst="ellipse">
            <a:avLst/>
          </a:prstGeom>
          <a:solidFill>
            <a:schemeClr val="accent1"/>
          </a:solidFill>
          <a:ln cap="flat" cmpd="sng" w="25400">
            <a:solidFill>
              <a:srgbClr val="A681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Arial"/>
              <a:ea typeface="Arial"/>
              <a:cs typeface="Arial"/>
              <a:sym typeface="Arial"/>
            </a:endParaRPr>
          </a:p>
        </p:txBody>
      </p:sp>
      <p:sp>
        <p:nvSpPr>
          <p:cNvPr id="524" name="Google Shape;524;p37"/>
          <p:cNvSpPr/>
          <p:nvPr/>
        </p:nvSpPr>
        <p:spPr>
          <a:xfrm>
            <a:off x="2001478" y="3015209"/>
            <a:ext cx="711689" cy="413791"/>
          </a:xfrm>
          <a:prstGeom prst="rightArrow">
            <a:avLst>
              <a:gd fmla="val 50000" name="adj1"/>
              <a:gd fmla="val 50000" name="adj2"/>
            </a:avLst>
          </a:prstGeom>
          <a:solidFill>
            <a:schemeClr val="accent1"/>
          </a:solidFill>
          <a:ln cap="flat" cmpd="sng" w="25400">
            <a:solidFill>
              <a:srgbClr val="A681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25" name="Google Shape;525;p37"/>
          <p:cNvSpPr/>
          <p:nvPr/>
        </p:nvSpPr>
        <p:spPr>
          <a:xfrm>
            <a:off x="6715477" y="2348880"/>
            <a:ext cx="2254064" cy="1863356"/>
          </a:xfrm>
          <a:prstGeom prst="roundRect">
            <a:avLst>
              <a:gd fmla="val 16667" name="adj"/>
            </a:avLst>
          </a:prstGeom>
          <a:solidFill>
            <a:schemeClr val="accent1"/>
          </a:solidFill>
          <a:ln cap="flat" cmpd="sng" w="25400">
            <a:solidFill>
              <a:srgbClr val="A681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v-SE" sz="2400">
                <a:solidFill>
                  <a:schemeClr val="dk1"/>
                </a:solidFill>
                <a:latin typeface="Arial"/>
                <a:ea typeface="Arial"/>
                <a:cs typeface="Arial"/>
                <a:sym typeface="Arial"/>
              </a:rPr>
              <a:t>Efter</a:t>
            </a:r>
            <a:endParaRPr/>
          </a:p>
          <a:p>
            <a:pPr indent="0" lvl="0" marL="0" marR="0" rtl="0" algn="ctr">
              <a:spcBef>
                <a:spcPts val="0"/>
              </a:spcBef>
              <a:spcAft>
                <a:spcPts val="0"/>
              </a:spcAft>
              <a:buNone/>
            </a:pPr>
            <a:r>
              <a:rPr b="1" lang="sv-SE" sz="2400">
                <a:solidFill>
                  <a:schemeClr val="dk1"/>
                </a:solidFill>
                <a:latin typeface="Arial"/>
                <a:ea typeface="Arial"/>
                <a:cs typeface="Arial"/>
                <a:sym typeface="Arial"/>
              </a:rPr>
              <a:t>Konsekvens</a:t>
            </a:r>
            <a:endParaRPr/>
          </a:p>
        </p:txBody>
      </p:sp>
      <p:pic>
        <p:nvPicPr>
          <p:cNvPr descr="\\ad.stockholm.se\cli-sd\cc2sd002\003871\Precens\Brottsprevention\Komet1\Administration\Logotype\PLUS\PLUS logo användbar.jpg" id="526" name="Google Shape;526;p37"/>
          <p:cNvPicPr preferRelativeResize="0"/>
          <p:nvPr/>
        </p:nvPicPr>
        <p:blipFill rotWithShape="1">
          <a:blip r:embed="rId3">
            <a:alphaModFix/>
          </a:blip>
          <a:srcRect b="0" l="0" r="0" t="0"/>
          <a:stretch/>
        </p:blipFill>
        <p:spPr>
          <a:xfrm>
            <a:off x="7164288" y="6165304"/>
            <a:ext cx="1130531" cy="465513"/>
          </a:xfrm>
          <a:prstGeom prst="rect">
            <a:avLst/>
          </a:prstGeom>
          <a:noFill/>
          <a:ln>
            <a:noFill/>
          </a:ln>
        </p:spPr>
      </p:pic>
      <p:sp>
        <p:nvSpPr>
          <p:cNvPr id="527" name="Google Shape;527;p37"/>
          <p:cNvSpPr/>
          <p:nvPr/>
        </p:nvSpPr>
        <p:spPr>
          <a:xfrm>
            <a:off x="5950100" y="3003812"/>
            <a:ext cx="711689" cy="413791"/>
          </a:xfrm>
          <a:prstGeom prst="rightArrow">
            <a:avLst>
              <a:gd fmla="val 50000" name="adj1"/>
              <a:gd fmla="val 50000" name="adj2"/>
            </a:avLst>
          </a:prstGeom>
          <a:solidFill>
            <a:schemeClr val="accent1"/>
          </a:solidFill>
          <a:ln cap="flat" cmpd="sng" w="25400">
            <a:solidFill>
              <a:srgbClr val="A681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28" name="Google Shape;528;p37"/>
          <p:cNvSpPr txBox="1"/>
          <p:nvPr/>
        </p:nvSpPr>
        <p:spPr>
          <a:xfrm>
            <a:off x="3006753" y="1940767"/>
            <a:ext cx="2757858" cy="32932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v-SE" sz="2400">
                <a:solidFill>
                  <a:schemeClr val="dk1"/>
                </a:solidFill>
                <a:latin typeface="Arial"/>
                <a:ea typeface="Arial"/>
                <a:cs typeface="Arial"/>
                <a:sym typeface="Arial"/>
              </a:rPr>
              <a:t>Ungdomens beteende</a:t>
            </a:r>
            <a:endParaRPr/>
          </a:p>
          <a:p>
            <a:pPr indent="-285750" lvl="0" marL="285750" marR="0" rtl="0" algn="l">
              <a:lnSpc>
                <a:spcPct val="100000"/>
              </a:lnSpc>
              <a:spcBef>
                <a:spcPts val="0"/>
              </a:spcBef>
              <a:spcAft>
                <a:spcPts val="0"/>
              </a:spcAft>
              <a:buClr>
                <a:srgbClr val="000000"/>
              </a:buClr>
              <a:buSzPts val="2000"/>
              <a:buFont typeface="Arial"/>
              <a:buChar char="•"/>
            </a:pPr>
            <a:r>
              <a:rPr b="0" i="0" lang="sv-SE" sz="2000" u="none" cap="none" strike="noStrike">
                <a:solidFill>
                  <a:srgbClr val="000000"/>
                </a:solidFill>
                <a:latin typeface="Arial"/>
                <a:ea typeface="Arial"/>
                <a:cs typeface="Arial"/>
                <a:sym typeface="Arial"/>
              </a:rPr>
              <a:t>Ta upp sina kläder</a:t>
            </a:r>
            <a:endParaRPr/>
          </a:p>
          <a:p>
            <a:pPr indent="-285750" lvl="0" marL="285750" marR="0" rtl="0" algn="l">
              <a:lnSpc>
                <a:spcPct val="100000"/>
              </a:lnSpc>
              <a:spcBef>
                <a:spcPts val="0"/>
              </a:spcBef>
              <a:spcAft>
                <a:spcPts val="0"/>
              </a:spcAft>
              <a:buClr>
                <a:srgbClr val="000000"/>
              </a:buClr>
              <a:buSzPts val="2000"/>
              <a:buFont typeface="Arial"/>
              <a:buChar char="•"/>
            </a:pPr>
            <a:r>
              <a:rPr b="0" i="0" lang="sv-SE" sz="2000" u="none" cap="none" strike="noStrike">
                <a:solidFill>
                  <a:srgbClr val="000000"/>
                </a:solidFill>
                <a:latin typeface="Arial"/>
                <a:ea typeface="Arial"/>
                <a:cs typeface="Arial"/>
                <a:sym typeface="Arial"/>
              </a:rPr>
              <a:t>Göra sina läxor</a:t>
            </a:r>
            <a:endParaRPr/>
          </a:p>
          <a:p>
            <a:pPr indent="-285750" lvl="0" marL="285750" marR="0" rtl="0" algn="l">
              <a:lnSpc>
                <a:spcPct val="100000"/>
              </a:lnSpc>
              <a:spcBef>
                <a:spcPts val="0"/>
              </a:spcBef>
              <a:spcAft>
                <a:spcPts val="0"/>
              </a:spcAft>
              <a:buClr>
                <a:srgbClr val="000000"/>
              </a:buClr>
              <a:buSzPts val="2000"/>
              <a:buFont typeface="Arial"/>
              <a:buChar char="•"/>
            </a:pPr>
            <a:r>
              <a:rPr b="0" i="0" lang="sv-SE" sz="2000" u="none" cap="none" strike="noStrike">
                <a:solidFill>
                  <a:srgbClr val="000000"/>
                </a:solidFill>
                <a:latin typeface="Arial"/>
                <a:ea typeface="Arial"/>
                <a:cs typeface="Arial"/>
                <a:sym typeface="Arial"/>
              </a:rPr>
              <a:t>Diska </a:t>
            </a:r>
            <a:endParaRPr/>
          </a:p>
          <a:p>
            <a:pPr indent="-285750" lvl="0" marL="285750" marR="0" rtl="0" algn="l">
              <a:lnSpc>
                <a:spcPct val="100000"/>
              </a:lnSpc>
              <a:spcBef>
                <a:spcPts val="0"/>
              </a:spcBef>
              <a:spcAft>
                <a:spcPts val="0"/>
              </a:spcAft>
              <a:buClr>
                <a:srgbClr val="000000"/>
              </a:buClr>
              <a:buSzPts val="2000"/>
              <a:buFont typeface="Arial"/>
              <a:buChar char="•"/>
            </a:pPr>
            <a:r>
              <a:rPr b="0" i="0" lang="sv-SE" sz="2000" u="none" cap="none" strike="noStrike">
                <a:solidFill>
                  <a:srgbClr val="000000"/>
                </a:solidFill>
                <a:latin typeface="Arial"/>
                <a:ea typeface="Arial"/>
                <a:cs typeface="Arial"/>
                <a:sym typeface="Arial"/>
              </a:rPr>
              <a:t>Komma i tid till skolan</a:t>
            </a:r>
            <a:endParaRPr/>
          </a:p>
          <a:p>
            <a:pPr indent="-285750" lvl="0" marL="285750" marR="0" rtl="0" algn="l">
              <a:lnSpc>
                <a:spcPct val="100000"/>
              </a:lnSpc>
              <a:spcBef>
                <a:spcPts val="0"/>
              </a:spcBef>
              <a:spcAft>
                <a:spcPts val="0"/>
              </a:spcAft>
              <a:buClr>
                <a:srgbClr val="000000"/>
              </a:buClr>
              <a:buSzPts val="2000"/>
              <a:buFont typeface="Arial"/>
              <a:buChar char="•"/>
            </a:pPr>
            <a:r>
              <a:rPr b="0" i="0" lang="sv-SE" sz="2000" u="none" cap="none" strike="noStrike">
                <a:solidFill>
                  <a:srgbClr val="000000"/>
                </a:solidFill>
                <a:latin typeface="Arial"/>
                <a:ea typeface="Arial"/>
                <a:cs typeface="Arial"/>
                <a:sym typeface="Arial"/>
              </a:rPr>
              <a:t>Berätta var man är på kvällarna</a:t>
            </a:r>
            <a:endParaRPr/>
          </a:p>
          <a:p>
            <a:pPr indent="-285750" lvl="0" marL="285750" marR="0" rtl="0" algn="l">
              <a:lnSpc>
                <a:spcPct val="100000"/>
              </a:lnSpc>
              <a:spcBef>
                <a:spcPts val="0"/>
              </a:spcBef>
              <a:spcAft>
                <a:spcPts val="0"/>
              </a:spcAft>
              <a:buClr>
                <a:srgbClr val="000000"/>
              </a:buClr>
              <a:buSzPts val="2000"/>
              <a:buFont typeface="Arial"/>
              <a:buChar char="•"/>
            </a:pPr>
            <a:r>
              <a:rPr b="0" i="0" lang="sv-SE" sz="2000" u="none" cap="none" strike="noStrike">
                <a:solidFill>
                  <a:srgbClr val="000000"/>
                </a:solidFill>
                <a:latin typeface="Arial"/>
                <a:ea typeface="Arial"/>
                <a:cs typeface="Arial"/>
                <a:sym typeface="Arial"/>
              </a:rPr>
              <a:t>Berätta om problem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8"/>
          <p:cNvSpPr txBox="1"/>
          <p:nvPr>
            <p:ph type="title"/>
          </p:nvPr>
        </p:nvSpPr>
        <p:spPr>
          <a:xfrm>
            <a:off x="457200" y="457200"/>
            <a:ext cx="8529638" cy="842962"/>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000000"/>
              </a:buClr>
              <a:buSzPts val="4000"/>
              <a:buFont typeface="Arial"/>
              <a:buNone/>
            </a:pPr>
            <a:r>
              <a:rPr b="0" lang="sv-SE" sz="4000">
                <a:latin typeface="Arial"/>
                <a:ea typeface="Arial"/>
                <a:cs typeface="Arial"/>
                <a:sym typeface="Arial"/>
              </a:rPr>
              <a:t>Kontinuerlig &amp; intermittent förstärkning </a:t>
            </a:r>
            <a:endParaRPr/>
          </a:p>
        </p:txBody>
      </p:sp>
      <p:sp>
        <p:nvSpPr>
          <p:cNvPr id="535" name="Google Shape;535;p38"/>
          <p:cNvSpPr txBox="1"/>
          <p:nvPr>
            <p:ph idx="1" type="body"/>
          </p:nvPr>
        </p:nvSpPr>
        <p:spPr>
          <a:xfrm>
            <a:off x="456406" y="1869208"/>
            <a:ext cx="8231188" cy="4132125"/>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000000"/>
              </a:buClr>
              <a:buSzPts val="2400"/>
              <a:buNone/>
            </a:pPr>
            <a:r>
              <a:rPr lang="sv-SE" sz="2400"/>
              <a:t>Det mest effektiva sättet att öka beteenden är </a:t>
            </a:r>
            <a:r>
              <a:rPr i="1" lang="sv-SE" sz="2400"/>
              <a:t>Positiv förstärkning</a:t>
            </a:r>
            <a:endParaRPr/>
          </a:p>
          <a:p>
            <a:pPr indent="0" lvl="0" marL="0" rtl="0" algn="l">
              <a:lnSpc>
                <a:spcPct val="100000"/>
              </a:lnSpc>
              <a:spcBef>
                <a:spcPts val="480"/>
              </a:spcBef>
              <a:spcAft>
                <a:spcPts val="0"/>
              </a:spcAft>
              <a:buClr>
                <a:srgbClr val="000000"/>
              </a:buClr>
              <a:buSzPts val="2400"/>
              <a:buFont typeface="Arial"/>
              <a:buNone/>
            </a:pPr>
            <a:r>
              <a:t/>
            </a:r>
            <a:endParaRPr i="1" sz="2400"/>
          </a:p>
          <a:p>
            <a:pPr indent="-342900" lvl="0" marL="342900" rtl="0" algn="l">
              <a:lnSpc>
                <a:spcPct val="100000"/>
              </a:lnSpc>
              <a:spcBef>
                <a:spcPts val="480"/>
              </a:spcBef>
              <a:spcAft>
                <a:spcPts val="0"/>
              </a:spcAft>
              <a:buClr>
                <a:srgbClr val="000000"/>
              </a:buClr>
              <a:buSzPts val="2400"/>
              <a:buFont typeface="Arial"/>
              <a:buChar char="•"/>
            </a:pPr>
            <a:r>
              <a:rPr lang="sv-SE" sz="2400"/>
              <a:t>När ett nytt beteende lärs in: </a:t>
            </a:r>
            <a:endParaRPr/>
          </a:p>
          <a:p>
            <a:pPr indent="0" lvl="0" marL="0" rtl="0" algn="l">
              <a:lnSpc>
                <a:spcPct val="100000"/>
              </a:lnSpc>
              <a:spcBef>
                <a:spcPts val="480"/>
              </a:spcBef>
              <a:spcAft>
                <a:spcPts val="0"/>
              </a:spcAft>
              <a:buClr>
                <a:srgbClr val="000000"/>
              </a:buClr>
              <a:buSzPts val="2400"/>
              <a:buNone/>
            </a:pPr>
            <a:r>
              <a:rPr lang="sv-SE" sz="2400"/>
              <a:t>     Kontinuerlig förstärkning = varje gång</a:t>
            </a:r>
            <a:endParaRPr/>
          </a:p>
          <a:p>
            <a:pPr indent="0" lvl="0" marL="0" rtl="0" algn="l">
              <a:lnSpc>
                <a:spcPct val="100000"/>
              </a:lnSpc>
              <a:spcBef>
                <a:spcPts val="480"/>
              </a:spcBef>
              <a:spcAft>
                <a:spcPts val="0"/>
              </a:spcAft>
              <a:buClr>
                <a:srgbClr val="000000"/>
              </a:buClr>
              <a:buSzPts val="2400"/>
              <a:buFont typeface="Arial"/>
              <a:buNone/>
            </a:pPr>
            <a:r>
              <a:t/>
            </a:r>
            <a:endParaRPr sz="2400"/>
          </a:p>
          <a:p>
            <a:pPr indent="-342900" lvl="0" marL="342900" rtl="0" algn="l">
              <a:lnSpc>
                <a:spcPct val="100000"/>
              </a:lnSpc>
              <a:spcBef>
                <a:spcPts val="480"/>
              </a:spcBef>
              <a:spcAft>
                <a:spcPts val="0"/>
              </a:spcAft>
              <a:buClr>
                <a:srgbClr val="000000"/>
              </a:buClr>
              <a:buSzPts val="2400"/>
              <a:buFont typeface="Arial"/>
              <a:buChar char="•"/>
            </a:pPr>
            <a:r>
              <a:rPr lang="sv-SE" sz="2400"/>
              <a:t>När ett beteende har lärts in:</a:t>
            </a:r>
            <a:endParaRPr/>
          </a:p>
          <a:p>
            <a:pPr indent="0" lvl="0" marL="0" rtl="0" algn="l">
              <a:lnSpc>
                <a:spcPct val="100000"/>
              </a:lnSpc>
              <a:spcBef>
                <a:spcPts val="480"/>
              </a:spcBef>
              <a:spcAft>
                <a:spcPts val="0"/>
              </a:spcAft>
              <a:buClr>
                <a:srgbClr val="000000"/>
              </a:buClr>
              <a:buSzPts val="2400"/>
              <a:buNone/>
            </a:pPr>
            <a:r>
              <a:rPr lang="sv-SE" sz="2400"/>
              <a:t>     Intermittent förstärkning = då och då</a:t>
            </a:r>
            <a:endParaRPr/>
          </a:p>
          <a:p>
            <a:pPr indent="0" lvl="0" marL="0" rtl="0" algn="l">
              <a:lnSpc>
                <a:spcPct val="100000"/>
              </a:lnSpc>
              <a:spcBef>
                <a:spcPts val="480"/>
              </a:spcBef>
              <a:spcAft>
                <a:spcPts val="0"/>
              </a:spcAft>
              <a:buClr>
                <a:srgbClr val="000000"/>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480"/>
              </a:spcBef>
              <a:spcAft>
                <a:spcPts val="0"/>
              </a:spcAft>
              <a:buClr>
                <a:srgbClr val="000000"/>
              </a:buClr>
              <a:buSzPts val="2400"/>
              <a:buNone/>
            </a:pPr>
            <a:r>
              <a:rPr i="1" lang="sv-SE" sz="2400">
                <a:latin typeface="Times New Roman"/>
                <a:ea typeface="Times New Roman"/>
                <a:cs typeface="Times New Roman"/>
                <a:sym typeface="Times New Roman"/>
              </a:rPr>
              <a:t> </a:t>
            </a:r>
            <a:endParaRPr/>
          </a:p>
          <a:p>
            <a:pPr indent="0" lvl="0" marL="0" rtl="0" algn="l">
              <a:lnSpc>
                <a:spcPct val="100000"/>
              </a:lnSpc>
              <a:spcBef>
                <a:spcPts val="480"/>
              </a:spcBef>
              <a:spcAft>
                <a:spcPts val="0"/>
              </a:spcAft>
              <a:buClr>
                <a:srgbClr val="000000"/>
              </a:buClr>
              <a:buSzPts val="2400"/>
              <a:buNone/>
            </a:pPr>
            <a:r>
              <a:t/>
            </a:r>
            <a:endParaRPr sz="2400">
              <a:latin typeface="Times New Roman"/>
              <a:ea typeface="Times New Roman"/>
              <a:cs typeface="Times New Roman"/>
              <a:sym typeface="Times New Roman"/>
            </a:endParaRPr>
          </a:p>
          <a:p>
            <a:pPr indent="0" lvl="0" marL="0" rtl="0" algn="l">
              <a:lnSpc>
                <a:spcPct val="100000"/>
              </a:lnSpc>
              <a:spcBef>
                <a:spcPts val="480"/>
              </a:spcBef>
              <a:spcAft>
                <a:spcPts val="0"/>
              </a:spcAft>
              <a:buClr>
                <a:srgbClr val="000000"/>
              </a:buClr>
              <a:buSzPts val="2400"/>
              <a:buFont typeface="Arial"/>
              <a:buNone/>
            </a:pPr>
            <a:r>
              <a:rPr lang="sv-SE" sz="2400">
                <a:latin typeface="Times New Roman"/>
                <a:ea typeface="Times New Roman"/>
                <a:cs typeface="Times New Roman"/>
                <a:sym typeface="Times New Roman"/>
              </a:rPr>
              <a:t>  </a:t>
            </a:r>
            <a:endParaRPr/>
          </a:p>
        </p:txBody>
      </p:sp>
      <p:pic>
        <p:nvPicPr>
          <p:cNvPr descr="\\ad.stockholm.se\cli-sd\cc2sd002\003871\Precens\Brottsprevention\Komet1\Administration\Logotype\PLUS\PLUS logo användbar.jpg" id="536" name="Google Shape;536;p38"/>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9"/>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Times New Roman"/>
              <a:buNone/>
            </a:pPr>
            <a:br>
              <a:rPr lang="sv-SE" sz="4000">
                <a:latin typeface="Times New Roman"/>
                <a:ea typeface="Times New Roman"/>
                <a:cs typeface="Times New Roman"/>
                <a:sym typeface="Times New Roman"/>
              </a:rPr>
            </a:br>
            <a:r>
              <a:rPr b="0" lang="sv-SE" sz="4000">
                <a:latin typeface="Arial"/>
                <a:ea typeface="Arial"/>
                <a:cs typeface="Arial"/>
                <a:sym typeface="Arial"/>
              </a:rPr>
              <a:t>Rationalen för. . . </a:t>
            </a:r>
            <a:endParaRPr/>
          </a:p>
        </p:txBody>
      </p:sp>
      <p:sp>
        <p:nvSpPr>
          <p:cNvPr id="543" name="Google Shape;543;p39"/>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Clr>
                <a:srgbClr val="000000"/>
              </a:buClr>
              <a:buSzPts val="2400"/>
              <a:buNone/>
            </a:pPr>
            <a:r>
              <a:rPr lang="sv-SE" sz="2400"/>
              <a:t>Rational = förklaring till varför jag skall göra något</a:t>
            </a:r>
            <a:endParaRPr/>
          </a:p>
          <a:p>
            <a:pPr indent="0" lvl="0" marL="0" rtl="0" algn="l">
              <a:lnSpc>
                <a:spcPct val="100000"/>
              </a:lnSpc>
              <a:spcBef>
                <a:spcPts val="480"/>
              </a:spcBef>
              <a:spcAft>
                <a:spcPts val="0"/>
              </a:spcAft>
              <a:buClr>
                <a:srgbClr val="000000"/>
              </a:buClr>
              <a:buSzPts val="2400"/>
              <a:buNone/>
            </a:pPr>
            <a:r>
              <a:t/>
            </a:r>
            <a:endParaRPr sz="2400"/>
          </a:p>
          <a:p>
            <a:pPr indent="-342900" lvl="0" marL="342900" rtl="0" algn="l">
              <a:lnSpc>
                <a:spcPct val="150000"/>
              </a:lnSpc>
              <a:spcBef>
                <a:spcPts val="480"/>
              </a:spcBef>
              <a:spcAft>
                <a:spcPts val="0"/>
              </a:spcAft>
              <a:buClr>
                <a:srgbClr val="000000"/>
              </a:buClr>
              <a:buSzPts val="2400"/>
              <a:buFont typeface="Arial"/>
              <a:buChar char="•"/>
            </a:pPr>
            <a:r>
              <a:rPr lang="sv-SE" sz="2400"/>
              <a:t>Att vara programtrogen?</a:t>
            </a:r>
            <a:endParaRPr/>
          </a:p>
          <a:p>
            <a:pPr indent="-342900" lvl="0" marL="342900" rtl="0" algn="l">
              <a:lnSpc>
                <a:spcPct val="150000"/>
              </a:lnSpc>
              <a:spcBef>
                <a:spcPts val="480"/>
              </a:spcBef>
              <a:spcAft>
                <a:spcPts val="0"/>
              </a:spcAft>
              <a:buClr>
                <a:srgbClr val="000000"/>
              </a:buClr>
              <a:buSzPts val="2400"/>
              <a:buFont typeface="Arial"/>
              <a:buChar char="•"/>
            </a:pPr>
            <a:r>
              <a:rPr lang="sv-SE" sz="2400"/>
              <a:t>Att göra sin hemuppgift?</a:t>
            </a:r>
            <a:endParaRPr/>
          </a:p>
          <a:p>
            <a:pPr indent="-342900" lvl="0" marL="342900" rtl="0" algn="l">
              <a:lnSpc>
                <a:spcPct val="150000"/>
              </a:lnSpc>
              <a:spcBef>
                <a:spcPts val="480"/>
              </a:spcBef>
              <a:spcAft>
                <a:spcPts val="0"/>
              </a:spcAft>
              <a:buClr>
                <a:srgbClr val="000000"/>
              </a:buClr>
              <a:buSzPts val="2400"/>
              <a:buFont typeface="Arial"/>
              <a:buChar char="•"/>
            </a:pPr>
            <a:r>
              <a:rPr lang="sv-SE" sz="2400"/>
              <a:t>Att följa upp hemuppgifter?</a:t>
            </a:r>
            <a:endParaRPr/>
          </a:p>
        </p:txBody>
      </p:sp>
      <p:pic>
        <p:nvPicPr>
          <p:cNvPr descr="\\ad.stockholm.se\cli-sd\cc2sd002\003871\Precens\Brottsprevention\Komet1\Administration\Logotype\PLUS\PLUS logo användbar.jpg" id="544" name="Google Shape;544;p39"/>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
          <p:cNvSpPr txBox="1"/>
          <p:nvPr>
            <p:ph type="title"/>
          </p:nvPr>
        </p:nvSpPr>
        <p:spPr>
          <a:xfrm>
            <a:off x="558800" y="304800"/>
            <a:ext cx="8585200" cy="1035968"/>
          </a:xfrm>
          <a:prstGeom prst="rect">
            <a:avLst/>
          </a:prstGeom>
          <a:noFill/>
          <a:ln>
            <a:noFill/>
          </a:ln>
        </p:spPr>
        <p:txBody>
          <a:bodyPr anchorCtr="0" anchor="t" bIns="0" lIns="0" spcFirstLastPara="1" rIns="0" wrap="square" tIns="0">
            <a:normAutofit fontScale="90000"/>
          </a:bodyPr>
          <a:lstStyle/>
          <a:p>
            <a:pPr indent="0" lvl="0" marL="0" rtl="0" algn="ctr">
              <a:lnSpc>
                <a:spcPct val="70000"/>
              </a:lnSpc>
              <a:spcBef>
                <a:spcPts val="0"/>
              </a:spcBef>
              <a:spcAft>
                <a:spcPts val="0"/>
              </a:spcAft>
              <a:buClr>
                <a:srgbClr val="000000"/>
              </a:buClr>
              <a:buSzPct val="100000"/>
              <a:buFont typeface="Times New Roman"/>
              <a:buNone/>
            </a:pPr>
            <a:br>
              <a:rPr b="0" lang="sv-SE" sz="2200">
                <a:latin typeface="Times New Roman"/>
                <a:ea typeface="Times New Roman"/>
                <a:cs typeface="Times New Roman"/>
                <a:sym typeface="Times New Roman"/>
              </a:rPr>
            </a:br>
            <a:r>
              <a:rPr b="0" lang="sv-SE" sz="4000">
                <a:latin typeface="Arial"/>
                <a:ea typeface="Arial"/>
                <a:cs typeface="Arial"/>
                <a:sym typeface="Arial"/>
              </a:rPr>
              <a:t>Dagordning Träff 4 – </a:t>
            </a:r>
            <a:r>
              <a:rPr b="0" lang="sv-SE" sz="3100">
                <a:latin typeface="Arial"/>
                <a:ea typeface="Arial"/>
                <a:cs typeface="Arial"/>
                <a:sym typeface="Arial"/>
              </a:rPr>
              <a:t>Lyssna och håll kontakten</a:t>
            </a:r>
            <a:endParaRPr/>
          </a:p>
        </p:txBody>
      </p:sp>
      <p:sp>
        <p:nvSpPr>
          <p:cNvPr id="238" name="Google Shape;238;p4"/>
          <p:cNvSpPr txBox="1"/>
          <p:nvPr>
            <p:ph idx="1" type="body"/>
          </p:nvPr>
        </p:nvSpPr>
        <p:spPr>
          <a:xfrm>
            <a:off x="457200" y="1541928"/>
            <a:ext cx="8178800" cy="4335343"/>
          </a:xfrm>
          <a:prstGeom prst="rect">
            <a:avLst/>
          </a:prstGeom>
          <a:noFill/>
          <a:ln>
            <a:noFill/>
          </a:ln>
        </p:spPr>
        <p:txBody>
          <a:bodyPr anchorCtr="0" anchor="t" bIns="45700" lIns="0" spcFirstLastPara="1" rIns="0" wrap="square" tIns="45700">
            <a:normAutofit/>
          </a:bodyPr>
          <a:lstStyle/>
          <a:p>
            <a:pPr indent="-342900" lvl="0" marL="342900" rtl="0" algn="l">
              <a:lnSpc>
                <a:spcPct val="150000"/>
              </a:lnSpc>
              <a:spcBef>
                <a:spcPts val="0"/>
              </a:spcBef>
              <a:spcAft>
                <a:spcPts val="0"/>
              </a:spcAft>
              <a:buClr>
                <a:srgbClr val="000000"/>
              </a:buClr>
              <a:buSzPts val="2200"/>
              <a:buFont typeface="Arial"/>
              <a:buChar char="•"/>
            </a:pPr>
            <a:r>
              <a:rPr lang="sv-SE" sz="2200"/>
              <a:t>Introduktion</a:t>
            </a:r>
            <a:endParaRPr/>
          </a:p>
          <a:p>
            <a:pPr indent="-342900" lvl="0" marL="342900" rtl="0" algn="l">
              <a:lnSpc>
                <a:spcPct val="150000"/>
              </a:lnSpc>
              <a:spcBef>
                <a:spcPts val="440"/>
              </a:spcBef>
              <a:spcAft>
                <a:spcPts val="0"/>
              </a:spcAft>
              <a:buClr>
                <a:srgbClr val="000000"/>
              </a:buClr>
              <a:buSzPts val="2200"/>
              <a:buFont typeface="Arial"/>
              <a:buChar char="•"/>
            </a:pPr>
            <a:r>
              <a:rPr lang="sv-SE" sz="2200"/>
              <a:t>Genomgång av hemövning</a:t>
            </a:r>
            <a:endParaRPr/>
          </a:p>
          <a:p>
            <a:pPr indent="-342900" lvl="0" marL="342900" rtl="0" algn="l">
              <a:lnSpc>
                <a:spcPct val="150000"/>
              </a:lnSpc>
              <a:spcBef>
                <a:spcPts val="440"/>
              </a:spcBef>
              <a:spcAft>
                <a:spcPts val="0"/>
              </a:spcAft>
              <a:buClr>
                <a:srgbClr val="000000"/>
              </a:buClr>
              <a:buSzPts val="2200"/>
              <a:buFont typeface="Arial"/>
              <a:buChar char="•"/>
            </a:pPr>
            <a:r>
              <a:rPr lang="sv-SE" sz="2200"/>
              <a:t>Lyssna och bekräfta</a:t>
            </a:r>
            <a:endParaRPr/>
          </a:p>
          <a:p>
            <a:pPr indent="-342900" lvl="0" marL="342900" rtl="0" algn="l">
              <a:lnSpc>
                <a:spcPct val="150000"/>
              </a:lnSpc>
              <a:spcBef>
                <a:spcPts val="440"/>
              </a:spcBef>
              <a:spcAft>
                <a:spcPts val="0"/>
              </a:spcAft>
              <a:buClr>
                <a:srgbClr val="000000"/>
              </a:buClr>
              <a:buSzPts val="2200"/>
              <a:buFont typeface="Arial"/>
              <a:buChar char="•"/>
            </a:pPr>
            <a:r>
              <a:rPr lang="sv-SE" sz="2200"/>
              <a:t>Håll kontakt</a:t>
            </a:r>
            <a:endParaRPr/>
          </a:p>
          <a:p>
            <a:pPr indent="-342900" lvl="0" marL="342900" rtl="0" algn="l">
              <a:lnSpc>
                <a:spcPct val="150000"/>
              </a:lnSpc>
              <a:spcBef>
                <a:spcPts val="440"/>
              </a:spcBef>
              <a:spcAft>
                <a:spcPts val="0"/>
              </a:spcAft>
              <a:buClr>
                <a:srgbClr val="000000"/>
              </a:buClr>
              <a:buSzPts val="2200"/>
              <a:buFont typeface="Arial"/>
              <a:buChar char="•"/>
            </a:pPr>
            <a:r>
              <a:rPr lang="sv-SE" sz="2200"/>
              <a:t>Rutiner</a:t>
            </a:r>
            <a:endParaRPr/>
          </a:p>
          <a:p>
            <a:pPr indent="-342900" lvl="0" marL="342900" rtl="0" algn="l">
              <a:lnSpc>
                <a:spcPct val="150000"/>
              </a:lnSpc>
              <a:spcBef>
                <a:spcPts val="440"/>
              </a:spcBef>
              <a:spcAft>
                <a:spcPts val="0"/>
              </a:spcAft>
              <a:buClr>
                <a:srgbClr val="000000"/>
              </a:buClr>
              <a:buSzPts val="2200"/>
              <a:buFont typeface="Arial"/>
              <a:buChar char="•"/>
            </a:pPr>
            <a:r>
              <a:rPr lang="sv-SE" sz="2200"/>
              <a:t>Ny övning hemma</a:t>
            </a:r>
            <a:endParaRPr/>
          </a:p>
        </p:txBody>
      </p:sp>
      <p:pic>
        <p:nvPicPr>
          <p:cNvPr descr="\\ad.stockholm.se\cli-sd\cc2sd002\003871\Precens\Brottsprevention\Komet1\Administration\Logotype\PLUS\PLUS logo användbar.jpg" id="239" name="Google Shape;239;p4"/>
          <p:cNvPicPr preferRelativeResize="0"/>
          <p:nvPr/>
        </p:nvPicPr>
        <p:blipFill rotWithShape="1">
          <a:blip r:embed="rId3">
            <a:alphaModFix/>
          </a:blip>
          <a:srcRect b="0" l="0" r="0" t="0"/>
          <a:stretch/>
        </p:blipFill>
        <p:spPr>
          <a:xfrm>
            <a:off x="7505469" y="6078431"/>
            <a:ext cx="1130531" cy="46551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0"/>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Arial"/>
              <a:buNone/>
            </a:pPr>
            <a:r>
              <a:rPr b="0" lang="sv-SE" sz="4000">
                <a:latin typeface="Arial"/>
                <a:ea typeface="Arial"/>
                <a:cs typeface="Arial"/>
                <a:sym typeface="Arial"/>
              </a:rPr>
              <a:t>Filmuppgift</a:t>
            </a:r>
            <a:endParaRPr/>
          </a:p>
        </p:txBody>
      </p:sp>
      <p:sp>
        <p:nvSpPr>
          <p:cNvPr id="551" name="Google Shape;551;p40"/>
          <p:cNvSpPr txBox="1"/>
          <p:nvPr>
            <p:ph idx="1" type="body"/>
          </p:nvPr>
        </p:nvSpPr>
        <p:spPr>
          <a:xfrm>
            <a:off x="438150" y="1011375"/>
            <a:ext cx="8231188" cy="4894125"/>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000000"/>
              </a:buClr>
              <a:buSzPts val="2400"/>
              <a:buNone/>
            </a:pPr>
            <a:r>
              <a:rPr lang="sv-SE" sz="2400"/>
              <a:t>Spela in en hel träff (2,3,4 eller 5) och titta igenom filmen </a:t>
            </a:r>
            <a:endParaRPr/>
          </a:p>
          <a:p>
            <a:pPr indent="0" lvl="0" marL="0" rtl="0" algn="l">
              <a:lnSpc>
                <a:spcPct val="100000"/>
              </a:lnSpc>
              <a:spcBef>
                <a:spcPts val="480"/>
              </a:spcBef>
              <a:spcAft>
                <a:spcPts val="0"/>
              </a:spcAft>
              <a:buClr>
                <a:srgbClr val="000000"/>
              </a:buClr>
              <a:buSzPts val="2400"/>
              <a:buNone/>
            </a:pPr>
            <a:r>
              <a:rPr lang="sv-SE" sz="2400"/>
              <a:t>med hjälp av listan med gruppledarfärdigheter. </a:t>
            </a:r>
            <a:endParaRPr/>
          </a:p>
          <a:p>
            <a:pPr indent="0" lvl="0" marL="0" rtl="0" algn="l">
              <a:lnSpc>
                <a:spcPct val="100000"/>
              </a:lnSpc>
              <a:spcBef>
                <a:spcPts val="480"/>
              </a:spcBef>
              <a:spcAft>
                <a:spcPts val="0"/>
              </a:spcAft>
              <a:buClr>
                <a:srgbClr val="000000"/>
              </a:buClr>
              <a:buSzPts val="2400"/>
              <a:buNone/>
            </a:pPr>
            <a:r>
              <a:t/>
            </a:r>
            <a:endParaRPr sz="2400"/>
          </a:p>
          <a:p>
            <a:pPr indent="0" lvl="0" marL="0" rtl="0" algn="l">
              <a:lnSpc>
                <a:spcPct val="100000"/>
              </a:lnSpc>
              <a:spcBef>
                <a:spcPts val="0"/>
              </a:spcBef>
              <a:spcAft>
                <a:spcPts val="0"/>
              </a:spcAft>
              <a:buClr>
                <a:srgbClr val="000000"/>
              </a:buClr>
              <a:buSzPts val="2400"/>
              <a:buNone/>
            </a:pPr>
            <a:r>
              <a:rPr lang="sv-SE" sz="2400"/>
              <a:t>- När och hur förstärker du föräldrarna?</a:t>
            </a:r>
            <a:endParaRPr/>
          </a:p>
          <a:p>
            <a:pPr indent="0" lvl="0" marL="0" rtl="0" algn="l">
              <a:lnSpc>
                <a:spcPct val="100000"/>
              </a:lnSpc>
              <a:spcBef>
                <a:spcPts val="0"/>
              </a:spcBef>
              <a:spcAft>
                <a:spcPts val="0"/>
              </a:spcAft>
              <a:buClr>
                <a:srgbClr val="000000"/>
              </a:buClr>
              <a:buSzPts val="2400"/>
              <a:buNone/>
            </a:pPr>
            <a:r>
              <a:rPr lang="sv-SE" sz="2400"/>
              <a:t>- När och hur förstärker du din kollega?</a:t>
            </a:r>
            <a:br>
              <a:rPr lang="sv-SE" sz="2400"/>
            </a:br>
            <a:r>
              <a:rPr lang="sv-SE" sz="2400"/>
              <a:t>- När och hur använder du planscherna under träffen?</a:t>
            </a:r>
            <a:endParaRPr/>
          </a:p>
          <a:p>
            <a:pPr indent="0" lvl="0" marL="0" rtl="0" algn="l">
              <a:lnSpc>
                <a:spcPct val="100000"/>
              </a:lnSpc>
              <a:spcBef>
                <a:spcPts val="0"/>
              </a:spcBef>
              <a:spcAft>
                <a:spcPts val="0"/>
              </a:spcAft>
              <a:buClr>
                <a:srgbClr val="000000"/>
              </a:buClr>
              <a:buSzPts val="2400"/>
              <a:buNone/>
            </a:pPr>
            <a:r>
              <a:rPr lang="sv-SE" sz="2400"/>
              <a:t>- Vilka målbeteenden vill du arbeta vidare med? </a:t>
            </a:r>
            <a:br>
              <a:rPr lang="sv-SE" sz="2400"/>
            </a:br>
            <a:r>
              <a:rPr lang="sv-SE" sz="2400"/>
              <a:t>- Hur ska du arbeta med dem?</a:t>
            </a:r>
            <a:endParaRPr/>
          </a:p>
          <a:p>
            <a:pPr indent="0" lvl="0" marL="0" rtl="0" algn="l">
              <a:lnSpc>
                <a:spcPct val="100000"/>
              </a:lnSpc>
              <a:spcBef>
                <a:spcPts val="480"/>
              </a:spcBef>
              <a:spcAft>
                <a:spcPts val="0"/>
              </a:spcAft>
              <a:buClr>
                <a:srgbClr val="000000"/>
              </a:buClr>
              <a:buSzPts val="2400"/>
              <a:buNone/>
            </a:pPr>
            <a:r>
              <a:rPr b="1" lang="sv-SE" sz="2400"/>
              <a:t> </a:t>
            </a:r>
            <a:r>
              <a:rPr lang="sv-SE" sz="2400"/>
              <a:t>  </a:t>
            </a:r>
            <a:endParaRPr/>
          </a:p>
          <a:p>
            <a:pPr indent="0" lvl="0" marL="0" rtl="0" algn="l">
              <a:lnSpc>
                <a:spcPct val="100000"/>
              </a:lnSpc>
              <a:spcBef>
                <a:spcPts val="480"/>
              </a:spcBef>
              <a:spcAft>
                <a:spcPts val="0"/>
              </a:spcAft>
              <a:buClr>
                <a:srgbClr val="000000"/>
              </a:buClr>
              <a:buSzPts val="2400"/>
              <a:buNone/>
            </a:pPr>
            <a:r>
              <a:rPr b="1" lang="sv-SE" sz="2400"/>
              <a:t>Fyll i formuläret och maila din handledare </a:t>
            </a:r>
            <a:endParaRPr/>
          </a:p>
          <a:p>
            <a:pPr indent="0" lvl="0" marL="0" rtl="0" algn="l">
              <a:lnSpc>
                <a:spcPct val="100000"/>
              </a:lnSpc>
              <a:spcBef>
                <a:spcPts val="480"/>
              </a:spcBef>
              <a:spcAft>
                <a:spcPts val="0"/>
              </a:spcAft>
              <a:buClr>
                <a:srgbClr val="000000"/>
              </a:buClr>
              <a:buSzPts val="2400"/>
              <a:buNone/>
            </a:pPr>
            <a:r>
              <a:rPr b="1" lang="sv-SE" sz="2400"/>
              <a:t>inför utbildningsdag 3.</a:t>
            </a:r>
            <a:r>
              <a:rPr lang="sv-SE" sz="2400"/>
              <a:t> </a:t>
            </a:r>
            <a:endParaRPr/>
          </a:p>
          <a:p>
            <a:pPr indent="0" lvl="0" marL="0" rtl="0" algn="l">
              <a:lnSpc>
                <a:spcPct val="100000"/>
              </a:lnSpc>
              <a:spcBef>
                <a:spcPts val="400"/>
              </a:spcBef>
              <a:spcAft>
                <a:spcPts val="0"/>
              </a:spcAft>
              <a:buClr>
                <a:srgbClr val="000000"/>
              </a:buClr>
              <a:buSzPts val="2000"/>
              <a:buNone/>
            </a:pPr>
            <a:r>
              <a:t/>
            </a:r>
            <a:endParaRPr>
              <a:latin typeface="Times New Roman"/>
              <a:ea typeface="Times New Roman"/>
              <a:cs typeface="Times New Roman"/>
              <a:sym typeface="Times New Roman"/>
            </a:endParaRPr>
          </a:p>
        </p:txBody>
      </p:sp>
      <p:pic>
        <p:nvPicPr>
          <p:cNvPr descr="\\ad.stockholm.se\cli-sd\cc2sd002\003871\Precens\Brottsprevention\Komet1\Administration\Logotype\PLUS\PLUS logo användbar.jpg" id="552" name="Google Shape;552;p40"/>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41"/>
          <p:cNvSpPr/>
          <p:nvPr/>
        </p:nvSpPr>
        <p:spPr>
          <a:xfrm>
            <a:off x="95294" y="1669286"/>
            <a:ext cx="8686800"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sv-SE" sz="2800">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t/>
            </a:r>
            <a:endParaRPr sz="2800">
              <a:solidFill>
                <a:schemeClr val="dk1"/>
              </a:solidFill>
              <a:latin typeface="Arial"/>
              <a:ea typeface="Arial"/>
              <a:cs typeface="Arial"/>
              <a:sym typeface="Arial"/>
            </a:endParaRPr>
          </a:p>
          <a:p>
            <a:pPr indent="0" lvl="0" marL="0" marR="0" rtl="0" algn="ctr">
              <a:spcBef>
                <a:spcPts val="0"/>
              </a:spcBef>
              <a:spcAft>
                <a:spcPts val="0"/>
              </a:spcAft>
              <a:buNone/>
            </a:pPr>
            <a:r>
              <a:rPr lang="sv-SE" sz="2800">
                <a:solidFill>
                  <a:schemeClr val="dk1"/>
                </a:solidFill>
                <a:latin typeface="Arial"/>
                <a:ea typeface="Arial"/>
                <a:cs typeface="Arial"/>
                <a:sym typeface="Arial"/>
              </a:rPr>
              <a:t>Tack för din uppmärksamhet!</a:t>
            </a:r>
            <a:endParaRPr/>
          </a:p>
          <a:p>
            <a:pPr indent="0" lvl="0" marL="0" marR="0" rtl="0" algn="ctr">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sv-SE" sz="2800">
                <a:solidFill>
                  <a:schemeClr val="dk1"/>
                </a:solidFill>
                <a:latin typeface="Times New Roman"/>
                <a:ea typeface="Times New Roman"/>
                <a:cs typeface="Times New Roman"/>
                <a:sym typeface="Times New Roman"/>
              </a:rPr>
              <a:t>Kontakt:</a:t>
            </a:r>
            <a:endParaRPr/>
          </a:p>
        </p:txBody>
      </p:sp>
      <p:graphicFrame>
        <p:nvGraphicFramePr>
          <p:cNvPr id="559" name="Google Shape;559;p41"/>
          <p:cNvGraphicFramePr/>
          <p:nvPr/>
        </p:nvGraphicFramePr>
        <p:xfrm>
          <a:off x="2631325" y="1820746"/>
          <a:ext cx="3614737" cy="742950"/>
        </p:xfrm>
        <a:graphic>
          <a:graphicData uri="http://schemas.openxmlformats.org/presentationml/2006/ole">
            <mc:AlternateContent>
              <mc:Choice Requires="v">
                <p:oleObj r:id="rId4" imgH="742950" imgW="3614737" progId="" spid="_x0000_s1">
                  <p:embed/>
                </p:oleObj>
              </mc:Choice>
              <mc:Fallback>
                <p:oleObj r:id="rId5" imgH="742950" imgW="3614737" progId="">
                  <p:embed/>
                  <p:pic>
                    <p:nvPicPr>
                      <p:cNvPr id="559" name="Google Shape;559;p41"/>
                      <p:cNvPicPr preferRelativeResize="0"/>
                      <p:nvPr/>
                    </p:nvPicPr>
                    <p:blipFill rotWithShape="1">
                      <a:blip r:embed="rId6">
                        <a:alphaModFix/>
                      </a:blip>
                      <a:srcRect b="0" l="0" r="0" t="0"/>
                      <a:stretch/>
                    </p:blipFill>
                    <p:spPr>
                      <a:xfrm>
                        <a:off x="2631325" y="1820746"/>
                        <a:ext cx="3614737" cy="742950"/>
                      </a:xfrm>
                      <a:prstGeom prst="rect">
                        <a:avLst/>
                      </a:prstGeom>
                      <a:gradFill>
                        <a:gsLst>
                          <a:gs pos="0">
                            <a:schemeClr val="lt1"/>
                          </a:gs>
                          <a:gs pos="100000">
                            <a:srgbClr val="7878FE"/>
                          </a:gs>
                        </a:gsLst>
                        <a:lin ang="5400000" scaled="0"/>
                      </a:gradFill>
                      <a:ln>
                        <a:noFill/>
                      </a:ln>
                    </p:spPr>
                  </p:pic>
                </p:oleObj>
              </mc:Fallback>
            </mc:AlternateContent>
          </a:graphicData>
        </a:graphic>
      </p:graphicFrame>
      <p:pic>
        <p:nvPicPr>
          <p:cNvPr descr="\\ad.stockholm.se\cli-sd\cc2sd002\003871\Precens\Brottsprevention\Komet1\Administration\Logotype\PLUS\PLUS logo användbar.jpg" id="560" name="Google Shape;560;p41"/>
          <p:cNvPicPr preferRelativeResize="0"/>
          <p:nvPr/>
        </p:nvPicPr>
        <p:blipFill rotWithShape="1">
          <a:blip r:embed="rId7">
            <a:alphaModFix/>
          </a:blip>
          <a:srcRect b="0" l="0" r="0" t="0"/>
          <a:stretch/>
        </p:blipFill>
        <p:spPr>
          <a:xfrm>
            <a:off x="7164288" y="6165304"/>
            <a:ext cx="1130531" cy="4655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5"/>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Arial"/>
              <a:buNone/>
            </a:pPr>
            <a:br>
              <a:rPr b="0" lang="sv-SE" sz="4000">
                <a:latin typeface="Arial"/>
                <a:ea typeface="Arial"/>
                <a:cs typeface="Arial"/>
                <a:sym typeface="Arial"/>
              </a:rPr>
            </a:br>
            <a:r>
              <a:rPr b="0" lang="sv-SE" sz="4000">
                <a:latin typeface="Arial"/>
                <a:ea typeface="Arial"/>
                <a:cs typeface="Arial"/>
                <a:sym typeface="Arial"/>
              </a:rPr>
              <a:t>Lyssna och bekräfta</a:t>
            </a:r>
            <a:endParaRPr/>
          </a:p>
        </p:txBody>
      </p:sp>
      <p:sp>
        <p:nvSpPr>
          <p:cNvPr id="246" name="Google Shape;246;p5"/>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000000"/>
              </a:buClr>
              <a:buSzPts val="2400"/>
              <a:buNone/>
            </a:pPr>
            <a:r>
              <a:rPr lang="sv-SE" sz="2400"/>
              <a:t>Syfte med momentet: </a:t>
            </a:r>
            <a:endParaRPr/>
          </a:p>
          <a:p>
            <a:pPr indent="0" lvl="0" marL="0" rtl="0" algn="l">
              <a:lnSpc>
                <a:spcPct val="100000"/>
              </a:lnSpc>
              <a:spcBef>
                <a:spcPts val="480"/>
              </a:spcBef>
              <a:spcAft>
                <a:spcPts val="0"/>
              </a:spcAft>
              <a:buClr>
                <a:srgbClr val="000000"/>
              </a:buClr>
              <a:buSzPts val="2400"/>
              <a:buNone/>
            </a:pPr>
            <a:r>
              <a:t/>
            </a:r>
            <a:endParaRPr sz="2400"/>
          </a:p>
          <a:p>
            <a:pPr indent="-342900" lvl="0" marL="342900" rtl="0" algn="l">
              <a:lnSpc>
                <a:spcPct val="100000"/>
              </a:lnSpc>
              <a:spcBef>
                <a:spcPts val="480"/>
              </a:spcBef>
              <a:spcAft>
                <a:spcPts val="0"/>
              </a:spcAft>
              <a:buClr>
                <a:srgbClr val="000000"/>
              </a:buClr>
              <a:buSzPts val="2400"/>
              <a:buFont typeface="Arial"/>
              <a:buChar char="•"/>
            </a:pPr>
            <a:r>
              <a:rPr lang="sv-SE" sz="2400"/>
              <a:t>Att lyssna på ett bra och effektivt sätt, med hjälp av:</a:t>
            </a:r>
            <a:endParaRPr/>
          </a:p>
          <a:p>
            <a:pPr indent="-342900" lvl="1" marL="1085850" rtl="0" algn="l">
              <a:lnSpc>
                <a:spcPct val="100000"/>
              </a:lnSpc>
              <a:spcBef>
                <a:spcPts val="480"/>
              </a:spcBef>
              <a:spcAft>
                <a:spcPts val="0"/>
              </a:spcAft>
              <a:buClr>
                <a:srgbClr val="000000"/>
              </a:buClr>
              <a:buSzPts val="2400"/>
              <a:buFont typeface="Courier New"/>
              <a:buChar char="o"/>
            </a:pPr>
            <a:r>
              <a:rPr lang="sv-SE" sz="2400"/>
              <a:t>Spegling</a:t>
            </a:r>
            <a:endParaRPr/>
          </a:p>
          <a:p>
            <a:pPr indent="-342900" lvl="1" marL="1085850" rtl="0" algn="l">
              <a:lnSpc>
                <a:spcPct val="100000"/>
              </a:lnSpc>
              <a:spcBef>
                <a:spcPts val="480"/>
              </a:spcBef>
              <a:spcAft>
                <a:spcPts val="0"/>
              </a:spcAft>
              <a:buClr>
                <a:srgbClr val="000000"/>
              </a:buClr>
              <a:buSzPts val="2400"/>
              <a:buFont typeface="Courier New"/>
              <a:buChar char="o"/>
            </a:pPr>
            <a:r>
              <a:rPr lang="sv-SE" sz="2400"/>
              <a:t>Öppna frågor</a:t>
            </a:r>
            <a:endParaRPr/>
          </a:p>
          <a:p>
            <a:pPr indent="-342900" lvl="1" marL="1085850" rtl="0" algn="l">
              <a:lnSpc>
                <a:spcPct val="100000"/>
              </a:lnSpc>
              <a:spcBef>
                <a:spcPts val="480"/>
              </a:spcBef>
              <a:spcAft>
                <a:spcPts val="0"/>
              </a:spcAft>
              <a:buClr>
                <a:srgbClr val="000000"/>
              </a:buClr>
              <a:buSzPts val="2400"/>
              <a:buFont typeface="Courier New"/>
              <a:buChar char="o"/>
            </a:pPr>
            <a:r>
              <a:rPr lang="sv-SE" sz="2400"/>
              <a:t>Mindre styrning</a:t>
            </a:r>
            <a:endParaRPr/>
          </a:p>
          <a:p>
            <a:pPr indent="0" lvl="1" marL="742950" rtl="0" algn="l">
              <a:lnSpc>
                <a:spcPct val="100000"/>
              </a:lnSpc>
              <a:spcBef>
                <a:spcPts val="480"/>
              </a:spcBef>
              <a:spcAft>
                <a:spcPts val="0"/>
              </a:spcAft>
              <a:buClr>
                <a:srgbClr val="000000"/>
              </a:buClr>
              <a:buSzPts val="2400"/>
              <a:buNone/>
            </a:pPr>
            <a:r>
              <a:t/>
            </a:r>
            <a:endParaRPr sz="2400"/>
          </a:p>
          <a:p>
            <a:pPr indent="-342900" lvl="0" marL="342900" rtl="0" algn="l">
              <a:lnSpc>
                <a:spcPct val="100000"/>
              </a:lnSpc>
              <a:spcBef>
                <a:spcPts val="480"/>
              </a:spcBef>
              <a:spcAft>
                <a:spcPts val="0"/>
              </a:spcAft>
              <a:buClr>
                <a:srgbClr val="000000"/>
              </a:buClr>
              <a:buSzPts val="2400"/>
              <a:buFont typeface="Arial"/>
              <a:buChar char="•"/>
            </a:pPr>
            <a:r>
              <a:rPr lang="sv-SE" sz="2400"/>
              <a:t>Att vara lyhörd och bekräftande</a:t>
            </a:r>
            <a:endParaRPr/>
          </a:p>
          <a:p>
            <a:pPr indent="0" lvl="0" marL="0" rtl="0" algn="l">
              <a:lnSpc>
                <a:spcPct val="100000"/>
              </a:lnSpc>
              <a:spcBef>
                <a:spcPts val="480"/>
              </a:spcBef>
              <a:spcAft>
                <a:spcPts val="0"/>
              </a:spcAft>
              <a:buClr>
                <a:srgbClr val="000000"/>
              </a:buClr>
              <a:buSzPts val="2400"/>
              <a:buNone/>
            </a:pPr>
            <a:r>
              <a:t/>
            </a:r>
            <a:endParaRPr sz="2400">
              <a:latin typeface="Times New Roman"/>
              <a:ea typeface="Times New Roman"/>
              <a:cs typeface="Times New Roman"/>
              <a:sym typeface="Times New Roman"/>
            </a:endParaRPr>
          </a:p>
        </p:txBody>
      </p:sp>
      <p:pic>
        <p:nvPicPr>
          <p:cNvPr descr="Förtroendekontot.jpg" id="247" name="Google Shape;247;p5"/>
          <p:cNvPicPr preferRelativeResize="0"/>
          <p:nvPr/>
        </p:nvPicPr>
        <p:blipFill rotWithShape="1">
          <a:blip r:embed="rId3">
            <a:alphaModFix/>
          </a:blip>
          <a:srcRect b="0" l="0" r="0" t="0"/>
          <a:stretch/>
        </p:blipFill>
        <p:spPr>
          <a:xfrm>
            <a:off x="5495925" y="3315687"/>
            <a:ext cx="3190875" cy="2256438"/>
          </a:xfrm>
          <a:prstGeom prst="rect">
            <a:avLst/>
          </a:prstGeom>
          <a:noFill/>
          <a:ln>
            <a:noFill/>
          </a:ln>
          <a:effectLst>
            <a:outerShdw blurRad="292100" rotWithShape="0" algn="tl" dir="2700000" dist="139700">
              <a:srgbClr val="333333">
                <a:alpha val="64705"/>
              </a:srgbClr>
            </a:outerShdw>
          </a:effectLst>
        </p:spPr>
      </p:pic>
      <p:pic>
        <p:nvPicPr>
          <p:cNvPr descr="\\ad.stockholm.se\cli-sd\cc2sd002\003871\Precens\Brottsprevention\Komet1\Administration\Logotype\PLUS\PLUS logo användbar.jpg" id="248" name="Google Shape;248;p5"/>
          <p:cNvPicPr preferRelativeResize="0"/>
          <p:nvPr/>
        </p:nvPicPr>
        <p:blipFill rotWithShape="1">
          <a:blip r:embed="rId4">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6"/>
          <p:cNvSpPr txBox="1"/>
          <p:nvPr>
            <p:ph type="title"/>
          </p:nvPr>
        </p:nvSpPr>
        <p:spPr>
          <a:xfrm>
            <a:off x="457200" y="457200"/>
            <a:ext cx="8562814" cy="842962"/>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000000"/>
              </a:buClr>
              <a:buSzPts val="4000"/>
              <a:buFont typeface="Arial"/>
              <a:buNone/>
            </a:pPr>
            <a:r>
              <a:rPr b="0" lang="sv-SE" sz="4000">
                <a:latin typeface="Arial"/>
                <a:ea typeface="Arial"/>
                <a:cs typeface="Arial"/>
                <a:sym typeface="Arial"/>
              </a:rPr>
              <a:t>Lyssna och bekräfta</a:t>
            </a:r>
            <a:br>
              <a:rPr b="0" lang="sv-SE" sz="4400">
                <a:latin typeface="Arial"/>
                <a:ea typeface="Arial"/>
                <a:cs typeface="Arial"/>
                <a:sym typeface="Arial"/>
              </a:rPr>
            </a:br>
            <a:r>
              <a:rPr b="0" lang="sv-SE" sz="3200">
                <a:latin typeface="Arial"/>
                <a:ea typeface="Arial"/>
                <a:cs typeface="Arial"/>
                <a:sym typeface="Arial"/>
              </a:rPr>
              <a:t>Vad säger forskningen?</a:t>
            </a:r>
            <a:br>
              <a:rPr lang="sv-SE" sz="3600">
                <a:latin typeface="Times New Roman"/>
                <a:ea typeface="Times New Roman"/>
                <a:cs typeface="Times New Roman"/>
                <a:sym typeface="Times New Roman"/>
              </a:rPr>
            </a:br>
            <a:endParaRPr b="0">
              <a:latin typeface="Arial"/>
              <a:ea typeface="Arial"/>
              <a:cs typeface="Arial"/>
              <a:sym typeface="Arial"/>
            </a:endParaRPr>
          </a:p>
        </p:txBody>
      </p:sp>
      <p:sp>
        <p:nvSpPr>
          <p:cNvPr id="255" name="Google Shape;255;p6"/>
          <p:cNvSpPr txBox="1"/>
          <p:nvPr>
            <p:ph idx="1" type="body"/>
          </p:nvPr>
        </p:nvSpPr>
        <p:spPr>
          <a:xfrm>
            <a:off x="457200" y="1300162"/>
            <a:ext cx="8231188" cy="4690091"/>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000000"/>
              </a:buClr>
              <a:buSzPts val="2200"/>
              <a:buNone/>
            </a:pPr>
            <a:r>
              <a:t/>
            </a:r>
            <a:endParaRPr sz="2200"/>
          </a:p>
          <a:p>
            <a:pPr indent="-342900" lvl="0" marL="342900" rtl="0" algn="l">
              <a:lnSpc>
                <a:spcPct val="100000"/>
              </a:lnSpc>
              <a:spcBef>
                <a:spcPts val="440"/>
              </a:spcBef>
              <a:spcAft>
                <a:spcPts val="0"/>
              </a:spcAft>
              <a:buClr>
                <a:srgbClr val="000000"/>
              </a:buClr>
              <a:buSzPts val="2200"/>
              <a:buFont typeface="Arial"/>
              <a:buChar char="•"/>
            </a:pPr>
            <a:r>
              <a:rPr lang="sv-SE" sz="2200"/>
              <a:t>Ungdomar som beskriver föräldrarna som förstående, omtänksamma och möjliga att prata med löper mindre risk att utveckla psykisk ohälsa som vuxna.</a:t>
            </a:r>
            <a:endParaRPr/>
          </a:p>
          <a:p>
            <a:pPr indent="0" lvl="0" marL="0" rtl="0" algn="l">
              <a:lnSpc>
                <a:spcPct val="100000"/>
              </a:lnSpc>
              <a:spcBef>
                <a:spcPts val="440"/>
              </a:spcBef>
              <a:spcAft>
                <a:spcPts val="0"/>
              </a:spcAft>
              <a:buClr>
                <a:srgbClr val="000000"/>
              </a:buClr>
              <a:buSzPts val="2200"/>
              <a:buNone/>
            </a:pPr>
            <a:r>
              <a:t/>
            </a:r>
            <a:endParaRPr sz="2200"/>
          </a:p>
          <a:p>
            <a:pPr indent="-342900" lvl="0" marL="342900" rtl="0" algn="l">
              <a:lnSpc>
                <a:spcPct val="100000"/>
              </a:lnSpc>
              <a:spcBef>
                <a:spcPts val="440"/>
              </a:spcBef>
              <a:spcAft>
                <a:spcPts val="0"/>
              </a:spcAft>
              <a:buClr>
                <a:srgbClr val="000000"/>
              </a:buClr>
              <a:buSzPts val="2200"/>
              <a:buFont typeface="Arial"/>
              <a:buChar char="•"/>
            </a:pPr>
            <a:r>
              <a:rPr lang="sv-SE" sz="2200"/>
              <a:t>Föräldrar som använder spegling har mindre bråkiga barn och barnen blir bättre på att hantera sina känslor. </a:t>
            </a:r>
            <a:br>
              <a:rPr lang="sv-SE" sz="2200"/>
            </a:br>
            <a:endParaRPr sz="2200"/>
          </a:p>
          <a:p>
            <a:pPr indent="-342900" lvl="0" marL="342900" rtl="0" algn="l">
              <a:lnSpc>
                <a:spcPct val="100000"/>
              </a:lnSpc>
              <a:spcBef>
                <a:spcPts val="440"/>
              </a:spcBef>
              <a:spcAft>
                <a:spcPts val="0"/>
              </a:spcAft>
              <a:buClr>
                <a:srgbClr val="000000"/>
              </a:buClr>
              <a:buSzPts val="2200"/>
              <a:buFont typeface="Arial"/>
              <a:buChar char="•"/>
            </a:pPr>
            <a:r>
              <a:rPr lang="sv-SE" sz="2200"/>
              <a:t>Barn blir bättre på att hantera känslor och visa empati om deras föräldrar bekräftar och accepterar deras upplevelser och känslor.</a:t>
            </a:r>
            <a:endParaRPr/>
          </a:p>
          <a:p>
            <a:pPr indent="-203200" lvl="0" marL="342900" rtl="0" algn="l">
              <a:lnSpc>
                <a:spcPct val="100000"/>
              </a:lnSpc>
              <a:spcBef>
                <a:spcPts val="440"/>
              </a:spcBef>
              <a:spcAft>
                <a:spcPts val="0"/>
              </a:spcAft>
              <a:buClr>
                <a:srgbClr val="000000"/>
              </a:buClr>
              <a:buSzPts val="2200"/>
              <a:buFont typeface="Arial"/>
              <a:buNone/>
            </a:pPr>
            <a:r>
              <a:t/>
            </a:r>
            <a:endParaRPr sz="2200"/>
          </a:p>
          <a:p>
            <a:pPr indent="0" lvl="0" marL="0" rtl="0" algn="l">
              <a:lnSpc>
                <a:spcPct val="100000"/>
              </a:lnSpc>
              <a:spcBef>
                <a:spcPts val="320"/>
              </a:spcBef>
              <a:spcAft>
                <a:spcPts val="0"/>
              </a:spcAft>
              <a:buClr>
                <a:srgbClr val="000000"/>
              </a:buClr>
              <a:buSzPts val="1600"/>
              <a:buNone/>
            </a:pPr>
            <a:r>
              <a:rPr lang="sv-SE" sz="1600"/>
              <a:t>Källor: Lalouni, Lönn Rhodin 2019, Harrist, Pettit, Dodge &amp; Bates, 1994, Shipman mfl 2007, </a:t>
            </a:r>
            <a:endParaRPr sz="1800"/>
          </a:p>
          <a:p>
            <a:pPr indent="0" lvl="0" marL="0" rtl="0" algn="l">
              <a:lnSpc>
                <a:spcPct val="100000"/>
              </a:lnSpc>
              <a:spcBef>
                <a:spcPts val="440"/>
              </a:spcBef>
              <a:spcAft>
                <a:spcPts val="0"/>
              </a:spcAft>
              <a:buClr>
                <a:srgbClr val="000000"/>
              </a:buClr>
              <a:buSzPts val="2200"/>
              <a:buFont typeface="Arial"/>
              <a:buNone/>
            </a:pPr>
            <a:r>
              <a:t/>
            </a:r>
            <a:endParaRPr sz="2200">
              <a:latin typeface="Times New Roman"/>
              <a:ea typeface="Times New Roman"/>
              <a:cs typeface="Times New Roman"/>
              <a:sym typeface="Times New Roman"/>
            </a:endParaRPr>
          </a:p>
          <a:p>
            <a:pPr indent="0" lvl="0" marL="0" rtl="0" algn="l">
              <a:lnSpc>
                <a:spcPct val="100000"/>
              </a:lnSpc>
              <a:spcBef>
                <a:spcPts val="440"/>
              </a:spcBef>
              <a:spcAft>
                <a:spcPts val="0"/>
              </a:spcAft>
              <a:buClr>
                <a:srgbClr val="000000"/>
              </a:buClr>
              <a:buSzPts val="2200"/>
              <a:buFont typeface="Arial"/>
              <a:buNone/>
            </a:pPr>
            <a:r>
              <a:rPr lang="sv-SE" sz="2200">
                <a:latin typeface="Times New Roman"/>
                <a:ea typeface="Times New Roman"/>
                <a:cs typeface="Times New Roman"/>
                <a:sym typeface="Times New Roman"/>
              </a:rPr>
              <a:t>						</a:t>
            </a:r>
            <a:endParaRPr/>
          </a:p>
        </p:txBody>
      </p:sp>
      <p:pic>
        <p:nvPicPr>
          <p:cNvPr descr="\\ad.stockholm.se\cli-sd\cc2sd002\003871\Precens\Brottsprevention\Komet1\Administration\Logotype\PLUS\PLUS logo användbar.jpg" id="256" name="Google Shape;256;p6"/>
          <p:cNvPicPr preferRelativeResize="0"/>
          <p:nvPr/>
        </p:nvPicPr>
        <p:blipFill rotWithShape="1">
          <a:blip r:embed="rId3">
            <a:alphaModFix/>
          </a:blip>
          <a:srcRect b="0" l="0" r="0" t="0"/>
          <a:stretch/>
        </p:blipFill>
        <p:spPr>
          <a:xfrm>
            <a:off x="7556269" y="5990253"/>
            <a:ext cx="1130531" cy="4655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7"/>
          <p:cNvSpPr txBox="1"/>
          <p:nvPr>
            <p:ph type="title"/>
          </p:nvPr>
        </p:nvSpPr>
        <p:spPr>
          <a:xfrm>
            <a:off x="1" y="350045"/>
            <a:ext cx="9144000" cy="125573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000000"/>
              </a:buClr>
              <a:buSzPts val="4000"/>
              <a:buFont typeface="Arial"/>
              <a:buNone/>
            </a:pPr>
            <a:r>
              <a:rPr b="0" lang="sv-SE" sz="4000">
                <a:latin typeface="Arial"/>
                <a:ea typeface="Arial"/>
                <a:cs typeface="Arial"/>
                <a:sym typeface="Arial"/>
              </a:rPr>
              <a:t>Lyssna och bekräfta</a:t>
            </a:r>
            <a:br>
              <a:rPr b="0" lang="sv-SE" sz="3600">
                <a:latin typeface="Arial"/>
                <a:ea typeface="Arial"/>
                <a:cs typeface="Arial"/>
                <a:sym typeface="Arial"/>
              </a:rPr>
            </a:br>
            <a:r>
              <a:rPr b="0" lang="sv-SE" sz="3200">
                <a:latin typeface="Arial"/>
                <a:ea typeface="Arial"/>
                <a:cs typeface="Arial"/>
                <a:sym typeface="Arial"/>
              </a:rPr>
              <a:t>Vad säger forskningen?</a:t>
            </a:r>
            <a:br>
              <a:rPr lang="sv-SE" sz="3200">
                <a:latin typeface="Times New Roman"/>
                <a:ea typeface="Times New Roman"/>
                <a:cs typeface="Times New Roman"/>
                <a:sym typeface="Times New Roman"/>
              </a:rPr>
            </a:br>
            <a:br>
              <a:rPr lang="sv-SE" sz="3200">
                <a:latin typeface="Times New Roman"/>
                <a:ea typeface="Times New Roman"/>
                <a:cs typeface="Times New Roman"/>
                <a:sym typeface="Times New Roman"/>
              </a:rPr>
            </a:br>
            <a:endParaRPr sz="3600">
              <a:latin typeface="Times New Roman"/>
              <a:ea typeface="Times New Roman"/>
              <a:cs typeface="Times New Roman"/>
              <a:sym typeface="Times New Roman"/>
            </a:endParaRPr>
          </a:p>
        </p:txBody>
      </p:sp>
      <p:sp>
        <p:nvSpPr>
          <p:cNvPr id="263" name="Google Shape;263;p7"/>
          <p:cNvSpPr txBox="1"/>
          <p:nvPr>
            <p:ph idx="1" type="body"/>
          </p:nvPr>
        </p:nvSpPr>
        <p:spPr>
          <a:xfrm>
            <a:off x="457200" y="1436915"/>
            <a:ext cx="8231188" cy="5071040"/>
          </a:xfrm>
          <a:prstGeom prst="rect">
            <a:avLst/>
          </a:prstGeom>
          <a:noFill/>
          <a:ln>
            <a:noFill/>
          </a:ln>
        </p:spPr>
        <p:txBody>
          <a:bodyPr anchorCtr="0" anchor="t" bIns="45700" lIns="0" spcFirstLastPara="1" rIns="0" wrap="square" tIns="45700">
            <a:noAutofit/>
          </a:bodyPr>
          <a:lstStyle/>
          <a:p>
            <a:pPr indent="-203200" lvl="0" marL="342900" rtl="0" algn="l">
              <a:lnSpc>
                <a:spcPct val="100000"/>
              </a:lnSpc>
              <a:spcBef>
                <a:spcPts val="0"/>
              </a:spcBef>
              <a:spcAft>
                <a:spcPts val="0"/>
              </a:spcAft>
              <a:buClr>
                <a:srgbClr val="000000"/>
              </a:buClr>
              <a:buSzPts val="2200"/>
              <a:buFont typeface="Arial"/>
              <a:buNone/>
            </a:pPr>
            <a:r>
              <a:t/>
            </a:r>
            <a:endParaRPr sz="2200"/>
          </a:p>
          <a:p>
            <a:pPr indent="-342900" lvl="0" marL="342900" rtl="0" algn="l">
              <a:lnSpc>
                <a:spcPct val="100000"/>
              </a:lnSpc>
              <a:spcBef>
                <a:spcPts val="440"/>
              </a:spcBef>
              <a:spcAft>
                <a:spcPts val="0"/>
              </a:spcAft>
              <a:buClr>
                <a:srgbClr val="000000"/>
              </a:buClr>
              <a:buSzPts val="2200"/>
              <a:buFont typeface="Arial"/>
              <a:buChar char="•"/>
            </a:pPr>
            <a:r>
              <a:rPr lang="sv-SE" sz="2200"/>
              <a:t>Maskulinitetsnormen – män ska inte visa sig svaga och inte söka stöd hos andra. </a:t>
            </a:r>
            <a:endParaRPr/>
          </a:p>
          <a:p>
            <a:pPr indent="-203200" lvl="0" marL="342900" rtl="0" algn="l">
              <a:lnSpc>
                <a:spcPct val="100000"/>
              </a:lnSpc>
              <a:spcBef>
                <a:spcPts val="440"/>
              </a:spcBef>
              <a:spcAft>
                <a:spcPts val="0"/>
              </a:spcAft>
              <a:buClr>
                <a:srgbClr val="000000"/>
              </a:buClr>
              <a:buSzPts val="2200"/>
              <a:buFont typeface="Arial"/>
              <a:buNone/>
            </a:pPr>
            <a:r>
              <a:t/>
            </a:r>
            <a:endParaRPr sz="2200"/>
          </a:p>
          <a:p>
            <a:pPr indent="-342900" lvl="0" marL="342900" rtl="0" algn="l">
              <a:lnSpc>
                <a:spcPct val="100000"/>
              </a:lnSpc>
              <a:spcBef>
                <a:spcPts val="440"/>
              </a:spcBef>
              <a:spcAft>
                <a:spcPts val="0"/>
              </a:spcAft>
              <a:buClr>
                <a:srgbClr val="000000"/>
              </a:buClr>
              <a:buSzPts val="2200"/>
              <a:buFont typeface="Arial"/>
              <a:buChar char="•"/>
            </a:pPr>
            <a:r>
              <a:rPr lang="sv-SE" sz="2200"/>
              <a:t>Ger sannolikt män en sämre beredskap att klara av kriser i livet.</a:t>
            </a:r>
            <a:endParaRPr/>
          </a:p>
          <a:p>
            <a:pPr indent="-203200" lvl="0" marL="342900" rtl="0" algn="l">
              <a:lnSpc>
                <a:spcPct val="100000"/>
              </a:lnSpc>
              <a:spcBef>
                <a:spcPts val="440"/>
              </a:spcBef>
              <a:spcAft>
                <a:spcPts val="0"/>
              </a:spcAft>
              <a:buClr>
                <a:srgbClr val="000000"/>
              </a:buClr>
              <a:buSzPts val="2200"/>
              <a:buFont typeface="Arial"/>
              <a:buNone/>
            </a:pPr>
            <a:r>
              <a:t/>
            </a:r>
            <a:endParaRPr sz="2200"/>
          </a:p>
          <a:p>
            <a:pPr indent="-342900" lvl="0" marL="342900" rtl="0" algn="l">
              <a:lnSpc>
                <a:spcPct val="100000"/>
              </a:lnSpc>
              <a:spcBef>
                <a:spcPts val="440"/>
              </a:spcBef>
              <a:spcAft>
                <a:spcPts val="0"/>
              </a:spcAft>
              <a:buClr>
                <a:srgbClr val="000000"/>
              </a:buClr>
              <a:buSzPts val="2200"/>
              <a:buFont typeface="Arial"/>
              <a:buChar char="•"/>
            </a:pPr>
            <a:r>
              <a:rPr lang="sv-SE" sz="2200"/>
              <a:t>Pojkar saknar i högre utsträckning än flickor någon att våga prata om känslor med. </a:t>
            </a:r>
            <a:endParaRPr/>
          </a:p>
          <a:p>
            <a:pPr indent="0" lvl="0" marL="0" rtl="0" algn="l">
              <a:lnSpc>
                <a:spcPct val="100000"/>
              </a:lnSpc>
              <a:spcBef>
                <a:spcPts val="360"/>
              </a:spcBef>
              <a:spcAft>
                <a:spcPts val="0"/>
              </a:spcAft>
              <a:buClr>
                <a:srgbClr val="000000"/>
              </a:buClr>
              <a:buSzPts val="1800"/>
              <a:buNone/>
            </a:pPr>
            <a:r>
              <a:t/>
            </a:r>
            <a:endParaRPr sz="1800"/>
          </a:p>
          <a:p>
            <a:pPr indent="0" lvl="0" marL="0" rtl="0" algn="l">
              <a:lnSpc>
                <a:spcPct val="100000"/>
              </a:lnSpc>
              <a:spcBef>
                <a:spcPts val="320"/>
              </a:spcBef>
              <a:spcAft>
                <a:spcPts val="0"/>
              </a:spcAft>
              <a:buClr>
                <a:srgbClr val="000000"/>
              </a:buClr>
              <a:buSzPts val="1600"/>
              <a:buNone/>
            </a:pPr>
            <a:r>
              <a:rPr lang="sv-SE" sz="1600"/>
              <a:t>Källor: Sveriges kommuner och landsting, 2018, Maskulinitet och psykisk ohälsa. Eva Randell 2016, Tonårspojkars hälsa-att hantera känslor maskulinitet och subjektiv social status. </a:t>
            </a:r>
            <a:endParaRPr/>
          </a:p>
          <a:p>
            <a:pPr indent="0" lvl="0" marL="0" rtl="0" algn="l">
              <a:lnSpc>
                <a:spcPct val="100000"/>
              </a:lnSpc>
              <a:spcBef>
                <a:spcPts val="360"/>
              </a:spcBef>
              <a:spcAft>
                <a:spcPts val="0"/>
              </a:spcAft>
              <a:buClr>
                <a:srgbClr val="000000"/>
              </a:buClr>
              <a:buSzPts val="1800"/>
              <a:buNone/>
            </a:pPr>
            <a:r>
              <a:t/>
            </a:r>
            <a:endParaRPr sz="1800">
              <a:latin typeface="Times New Roman"/>
              <a:ea typeface="Times New Roman"/>
              <a:cs typeface="Times New Roman"/>
              <a:sym typeface="Times New Roman"/>
            </a:endParaRPr>
          </a:p>
          <a:p>
            <a:pPr indent="0" lvl="0" marL="0" rtl="0" algn="l">
              <a:lnSpc>
                <a:spcPct val="100000"/>
              </a:lnSpc>
              <a:spcBef>
                <a:spcPts val="440"/>
              </a:spcBef>
              <a:spcAft>
                <a:spcPts val="0"/>
              </a:spcAft>
              <a:buClr>
                <a:srgbClr val="000000"/>
              </a:buClr>
              <a:buSzPts val="2200"/>
              <a:buFont typeface="Arial"/>
              <a:buNone/>
            </a:pPr>
            <a:r>
              <a:t/>
            </a:r>
            <a:endParaRPr sz="2200">
              <a:latin typeface="Times New Roman"/>
              <a:ea typeface="Times New Roman"/>
              <a:cs typeface="Times New Roman"/>
              <a:sym typeface="Times New Roman"/>
            </a:endParaRPr>
          </a:p>
          <a:p>
            <a:pPr indent="0" lvl="0" marL="0" rtl="0" algn="l">
              <a:lnSpc>
                <a:spcPct val="100000"/>
              </a:lnSpc>
              <a:spcBef>
                <a:spcPts val="440"/>
              </a:spcBef>
              <a:spcAft>
                <a:spcPts val="0"/>
              </a:spcAft>
              <a:buClr>
                <a:srgbClr val="000000"/>
              </a:buClr>
              <a:buSzPts val="2200"/>
              <a:buFont typeface="Arial"/>
              <a:buNone/>
            </a:pPr>
            <a:r>
              <a:rPr lang="sv-SE" sz="2200">
                <a:latin typeface="Times New Roman"/>
                <a:ea typeface="Times New Roman"/>
                <a:cs typeface="Times New Roman"/>
                <a:sym typeface="Times New Roman"/>
              </a:rPr>
              <a:t>						</a:t>
            </a:r>
            <a:endParaRPr/>
          </a:p>
        </p:txBody>
      </p:sp>
      <p:pic>
        <p:nvPicPr>
          <p:cNvPr descr="\\ad.stockholm.se\cli-sd\cc2sd002\003871\Precens\Brottsprevention\Komet1\Administration\Logotype\PLUS\PLUS logo användbar.jpg" id="264" name="Google Shape;264;p7"/>
          <p:cNvPicPr preferRelativeResize="0"/>
          <p:nvPr/>
        </p:nvPicPr>
        <p:blipFill rotWithShape="1">
          <a:blip r:embed="rId3">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8"/>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800"/>
              <a:buFont typeface="Arial"/>
              <a:buNone/>
            </a:pPr>
            <a:r>
              <a:t/>
            </a:r>
            <a:endParaRPr/>
          </a:p>
        </p:txBody>
      </p:sp>
      <p:pic>
        <p:nvPicPr>
          <p:cNvPr descr="C:\Documents and Settings\Komet\Lokala inställningar\Temporary Internet Files\Content.IE5\69H6FIH0\MCj04316210000[1].png" id="271" name="Google Shape;271;p8"/>
          <p:cNvPicPr preferRelativeResize="0"/>
          <p:nvPr/>
        </p:nvPicPr>
        <p:blipFill rotWithShape="1">
          <a:blip r:embed="rId3">
            <a:alphaModFix/>
          </a:blip>
          <a:srcRect b="0" l="0" r="0" t="0"/>
          <a:stretch/>
        </p:blipFill>
        <p:spPr>
          <a:xfrm>
            <a:off x="3714750" y="2571750"/>
            <a:ext cx="1714500" cy="1714500"/>
          </a:xfrm>
          <a:prstGeom prst="rect">
            <a:avLst/>
          </a:prstGeom>
          <a:noFill/>
          <a:ln>
            <a:noFill/>
          </a:ln>
        </p:spPr>
      </p:pic>
      <p:pic>
        <p:nvPicPr>
          <p:cNvPr descr="C:\Documents and Settings\Komet\Lokala inställningar\Temporary Internet Files\Content.IE5\69H6FIH0\MCj04316210000[1].png" id="272" name="Google Shape;272;p8"/>
          <p:cNvPicPr preferRelativeResize="0"/>
          <p:nvPr/>
        </p:nvPicPr>
        <p:blipFill rotWithShape="1">
          <a:blip r:embed="rId3">
            <a:alphaModFix/>
          </a:blip>
          <a:srcRect b="0" l="0" r="0" t="0"/>
          <a:stretch/>
        </p:blipFill>
        <p:spPr>
          <a:xfrm>
            <a:off x="2643188" y="2714625"/>
            <a:ext cx="1714500" cy="1714500"/>
          </a:xfrm>
          <a:prstGeom prst="rect">
            <a:avLst/>
          </a:prstGeom>
          <a:noFill/>
          <a:ln>
            <a:noFill/>
          </a:ln>
        </p:spPr>
      </p:pic>
      <p:sp>
        <p:nvSpPr>
          <p:cNvPr id="273" name="Google Shape;273;p8"/>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Clr>
                <a:srgbClr val="000000"/>
              </a:buClr>
              <a:buSzPts val="2000"/>
              <a:buNone/>
            </a:pPr>
            <a:r>
              <a:t/>
            </a:r>
            <a:endParaRPr/>
          </a:p>
        </p:txBody>
      </p:sp>
      <p:pic>
        <p:nvPicPr>
          <p:cNvPr descr="\\ad.stockholm.se\cli-sd\cc2sd002\003871\Precens\Brottsprevention\Komet1\Administration\Logotype\PLUS\PLUS logo användbar.jpg" id="274" name="Google Shape;274;p8"/>
          <p:cNvPicPr preferRelativeResize="0"/>
          <p:nvPr/>
        </p:nvPicPr>
        <p:blipFill rotWithShape="1">
          <a:blip r:embed="rId4">
            <a:alphaModFix/>
          </a:blip>
          <a:srcRect b="0" l="0" r="0" t="0"/>
          <a:stretch/>
        </p:blipFill>
        <p:spPr>
          <a:xfrm>
            <a:off x="7449101" y="5940451"/>
            <a:ext cx="1130531" cy="4655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9"/>
          <p:cNvSpPr txBox="1"/>
          <p:nvPr>
            <p:ph type="title"/>
          </p:nvPr>
        </p:nvSpPr>
        <p:spPr>
          <a:xfrm>
            <a:off x="457200" y="457200"/>
            <a:ext cx="8231188" cy="842962"/>
          </a:xfrm>
          <a:prstGeom prst="rect">
            <a:avLst/>
          </a:prstGeom>
          <a:noFill/>
          <a:ln>
            <a:noFill/>
          </a:ln>
        </p:spPr>
        <p:txBody>
          <a:bodyPr anchorCtr="0" anchor="t" bIns="0" lIns="0" spcFirstLastPara="1" rIns="0" wrap="square" tIns="0">
            <a:normAutofit/>
          </a:bodyPr>
          <a:lstStyle/>
          <a:p>
            <a:pPr indent="0" lvl="0" marL="0" rtl="0" algn="ctr">
              <a:lnSpc>
                <a:spcPct val="70000"/>
              </a:lnSpc>
              <a:spcBef>
                <a:spcPts val="0"/>
              </a:spcBef>
              <a:spcAft>
                <a:spcPts val="0"/>
              </a:spcAft>
              <a:buClr>
                <a:srgbClr val="000000"/>
              </a:buClr>
              <a:buSzPts val="4000"/>
              <a:buFont typeface="Times New Roman"/>
              <a:buNone/>
            </a:pPr>
            <a:br>
              <a:rPr lang="sv-SE" sz="4000">
                <a:latin typeface="Times New Roman"/>
                <a:ea typeface="Times New Roman"/>
                <a:cs typeface="Times New Roman"/>
                <a:sym typeface="Times New Roman"/>
              </a:rPr>
            </a:br>
            <a:r>
              <a:rPr b="0" lang="sv-SE" sz="4000">
                <a:latin typeface="Arial"/>
                <a:ea typeface="Arial"/>
                <a:cs typeface="Arial"/>
                <a:sym typeface="Arial"/>
              </a:rPr>
              <a:t>Håll kontakt</a:t>
            </a:r>
            <a:endParaRPr/>
          </a:p>
        </p:txBody>
      </p:sp>
      <p:sp>
        <p:nvSpPr>
          <p:cNvPr id="281" name="Google Shape;281;p9"/>
          <p:cNvSpPr txBox="1"/>
          <p:nvPr>
            <p:ph idx="1" type="body"/>
          </p:nvPr>
        </p:nvSpPr>
        <p:spPr>
          <a:xfrm>
            <a:off x="457200" y="1440000"/>
            <a:ext cx="8231188" cy="4132125"/>
          </a:xfrm>
          <a:prstGeom prst="rect">
            <a:avLst/>
          </a:prstGeom>
          <a:noFill/>
          <a:ln>
            <a:noFill/>
          </a:ln>
        </p:spPr>
        <p:txBody>
          <a:bodyPr anchorCtr="0" anchor="t" bIns="45700" lIns="0" spcFirstLastPara="1" rIns="0" wrap="square" tIns="45700">
            <a:normAutofit fontScale="92500" lnSpcReduction="20000"/>
          </a:bodyPr>
          <a:lstStyle/>
          <a:p>
            <a:pPr indent="-342900" lvl="0" marL="342900" rtl="0" algn="l">
              <a:lnSpc>
                <a:spcPct val="150000"/>
              </a:lnSpc>
              <a:spcBef>
                <a:spcPts val="0"/>
              </a:spcBef>
              <a:spcAft>
                <a:spcPts val="0"/>
              </a:spcAft>
              <a:buClr>
                <a:srgbClr val="000000"/>
              </a:buClr>
              <a:buSzPct val="100000"/>
              <a:buFont typeface="Arial"/>
              <a:buChar char="•"/>
            </a:pPr>
            <a:r>
              <a:rPr lang="sv-SE" sz="2400"/>
              <a:t>Öka mängden positiv kontakt  </a:t>
            </a:r>
            <a:endParaRPr/>
          </a:p>
          <a:p>
            <a:pPr indent="0" lvl="0" marL="0" rtl="0" algn="l">
              <a:lnSpc>
                <a:spcPct val="150000"/>
              </a:lnSpc>
              <a:spcBef>
                <a:spcPts val="444"/>
              </a:spcBef>
              <a:spcAft>
                <a:spcPts val="0"/>
              </a:spcAft>
              <a:buClr>
                <a:srgbClr val="000000"/>
              </a:buClr>
              <a:buSzPct val="100000"/>
              <a:buNone/>
            </a:pPr>
            <a:r>
              <a:rPr lang="sv-SE" sz="2400"/>
              <a:t>för att få LAGOM insyn och kontroll.</a:t>
            </a:r>
            <a:endParaRPr/>
          </a:p>
          <a:p>
            <a:pPr indent="-342900" lvl="0" marL="342900" rtl="0" algn="l">
              <a:lnSpc>
                <a:spcPct val="150000"/>
              </a:lnSpc>
              <a:spcBef>
                <a:spcPts val="444"/>
              </a:spcBef>
              <a:spcAft>
                <a:spcPts val="0"/>
              </a:spcAft>
              <a:buClr>
                <a:srgbClr val="000000"/>
              </a:buClr>
              <a:buSzPct val="100000"/>
              <a:buFont typeface="Arial"/>
              <a:buChar char="•"/>
            </a:pPr>
            <a:r>
              <a:rPr lang="sv-SE" sz="2400"/>
              <a:t>Gör det lättare för ungdomen att berätta </a:t>
            </a:r>
            <a:endParaRPr/>
          </a:p>
          <a:p>
            <a:pPr indent="0" lvl="0" marL="0" rtl="0" algn="l">
              <a:lnSpc>
                <a:spcPct val="150000"/>
              </a:lnSpc>
              <a:spcBef>
                <a:spcPts val="444"/>
              </a:spcBef>
              <a:spcAft>
                <a:spcPts val="0"/>
              </a:spcAft>
              <a:buClr>
                <a:srgbClr val="000000"/>
              </a:buClr>
              <a:buSzPct val="100000"/>
              <a:buNone/>
            </a:pPr>
            <a:r>
              <a:rPr lang="sv-SE" sz="2400"/>
              <a:t>om saker.</a:t>
            </a:r>
            <a:endParaRPr/>
          </a:p>
          <a:p>
            <a:pPr indent="-342900" lvl="0" marL="342900" rtl="0" algn="l">
              <a:lnSpc>
                <a:spcPct val="150000"/>
              </a:lnSpc>
              <a:spcBef>
                <a:spcPts val="444"/>
              </a:spcBef>
              <a:spcAft>
                <a:spcPts val="0"/>
              </a:spcAft>
              <a:buClr>
                <a:srgbClr val="000000"/>
              </a:buClr>
              <a:buSzPct val="100000"/>
              <a:buFont typeface="Arial"/>
              <a:buChar char="•"/>
            </a:pPr>
            <a:r>
              <a:rPr lang="sv-SE" sz="2400"/>
              <a:t>Lyssna istället för att kontrollera!</a:t>
            </a:r>
            <a:endParaRPr/>
          </a:p>
          <a:p>
            <a:pPr indent="-342900" lvl="0" marL="342900" rtl="0" algn="l">
              <a:lnSpc>
                <a:spcPct val="150000"/>
              </a:lnSpc>
              <a:spcBef>
                <a:spcPts val="444"/>
              </a:spcBef>
              <a:spcAft>
                <a:spcPts val="0"/>
              </a:spcAft>
              <a:buClr>
                <a:srgbClr val="000000"/>
              </a:buClr>
              <a:buSzPct val="100000"/>
              <a:buFont typeface="Arial"/>
              <a:buChar char="•"/>
            </a:pPr>
            <a:r>
              <a:rPr lang="sv-SE" sz="2400"/>
              <a:t>Barn har rätt till ett privatliv - Barnkonventionen (art. 16) </a:t>
            </a:r>
            <a:endParaRPr/>
          </a:p>
          <a:p>
            <a:pPr indent="-342900" lvl="0" marL="342900" rtl="0" algn="l">
              <a:lnSpc>
                <a:spcPct val="150000"/>
              </a:lnSpc>
              <a:spcBef>
                <a:spcPts val="444"/>
              </a:spcBef>
              <a:spcAft>
                <a:spcPts val="0"/>
              </a:spcAft>
              <a:buClr>
                <a:srgbClr val="000000"/>
              </a:buClr>
              <a:buSzPct val="100000"/>
              <a:buFont typeface="Arial"/>
              <a:buChar char="•"/>
            </a:pPr>
            <a:r>
              <a:rPr lang="sv-SE" sz="2400"/>
              <a:t>Undvik att straffa när ungdomen berättar.</a:t>
            </a:r>
            <a:endParaRPr/>
          </a:p>
          <a:p>
            <a:pPr indent="-342900" lvl="0" marL="342900" rtl="0" algn="l">
              <a:lnSpc>
                <a:spcPct val="150000"/>
              </a:lnSpc>
              <a:spcBef>
                <a:spcPts val="444"/>
              </a:spcBef>
              <a:spcAft>
                <a:spcPts val="0"/>
              </a:spcAft>
              <a:buClr>
                <a:srgbClr val="000000"/>
              </a:buClr>
              <a:buSzPct val="100000"/>
              <a:buFont typeface="Arial"/>
              <a:buChar char="•"/>
            </a:pPr>
            <a:r>
              <a:rPr lang="sv-SE" sz="2400"/>
              <a:t>Skapa rutiner för kontakt.</a:t>
            </a:r>
            <a:endParaRPr/>
          </a:p>
          <a:p>
            <a:pPr indent="-201930" lvl="0" marL="342900" rtl="0" algn="l">
              <a:lnSpc>
                <a:spcPct val="150000"/>
              </a:lnSpc>
              <a:spcBef>
                <a:spcPts val="444"/>
              </a:spcBef>
              <a:spcAft>
                <a:spcPts val="0"/>
              </a:spcAft>
              <a:buClr>
                <a:srgbClr val="000000"/>
              </a:buClr>
              <a:buSzPct val="100000"/>
              <a:buFont typeface="Arial"/>
              <a:buNone/>
            </a:pPr>
            <a:r>
              <a:t/>
            </a:r>
            <a:endParaRPr sz="2400">
              <a:latin typeface="Times New Roman"/>
              <a:ea typeface="Times New Roman"/>
              <a:cs typeface="Times New Roman"/>
              <a:sym typeface="Times New Roman"/>
            </a:endParaRPr>
          </a:p>
          <a:p>
            <a:pPr indent="0" lvl="0" marL="0" rtl="0" algn="l">
              <a:lnSpc>
                <a:spcPct val="100000"/>
              </a:lnSpc>
              <a:spcBef>
                <a:spcPts val="444"/>
              </a:spcBef>
              <a:spcAft>
                <a:spcPts val="0"/>
              </a:spcAft>
              <a:buClr>
                <a:srgbClr val="000000"/>
              </a:buClr>
              <a:buSzPct val="100000"/>
              <a:buNone/>
            </a:pPr>
            <a:r>
              <a:t/>
            </a:r>
            <a:endParaRPr sz="2400">
              <a:latin typeface="Times New Roman"/>
              <a:ea typeface="Times New Roman"/>
              <a:cs typeface="Times New Roman"/>
              <a:sym typeface="Times New Roman"/>
            </a:endParaRPr>
          </a:p>
        </p:txBody>
      </p:sp>
      <p:pic>
        <p:nvPicPr>
          <p:cNvPr id="282" name="Google Shape;282;p9"/>
          <p:cNvPicPr preferRelativeResize="0"/>
          <p:nvPr/>
        </p:nvPicPr>
        <p:blipFill rotWithShape="1">
          <a:blip r:embed="rId3">
            <a:alphaModFix/>
          </a:blip>
          <a:srcRect b="1663" l="56376" r="1301" t="5734"/>
          <a:stretch/>
        </p:blipFill>
        <p:spPr>
          <a:xfrm>
            <a:off x="6229285" y="1440000"/>
            <a:ext cx="1873250" cy="2364105"/>
          </a:xfrm>
          <a:prstGeom prst="rect">
            <a:avLst/>
          </a:prstGeom>
          <a:noFill/>
          <a:ln>
            <a:noFill/>
          </a:ln>
        </p:spPr>
      </p:pic>
      <p:pic>
        <p:nvPicPr>
          <p:cNvPr descr="\\ad.stockholm.se\cli-sd\cc2sd002\003871\Precens\Brottsprevention\Komet1\Administration\Logotype\PLUS\PLUS logo användbar.jpg" id="283" name="Google Shape;283;p9"/>
          <p:cNvPicPr preferRelativeResize="0"/>
          <p:nvPr/>
        </p:nvPicPr>
        <p:blipFill rotWithShape="1">
          <a:blip r:embed="rId4">
            <a:alphaModFix/>
          </a:blip>
          <a:srcRect b="0" l="0" r="0" t="0"/>
          <a:stretch/>
        </p:blipFill>
        <p:spPr>
          <a:xfrm>
            <a:off x="7449101" y="5940451"/>
            <a:ext cx="1130531" cy="4655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pitel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örstasidan_2_rutor">
  <a:themeElements>
    <a:clrScheme name="Stockholms stads färger">
      <a:dk1>
        <a:srgbClr val="000000"/>
      </a:dk1>
      <a:lt1>
        <a:srgbClr val="00000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2013-09-18T07:43:01Z</dcterms:created>
  <dc:creator>AA28730</dc:creator>
</cp:coreProperties>
</file>