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338" r:id="rId2"/>
    <p:sldId id="280" r:id="rId3"/>
    <p:sldId id="341" r:id="rId4"/>
    <p:sldId id="337" r:id="rId5"/>
    <p:sldId id="300" r:id="rId6"/>
    <p:sldId id="329" r:id="rId7"/>
    <p:sldId id="326" r:id="rId8"/>
    <p:sldId id="339" r:id="rId9"/>
    <p:sldId id="261" r:id="rId10"/>
    <p:sldId id="332" r:id="rId11"/>
    <p:sldId id="284" r:id="rId12"/>
    <p:sldId id="285" r:id="rId13"/>
    <p:sldId id="270" r:id="rId14"/>
    <p:sldId id="302" r:id="rId15"/>
    <p:sldId id="289" r:id="rId16"/>
    <p:sldId id="297" r:id="rId17"/>
    <p:sldId id="292" r:id="rId18"/>
    <p:sldId id="334" r:id="rId19"/>
    <p:sldId id="293" r:id="rId20"/>
    <p:sldId id="294" r:id="rId21"/>
    <p:sldId id="295" r:id="rId22"/>
    <p:sldId id="298" r:id="rId23"/>
    <p:sldId id="340" r:id="rId24"/>
    <p:sldId id="335" r:id="rId25"/>
    <p:sldId id="330" r:id="rId26"/>
    <p:sldId id="331" r:id="rId27"/>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ja Danneman" initials="MD" lastIdx="2" clrIdx="0">
    <p:extLst>
      <p:ext uri="{19B8F6BF-5375-455C-9EA6-DF929625EA0E}">
        <p15:presenceInfo xmlns:p15="http://schemas.microsoft.com/office/powerpoint/2012/main" userId="Maja Danne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97BE0D"/>
    <a:srgbClr val="9311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27023" autoAdjust="0"/>
  </p:normalViewPr>
  <p:slideViewPr>
    <p:cSldViewPr>
      <p:cViewPr varScale="1">
        <p:scale>
          <a:sx n="30" d="100"/>
          <a:sy n="30" d="100"/>
        </p:scale>
        <p:origin x="3990" y="54"/>
      </p:cViewPr>
      <p:guideLst>
        <p:guide orient="horz" pos="2160"/>
        <p:guide pos="2880"/>
      </p:guideLst>
    </p:cSldViewPr>
  </p:slideViewPr>
  <p:notesTextViewPr>
    <p:cViewPr>
      <p:scale>
        <a:sx n="100" d="100"/>
        <a:sy n="100" d="100"/>
      </p:scale>
      <p:origin x="0" y="0"/>
    </p:cViewPr>
  </p:notesTextViewPr>
  <p:notesViewPr>
    <p:cSldViewPr>
      <p:cViewPr varScale="1">
        <p:scale>
          <a:sx n="80" d="100"/>
          <a:sy n="80" d="100"/>
        </p:scale>
        <p:origin x="401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CA78B7F-FEB9-4004-A760-AB878BFB2740}" type="datetimeFigureOut">
              <a:rPr lang="sv-SE" smtClean="0"/>
              <a:pPr/>
              <a:t>2025-06-25</a:t>
            </a:fld>
            <a:endParaRPr lang="sv-SE"/>
          </a:p>
        </p:txBody>
      </p:sp>
      <p:sp>
        <p:nvSpPr>
          <p:cNvPr id="4" name="Platshållare för sidfo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0CEB745-8C38-492A-A5F6-F8E9B401C2D2}" type="slidenum">
              <a:rPr lang="sv-SE" smtClean="0"/>
              <a:pPr/>
              <a:t>‹#›</a:t>
            </a:fld>
            <a:endParaRPr lang="sv-SE"/>
          </a:p>
        </p:txBody>
      </p:sp>
    </p:spTree>
    <p:extLst>
      <p:ext uri="{BB962C8B-B14F-4D97-AF65-F5344CB8AC3E}">
        <p14:creationId xmlns:p14="http://schemas.microsoft.com/office/powerpoint/2010/main" val="593447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DE96BC5-F0F4-4202-B010-04DBA9774C75}" type="datetimeFigureOut">
              <a:rPr lang="sv-SE" smtClean="0"/>
              <a:pPr/>
              <a:t>2025-06-25</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D5B516A-032F-4CD3-9845-EE15896697F8}" type="slidenum">
              <a:rPr lang="sv-SE" smtClean="0"/>
              <a:pPr/>
              <a:t>‹#›</a:t>
            </a:fld>
            <a:endParaRPr lang="sv-SE"/>
          </a:p>
        </p:txBody>
      </p:sp>
    </p:spTree>
    <p:extLst>
      <p:ext uri="{BB962C8B-B14F-4D97-AF65-F5344CB8AC3E}">
        <p14:creationId xmlns:p14="http://schemas.microsoft.com/office/powerpoint/2010/main" val="3212966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eaLnBrk="1" hangingPunct="1">
              <a:spcBef>
                <a:spcPct val="0"/>
              </a:spcBef>
            </a:pPr>
            <a:r>
              <a:rPr lang="sv-SE" sz="1400" dirty="0"/>
              <a:t>1min</a:t>
            </a:r>
          </a:p>
          <a:p>
            <a:pPr eaLnBrk="1" hangingPunct="1">
              <a:spcBef>
                <a:spcPct val="0"/>
              </a:spcBef>
            </a:pPr>
            <a:endParaRPr lang="sv-SE" sz="1400" dirty="0"/>
          </a:p>
          <a:p>
            <a:pPr eaLnBrk="1" hangingPunct="1">
              <a:spcBef>
                <a:spcPct val="0"/>
              </a:spcBef>
            </a:pPr>
            <a:r>
              <a:rPr lang="sv-SE" sz="1400" dirty="0"/>
              <a:t>Hälsa alla gruppledare varmt välkomna! </a:t>
            </a:r>
          </a:p>
          <a:p>
            <a:pPr eaLnBrk="1" hangingPunct="1">
              <a:spcBef>
                <a:spcPct val="0"/>
              </a:spcBef>
            </a:pPr>
            <a:endParaRPr lang="sv-SE" sz="1400" dirty="0"/>
          </a:p>
          <a:p>
            <a:pPr eaLnBrk="1" hangingPunct="1">
              <a:spcBef>
                <a:spcPct val="0"/>
              </a:spcBef>
            </a:pPr>
            <a:r>
              <a:rPr lang="sv-SE" sz="1400" dirty="0"/>
              <a:t>Informera om nödutgångar, toaletter, plats för fika.</a:t>
            </a:r>
          </a:p>
          <a:p>
            <a:pPr>
              <a:buFontTx/>
              <a:buNone/>
            </a:pPr>
            <a:endParaRPr lang="sv-SE" sz="1400" dirty="0"/>
          </a:p>
          <a:p>
            <a:pPr eaLnBrk="1" hangingPunct="1">
              <a:spcBef>
                <a:spcPct val="0"/>
              </a:spcBef>
            </a:pPr>
            <a:endParaRPr lang="sv-SE"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1</a:t>
            </a:fld>
            <a:endParaRPr lang="sv-S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0" baseline="0" dirty="0"/>
              <a:t>6 min</a:t>
            </a:r>
          </a:p>
          <a:p>
            <a:endParaRPr lang="sv-SE" b="1" baseline="0" dirty="0"/>
          </a:p>
          <a:p>
            <a:r>
              <a:rPr lang="sv-SE" sz="1400" b="1" baseline="0" dirty="0"/>
              <a:t>Fråga gruppledarna: </a:t>
            </a:r>
            <a:r>
              <a:rPr lang="sv-SE" sz="1400" b="0" baseline="0" dirty="0"/>
              <a:t>Hur det gått hittills när ni följt upp </a:t>
            </a:r>
            <a:r>
              <a:rPr lang="sv-SE" sz="1400" b="0" i="1" baseline="0" dirty="0"/>
              <a:t>pröva hemma?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400" i="1" dirty="0"/>
              <a:t>Låt</a:t>
            </a:r>
            <a:r>
              <a:rPr lang="sv-SE" sz="1400" i="1" baseline="0" dirty="0"/>
              <a:t> gruppledarna diskutera parvis i några minuter. Fånga upp i storgrupp.</a:t>
            </a:r>
            <a:endParaRPr lang="sv-SE" sz="1400" b="0" i="1" baseline="0" dirty="0"/>
          </a:p>
          <a:p>
            <a:endParaRPr lang="sv-SE" sz="1400" b="0" baseline="0" dirty="0"/>
          </a:p>
          <a:p>
            <a:r>
              <a:rPr lang="sv-SE" sz="1400" b="1" baseline="0" dirty="0"/>
              <a:t>Påminn</a:t>
            </a:r>
            <a:r>
              <a:rPr lang="sv-SE" sz="1400" b="0" baseline="0" dirty="0"/>
              <a:t> om diskussionen från förra utbildningsdagen:</a:t>
            </a:r>
          </a:p>
          <a:p>
            <a:r>
              <a:rPr lang="sv-SE" sz="1400" b="0" baseline="0" dirty="0"/>
              <a:t>Det är viktigt att följa upp Pröva hemma eftersom detta blir en positiv konsekvens som ökar sannolikheten att föräldrarna fortsätter att pröva hemma. </a:t>
            </a:r>
          </a:p>
        </p:txBody>
      </p:sp>
      <p:sp>
        <p:nvSpPr>
          <p:cNvPr id="4" name="Platshållare för bildnummer 3"/>
          <p:cNvSpPr>
            <a:spLocks noGrp="1"/>
          </p:cNvSpPr>
          <p:nvPr>
            <p:ph type="sldNum" sz="quarter" idx="10"/>
          </p:nvPr>
        </p:nvSpPr>
        <p:spPr/>
        <p:txBody>
          <a:bodyPr/>
          <a:lstStyle/>
          <a:p>
            <a:fld id="{CD5B516A-032F-4CD3-9845-EE15896697F8}" type="slidenum">
              <a:rPr lang="sv-SE" smtClean="0"/>
              <a:pPr/>
              <a:t>10</a:t>
            </a:fld>
            <a:endParaRPr lang="sv-S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467225"/>
            <a:ext cx="5438140" cy="5392638"/>
          </a:xfrm>
        </p:spPr>
        <p:txBody>
          <a:bodyPr>
            <a:noAutofit/>
          </a:bodyPr>
          <a:lstStyle/>
          <a:p>
            <a:r>
              <a:rPr lang="sv-SE" b="0" dirty="0"/>
              <a:t>6 min</a:t>
            </a:r>
          </a:p>
          <a:p>
            <a:endParaRPr lang="sv-SE" b="0" dirty="0"/>
          </a:p>
          <a:p>
            <a:r>
              <a:rPr lang="sv-SE" b="1" dirty="0"/>
              <a:t>Ur gruppledarmaterialet: </a:t>
            </a:r>
            <a:r>
              <a:rPr lang="sv-SE" kern="1200" dirty="0">
                <a:solidFill>
                  <a:schemeClr val="tx1"/>
                </a:solidFill>
                <a:latin typeface="+mn-lt"/>
                <a:ea typeface="+mn-ea"/>
                <a:cs typeface="+mn-cs"/>
              </a:rPr>
              <a:t>Alla föräldrar blir arga på sina barn ibland. Det är både naturligt och begripligt. Men hur du</a:t>
            </a:r>
            <a:r>
              <a:rPr lang="sv-SE" kern="1200" baseline="0" dirty="0">
                <a:solidFill>
                  <a:schemeClr val="tx1"/>
                </a:solidFill>
                <a:latin typeface="+mn-lt"/>
                <a:ea typeface="+mn-ea"/>
                <a:cs typeface="+mn-cs"/>
              </a:rPr>
              <a:t> agerar när du är arg har betydelse för barnet.</a:t>
            </a:r>
            <a:endParaRPr lang="sv-SE" kern="1200" dirty="0">
              <a:solidFill>
                <a:schemeClr val="tx1"/>
              </a:solidFill>
              <a:latin typeface="+mn-lt"/>
              <a:ea typeface="+mn-ea"/>
              <a:cs typeface="+mn-cs"/>
            </a:endParaRP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Demonstration</a:t>
            </a:r>
            <a:r>
              <a:rPr lang="sv-SE" b="0" dirty="0"/>
              <a:t>:</a:t>
            </a:r>
            <a:r>
              <a:rPr lang="sv-SE" b="0" baseline="0" dirty="0"/>
              <a:t> Nu </a:t>
            </a:r>
            <a:r>
              <a:rPr lang="sv-SE" kern="1200" dirty="0">
                <a:solidFill>
                  <a:schemeClr val="tx1"/>
                </a:solidFill>
                <a:latin typeface="+mn-lt"/>
                <a:ea typeface="+mn-ea"/>
                <a:cs typeface="+mn-cs"/>
              </a:rPr>
              <a:t>ska vi visa en kort sekvens ur en konflikt. Den ena gruppledaren är förälder och den andra är barn.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kern="1200" dirty="0">
                <a:solidFill>
                  <a:schemeClr val="tx1"/>
                </a:solidFill>
                <a:latin typeface="+mn-lt"/>
                <a:ea typeface="+mn-ea"/>
                <a:cs typeface="+mn-cs"/>
              </a:rPr>
              <a:t>Barnet skriker argt på sitt syskon och är upprört (exempelvis en gruppledare från publiken) och är upprört. </a:t>
            </a:r>
          </a:p>
          <a:p>
            <a:r>
              <a:rPr lang="sv-SE" kern="1200" dirty="0">
                <a:solidFill>
                  <a:schemeClr val="tx1"/>
                </a:solidFill>
                <a:latin typeface="+mn-lt"/>
                <a:ea typeface="+mn-ea"/>
                <a:cs typeface="+mn-cs"/>
              </a:rPr>
              <a:t>Föräldern går in och bryter genom att skrika: ”Sluta skrika på varandra! Ni skulle höra hur ni låter! Det är så tråkigt att ni </a:t>
            </a:r>
            <a:r>
              <a:rPr lang="sv-SE" i="1" kern="1200" dirty="0">
                <a:solidFill>
                  <a:schemeClr val="tx1"/>
                </a:solidFill>
                <a:latin typeface="+mn-lt"/>
                <a:ea typeface="+mn-ea"/>
                <a:cs typeface="+mn-cs"/>
              </a:rPr>
              <a:t>aldrig</a:t>
            </a:r>
            <a:r>
              <a:rPr lang="sv-SE" kern="1200" dirty="0">
                <a:solidFill>
                  <a:schemeClr val="tx1"/>
                </a:solidFill>
                <a:latin typeface="+mn-lt"/>
                <a:ea typeface="+mn-ea"/>
                <a:cs typeface="+mn-cs"/>
              </a:rPr>
              <a:t> kan hålla sams!” </a:t>
            </a:r>
          </a:p>
          <a:p>
            <a:r>
              <a:rPr lang="sv-SE" kern="1200" dirty="0">
                <a:solidFill>
                  <a:schemeClr val="tx1"/>
                </a:solidFill>
                <a:latin typeface="+mn-lt"/>
                <a:ea typeface="+mn-ea"/>
                <a:cs typeface="+mn-cs"/>
              </a:rPr>
              <a:t>Barnen tystnar då direkt och föräldern går därifrån.</a:t>
            </a:r>
          </a:p>
          <a:p>
            <a:r>
              <a:rPr lang="sv-SE" kern="1200" dirty="0">
                <a:solidFill>
                  <a:schemeClr val="tx1"/>
                </a:solidFill>
                <a:latin typeface="+mn-lt"/>
                <a:ea typeface="+mn-ea"/>
                <a:cs typeface="+mn-cs"/>
              </a:rPr>
              <a:t> </a:t>
            </a:r>
          </a:p>
          <a:p>
            <a:r>
              <a:rPr lang="sv-SE" b="1" kern="1200" dirty="0">
                <a:solidFill>
                  <a:schemeClr val="tx1"/>
                </a:solidFill>
                <a:latin typeface="+mn-lt"/>
                <a:ea typeface="+mn-ea"/>
                <a:cs typeface="+mn-cs"/>
              </a:rPr>
              <a:t>Fråga gruppen: </a:t>
            </a:r>
            <a:r>
              <a:rPr lang="sv-SE" b="0" kern="1200" dirty="0">
                <a:solidFill>
                  <a:schemeClr val="tx1"/>
                </a:solidFill>
                <a:latin typeface="+mn-lt"/>
                <a:ea typeface="+mn-ea"/>
                <a:cs typeface="+mn-cs"/>
              </a:rPr>
              <a:t>H</a:t>
            </a:r>
            <a:r>
              <a:rPr lang="sv-SE" kern="1200" dirty="0">
                <a:solidFill>
                  <a:schemeClr val="tx1"/>
                </a:solidFill>
                <a:latin typeface="+mn-lt"/>
                <a:ea typeface="+mn-ea"/>
                <a:cs typeface="+mn-cs"/>
              </a:rPr>
              <a:t>ur tror ni att barnen upplevde situationen? </a:t>
            </a:r>
          </a:p>
          <a:p>
            <a:r>
              <a:rPr lang="sv-SE" kern="1200" dirty="0">
                <a:solidFill>
                  <a:schemeClr val="tx1"/>
                </a:solidFill>
                <a:latin typeface="+mn-lt"/>
                <a:ea typeface="+mn-ea"/>
                <a:cs typeface="+mn-cs"/>
              </a:rPr>
              <a:t>Vilka nackdelar finns</a:t>
            </a:r>
            <a:r>
              <a:rPr lang="sv-SE" kern="1200" baseline="0" dirty="0">
                <a:solidFill>
                  <a:schemeClr val="tx1"/>
                </a:solidFill>
                <a:latin typeface="+mn-lt"/>
                <a:ea typeface="+mn-ea"/>
                <a:cs typeface="+mn-cs"/>
              </a:rPr>
              <a:t> det</a:t>
            </a:r>
            <a:r>
              <a:rPr lang="sv-SE" kern="1200" dirty="0">
                <a:solidFill>
                  <a:schemeClr val="tx1"/>
                </a:solidFill>
                <a:latin typeface="+mn-lt"/>
                <a:ea typeface="+mn-ea"/>
                <a:cs typeface="+mn-cs"/>
              </a:rPr>
              <a:t> med förälderns AGERANDE?</a:t>
            </a:r>
          </a:p>
          <a:p>
            <a:endParaRPr lang="sv-SE" kern="1200" dirty="0">
              <a:solidFill>
                <a:schemeClr val="tx1"/>
              </a:solidFill>
              <a:latin typeface="+mn-lt"/>
              <a:ea typeface="+mn-ea"/>
              <a:cs typeface="+mn-cs"/>
            </a:endParaRPr>
          </a:p>
          <a:p>
            <a:r>
              <a:rPr lang="sv-SE" kern="1200" dirty="0">
                <a:solidFill>
                  <a:schemeClr val="tx1"/>
                </a:solidFill>
                <a:latin typeface="+mn-lt"/>
                <a:ea typeface="+mn-ea"/>
                <a:cs typeface="+mn-cs"/>
              </a:rPr>
              <a:t>Fyll vid behov på enligt nedan (skriv </a:t>
            </a:r>
            <a:r>
              <a:rPr lang="sv-SE" kern="1200" dirty="0" err="1">
                <a:solidFill>
                  <a:schemeClr val="tx1"/>
                </a:solidFill>
                <a:latin typeface="+mn-lt"/>
                <a:ea typeface="+mn-ea"/>
                <a:cs typeface="+mn-cs"/>
              </a:rPr>
              <a:t>ev</a:t>
            </a:r>
            <a:r>
              <a:rPr lang="sv-SE" kern="1200" dirty="0">
                <a:solidFill>
                  <a:schemeClr val="tx1"/>
                </a:solidFill>
                <a:latin typeface="+mn-lt"/>
                <a:ea typeface="+mn-ea"/>
                <a:cs typeface="+mn-cs"/>
              </a:rPr>
              <a:t> upp</a:t>
            </a:r>
            <a:r>
              <a:rPr lang="sv-SE" kern="1200" baseline="0" dirty="0">
                <a:solidFill>
                  <a:schemeClr val="tx1"/>
                </a:solidFill>
                <a:latin typeface="+mn-lt"/>
                <a:ea typeface="+mn-ea"/>
                <a:cs typeface="+mn-cs"/>
              </a:rPr>
              <a:t> </a:t>
            </a:r>
            <a:r>
              <a:rPr lang="sv-SE" kern="1200" dirty="0">
                <a:solidFill>
                  <a:schemeClr val="tx1"/>
                </a:solidFill>
                <a:latin typeface="+mn-lt"/>
                <a:ea typeface="+mn-ea"/>
                <a:cs typeface="+mn-cs"/>
              </a:rPr>
              <a:t>på tavlan eller på en</a:t>
            </a:r>
            <a:r>
              <a:rPr lang="sv-SE" kern="1200" baseline="0" dirty="0">
                <a:solidFill>
                  <a:schemeClr val="tx1"/>
                </a:solidFill>
                <a:latin typeface="+mn-lt"/>
                <a:ea typeface="+mn-ea"/>
                <a:cs typeface="+mn-cs"/>
              </a:rPr>
              <a:t> tom powerpointbild</a:t>
            </a:r>
            <a:r>
              <a:rPr lang="sv-SE" kern="1200" dirty="0">
                <a:solidFill>
                  <a:schemeClr val="tx1"/>
                </a:solidFill>
                <a:latin typeface="+mn-lt"/>
                <a:ea typeface="+mn-ea"/>
                <a:cs typeface="+mn-cs"/>
              </a:rPr>
              <a:t>):</a:t>
            </a:r>
          </a:p>
          <a:p>
            <a:pPr lvl="0"/>
            <a:endParaRPr lang="sv-SE" i="1" kern="1200" dirty="0">
              <a:solidFill>
                <a:schemeClr val="tx1"/>
              </a:solidFill>
              <a:latin typeface="+mn-lt"/>
              <a:ea typeface="+mn-ea"/>
              <a:cs typeface="+mn-cs"/>
            </a:endParaRPr>
          </a:p>
          <a:p>
            <a:pPr lvl="0"/>
            <a:r>
              <a:rPr lang="sv-SE" i="1" kern="1200" dirty="0">
                <a:solidFill>
                  <a:schemeClr val="tx1"/>
                </a:solidFill>
                <a:latin typeface="+mn-lt"/>
                <a:ea typeface="+mn-ea"/>
                <a:cs typeface="+mn-cs"/>
              </a:rPr>
              <a:t>Förebildsfaktorn:</a:t>
            </a:r>
            <a:r>
              <a:rPr lang="sv-SE" kern="1200" dirty="0">
                <a:solidFill>
                  <a:schemeClr val="tx1"/>
                </a:solidFill>
                <a:latin typeface="+mn-lt"/>
                <a:ea typeface="+mn-ea"/>
                <a:cs typeface="+mn-cs"/>
              </a:rPr>
              <a:t> Barnet lär sig att hantera konflikter med skrik</a:t>
            </a:r>
            <a:r>
              <a:rPr lang="sv-SE" kern="1200" baseline="0" dirty="0">
                <a:solidFill>
                  <a:schemeClr val="tx1"/>
                </a:solidFill>
                <a:latin typeface="+mn-lt"/>
                <a:ea typeface="+mn-ea"/>
                <a:cs typeface="+mn-cs"/>
              </a:rPr>
              <a:t> och </a:t>
            </a:r>
            <a:r>
              <a:rPr lang="sv-SE" kern="1200" dirty="0">
                <a:solidFill>
                  <a:schemeClr val="tx1"/>
                </a:solidFill>
                <a:latin typeface="+mn-lt"/>
                <a:ea typeface="+mn-ea"/>
                <a:cs typeface="+mn-cs"/>
              </a:rPr>
              <a:t>skäll. </a:t>
            </a:r>
          </a:p>
          <a:p>
            <a:pPr lvl="0"/>
            <a:endParaRPr lang="sv-SE" kern="1200" dirty="0">
              <a:solidFill>
                <a:schemeClr val="tx1"/>
              </a:solidFill>
              <a:latin typeface="+mn-lt"/>
              <a:ea typeface="+mn-ea"/>
              <a:cs typeface="+mn-cs"/>
            </a:endParaRPr>
          </a:p>
          <a:p>
            <a:pPr lvl="0"/>
            <a:r>
              <a:rPr lang="sv-SE" i="1" kern="1200" dirty="0">
                <a:solidFill>
                  <a:schemeClr val="tx1"/>
                </a:solidFill>
                <a:latin typeface="+mn-lt"/>
                <a:ea typeface="+mn-ea"/>
                <a:cs typeface="+mn-cs"/>
              </a:rPr>
              <a:t>Uppmärksamhetsfaktorn</a:t>
            </a:r>
            <a:r>
              <a:rPr lang="sv-SE" kern="1200" dirty="0">
                <a:solidFill>
                  <a:schemeClr val="tx1"/>
                </a:solidFill>
                <a:latin typeface="+mn-lt"/>
                <a:ea typeface="+mn-ea"/>
                <a:cs typeface="+mn-cs"/>
              </a:rPr>
              <a:t>: Barnet lär sig att det får mycket uppmärksamhet i konfliktsituationer, något som kan leda till fler konflikter och onda cirklar</a:t>
            </a:r>
            <a:r>
              <a:rPr lang="sv-SE" b="1" kern="1200" dirty="0">
                <a:solidFill>
                  <a:schemeClr val="tx1"/>
                </a:solidFill>
                <a:latin typeface="+mn-lt"/>
                <a:ea typeface="+mn-ea"/>
                <a:cs typeface="+mn-cs"/>
              </a:rPr>
              <a:t>.</a:t>
            </a:r>
            <a:r>
              <a:rPr lang="sv-SE" kern="1200" dirty="0">
                <a:solidFill>
                  <a:schemeClr val="tx1"/>
                </a:solidFill>
                <a:latin typeface="+mn-lt"/>
                <a:ea typeface="+mn-ea"/>
                <a:cs typeface="+mn-cs"/>
              </a:rPr>
              <a:t> </a:t>
            </a:r>
          </a:p>
          <a:p>
            <a:pPr lvl="0"/>
            <a:endParaRPr lang="sv-SE" kern="1200" dirty="0">
              <a:solidFill>
                <a:schemeClr val="tx1"/>
              </a:solidFill>
              <a:latin typeface="+mn-lt"/>
              <a:ea typeface="+mn-ea"/>
              <a:cs typeface="+mn-cs"/>
            </a:endParaRPr>
          </a:p>
          <a:p>
            <a:pPr lvl="0"/>
            <a:r>
              <a:rPr lang="sv-SE" i="1" kern="1200" dirty="0">
                <a:solidFill>
                  <a:schemeClr val="tx1"/>
                </a:solidFill>
                <a:latin typeface="+mn-lt"/>
                <a:ea typeface="+mn-ea"/>
                <a:cs typeface="+mn-cs"/>
              </a:rPr>
              <a:t>Avtrubbningseffekten:</a:t>
            </a:r>
            <a:r>
              <a:rPr lang="sv-SE" kern="1200" dirty="0">
                <a:solidFill>
                  <a:schemeClr val="tx1"/>
                </a:solidFill>
                <a:latin typeface="+mn-lt"/>
                <a:ea typeface="+mn-ea"/>
                <a:cs typeface="+mn-cs"/>
              </a:rPr>
              <a:t> Skarpa</a:t>
            </a:r>
            <a:r>
              <a:rPr lang="sv-SE" kern="1200" baseline="0" dirty="0">
                <a:solidFill>
                  <a:schemeClr val="tx1"/>
                </a:solidFill>
                <a:latin typeface="+mn-lt"/>
                <a:ea typeface="+mn-ea"/>
                <a:cs typeface="+mn-cs"/>
              </a:rPr>
              <a:t> t</a:t>
            </a:r>
            <a:r>
              <a:rPr lang="sv-SE" kern="1200" dirty="0">
                <a:solidFill>
                  <a:schemeClr val="tx1"/>
                </a:solidFill>
                <a:latin typeface="+mn-lt"/>
                <a:ea typeface="+mn-ea"/>
                <a:cs typeface="+mn-cs"/>
              </a:rPr>
              <a:t>illsägelser tappar sin effekt vilket kan bli farligt i situationer då barnet snabbt behöver lyssna för att undkomma fara</a:t>
            </a:r>
            <a:r>
              <a:rPr lang="sv-SE" i="1" kern="1200" dirty="0">
                <a:solidFill>
                  <a:schemeClr val="tx1"/>
                </a:solidFill>
                <a:latin typeface="+mn-lt"/>
                <a:ea typeface="+mn-ea"/>
                <a:cs typeface="+mn-cs"/>
              </a:rPr>
              <a:t>.</a:t>
            </a:r>
          </a:p>
          <a:p>
            <a:pPr lvl="0"/>
            <a:endParaRPr lang="sv-SE" kern="1200" dirty="0">
              <a:solidFill>
                <a:schemeClr val="tx1"/>
              </a:solidFill>
              <a:latin typeface="+mn-lt"/>
              <a:ea typeface="+mn-ea"/>
              <a:cs typeface="+mn-cs"/>
            </a:endParaRPr>
          </a:p>
          <a:p>
            <a:pPr lvl="0"/>
            <a:r>
              <a:rPr lang="sv-SE" i="1" kern="1200" dirty="0">
                <a:solidFill>
                  <a:schemeClr val="tx1"/>
                </a:solidFill>
                <a:latin typeface="+mn-lt"/>
                <a:ea typeface="+mn-ea"/>
                <a:cs typeface="+mn-cs"/>
              </a:rPr>
              <a:t>Relationen</a:t>
            </a:r>
            <a:r>
              <a:rPr lang="sv-SE" kern="1200" dirty="0">
                <a:solidFill>
                  <a:schemeClr val="tx1"/>
                </a:solidFill>
                <a:latin typeface="+mn-lt"/>
                <a:ea typeface="+mn-ea"/>
                <a:cs typeface="+mn-cs"/>
              </a:rPr>
              <a:t> tar skada. En skarp tillsägelse raderar ut effekten av fem positiva (fem-ettan). Detta hänger ihop med att vi uppfattar och tar åt oss mer av det negativa. </a:t>
            </a:r>
            <a:r>
              <a:rPr lang="sv-SE" i="1" kern="1200" dirty="0">
                <a:solidFill>
                  <a:schemeClr val="tx1"/>
                </a:solidFill>
                <a:latin typeface="+mn-lt"/>
                <a:ea typeface="+mn-ea"/>
                <a:cs typeface="+mn-cs"/>
              </a:rPr>
              <a:t> </a:t>
            </a:r>
          </a:p>
          <a:p>
            <a:pPr lvl="0"/>
            <a:endParaRPr lang="sv-SE" i="1" kern="1200" dirty="0">
              <a:solidFill>
                <a:schemeClr val="tx1"/>
              </a:solidFill>
              <a:latin typeface="+mn-lt"/>
              <a:ea typeface="+mn-ea"/>
              <a:cs typeface="+mn-cs"/>
            </a:endParaRPr>
          </a:p>
          <a:p>
            <a:pPr lvl="0"/>
            <a:r>
              <a:rPr lang="sv-SE" i="1" kern="1200" dirty="0">
                <a:solidFill>
                  <a:schemeClr val="tx1"/>
                </a:solidFill>
                <a:latin typeface="+mn-lt"/>
                <a:ea typeface="+mn-ea"/>
                <a:cs typeface="+mn-cs"/>
              </a:rPr>
              <a:t>Upptrappningsrisken:</a:t>
            </a:r>
            <a:r>
              <a:rPr lang="sv-SE" i="1" kern="1200" baseline="0" dirty="0">
                <a:solidFill>
                  <a:schemeClr val="tx1"/>
                </a:solidFill>
                <a:latin typeface="+mn-lt"/>
                <a:ea typeface="+mn-ea"/>
                <a:cs typeface="+mn-cs"/>
              </a:rPr>
              <a:t> </a:t>
            </a:r>
            <a:r>
              <a:rPr lang="sv-SE" i="0" kern="1200" baseline="0" dirty="0">
                <a:solidFill>
                  <a:schemeClr val="tx1"/>
                </a:solidFill>
                <a:latin typeface="+mn-lt"/>
                <a:ea typeface="+mn-ea"/>
                <a:cs typeface="+mn-cs"/>
              </a:rPr>
              <a:t>en ilsken tillsägelse får ofta ett ilsket svar.</a:t>
            </a:r>
            <a:endParaRPr lang="sv-SE" kern="1200" dirty="0">
              <a:solidFill>
                <a:schemeClr val="tx1"/>
              </a:solidFill>
              <a:latin typeface="+mn-lt"/>
              <a:ea typeface="+mn-ea"/>
              <a:cs typeface="+mn-cs"/>
            </a:endParaRPr>
          </a:p>
          <a:p>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fld id="{CD5B516A-032F-4CD3-9845-EE15896697F8}" type="slidenum">
              <a:rPr lang="sv-SE" smtClean="0"/>
              <a:pPr/>
              <a:t>11</a:t>
            </a:fld>
            <a:endParaRPr lang="sv-S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0" baseline="0" dirty="0"/>
              <a:t>4 min</a:t>
            </a:r>
          </a:p>
          <a:p>
            <a:pPr marL="0" marR="0" indent="0" algn="l" defTabSz="914400" rtl="0" eaLnBrk="1" fontAlgn="auto" latinLnBrk="0" hangingPunct="1">
              <a:lnSpc>
                <a:spcPct val="100000"/>
              </a:lnSpc>
              <a:spcBef>
                <a:spcPts val="0"/>
              </a:spcBef>
              <a:spcAft>
                <a:spcPts val="0"/>
              </a:spcAft>
              <a:buClrTx/>
              <a:buSzTx/>
              <a:buFontTx/>
              <a:buNone/>
              <a:tabLst/>
              <a:defRPr/>
            </a:pPr>
            <a:endParaRPr lang="sv-SE"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b="1" baseline="0" dirty="0"/>
              <a:t>Teoretisk fördjupning:</a:t>
            </a:r>
            <a:r>
              <a:rPr lang="sv-SE" baseline="0" dirty="0"/>
              <a:t> I en svensk studie intervjuade forskare 170 åttaåringar om hur deras föräldrar brukade agera i några typiska konfliktsituationer.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a:t>40% av svaren handlade om att föräldrarna brukade skälla på barnen</a:t>
            </a:r>
            <a:r>
              <a:rPr lang="sv-SE" b="0" baseline="0" dirty="0"/>
              <a:t> (Forster sid 163).</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Fråga gruppledarna: </a:t>
            </a:r>
            <a:r>
              <a:rPr lang="sv-SE" dirty="0"/>
              <a:t>Varför är det så, tror ni?</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kan kännas bra i stunden att agera ut sin ilska.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Kortsiktsfällan</a:t>
            </a:r>
            <a:r>
              <a:rPr lang="sv-SE" dirty="0"/>
              <a:t> – vi människor gör ofta mer av det som ger effekt i stunden, även om det på lång sikt är ett sämre alternativ.</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u="sng" dirty="0"/>
              <a:t>Källa:</a:t>
            </a:r>
          </a:p>
          <a:p>
            <a:r>
              <a:rPr lang="sv-SE" dirty="0"/>
              <a:t>Sorbring, </a:t>
            </a:r>
            <a:r>
              <a:rPr lang="sv-SE" dirty="0" err="1"/>
              <a:t>Rödholm-Funnemark</a:t>
            </a:r>
            <a:r>
              <a:rPr lang="sv-SE" dirty="0"/>
              <a:t> &amp; </a:t>
            </a:r>
            <a:r>
              <a:rPr lang="sv-SE" dirty="0" err="1"/>
              <a:t>Palmérus</a:t>
            </a:r>
            <a:r>
              <a:rPr lang="sv-SE" dirty="0"/>
              <a:t>, 2003</a:t>
            </a:r>
          </a:p>
        </p:txBody>
      </p:sp>
      <p:sp>
        <p:nvSpPr>
          <p:cNvPr id="4" name="Platshållare för bildnummer 3"/>
          <p:cNvSpPr>
            <a:spLocks noGrp="1"/>
          </p:cNvSpPr>
          <p:nvPr>
            <p:ph type="sldNum" sz="quarter" idx="10"/>
          </p:nvPr>
        </p:nvSpPr>
        <p:spPr/>
        <p:txBody>
          <a:bodyPr/>
          <a:lstStyle/>
          <a:p>
            <a:fld id="{CD5B516A-032F-4CD3-9845-EE15896697F8}" type="slidenum">
              <a:rPr lang="sv-SE" smtClean="0"/>
              <a:pPr/>
              <a:t>12</a:t>
            </a:fld>
            <a:endParaRPr lang="sv-S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0" i="0" baseline="0" dirty="0"/>
              <a:t>8 min </a:t>
            </a:r>
            <a:r>
              <a:rPr lang="sv-SE" b="1" i="0" baseline="0" dirty="0"/>
              <a:t>(efter denna bild ca kl.10.00, paus 20 min)</a:t>
            </a:r>
            <a:endParaRPr lang="sv-SE" b="1" i="0" dirty="0"/>
          </a:p>
          <a:p>
            <a:endParaRPr lang="sv-SE" b="0" i="0" dirty="0"/>
          </a:p>
          <a:p>
            <a:r>
              <a:rPr lang="sv-SE" b="0" i="0" baseline="0" dirty="0"/>
              <a:t>Föräldern i demonstrationen skriker på barnen och de tystnar direkt. Förälderns beteende ger önskat resultat i stunden, men det är bara kortsiktigt. På träffen kommer ni fråga föräldrarna om de kommer på några exempel på kortsiktsfällan. Det kan vara bra för er att ha fler exempel till hands om ni behöver förtydliga.</a:t>
            </a:r>
            <a:endParaRPr lang="sv-SE" b="0" i="0" dirty="0"/>
          </a:p>
          <a:p>
            <a:endParaRPr lang="sv-SE" b="1" dirty="0"/>
          </a:p>
          <a:p>
            <a:r>
              <a:rPr lang="sv-SE" b="1" dirty="0"/>
              <a:t>Fråga gruppledarna:</a:t>
            </a:r>
            <a:r>
              <a:rPr lang="sv-SE" b="1" baseline="0" dirty="0"/>
              <a:t> </a:t>
            </a:r>
            <a:r>
              <a:rPr lang="sv-SE" b="0" baseline="0" dirty="0"/>
              <a:t>Har ni några </a:t>
            </a:r>
            <a:r>
              <a:rPr lang="sv-SE" b="0" dirty="0"/>
              <a:t>ytterligare exempel på kortsiktsfällan?</a:t>
            </a:r>
            <a:r>
              <a:rPr lang="sv-SE" b="0" baseline="0" dirty="0"/>
              <a:t> </a:t>
            </a:r>
          </a:p>
          <a:p>
            <a:endParaRPr lang="sv-SE" dirty="0"/>
          </a:p>
          <a:p>
            <a:r>
              <a:rPr lang="sv-SE" dirty="0"/>
              <a:t>Instruktörens exempel:</a:t>
            </a:r>
          </a:p>
          <a:p>
            <a:endParaRPr lang="sv-SE" dirty="0"/>
          </a:p>
          <a:p>
            <a:r>
              <a:rPr lang="sv-SE" dirty="0"/>
              <a:t>_________________________________________________</a:t>
            </a:r>
          </a:p>
          <a:p>
            <a:endParaRPr lang="sv-SE" dirty="0"/>
          </a:p>
          <a:p>
            <a:endParaRPr lang="sv-SE" dirty="0"/>
          </a:p>
          <a:p>
            <a:r>
              <a:rPr lang="sv-SE" dirty="0"/>
              <a:t>_________________________________________________</a:t>
            </a:r>
          </a:p>
          <a:p>
            <a:endParaRPr lang="sv-SE" dirty="0"/>
          </a:p>
          <a:p>
            <a:endParaRPr lang="sv-SE" dirty="0"/>
          </a:p>
          <a:p>
            <a:r>
              <a:rPr lang="sv-SE" dirty="0"/>
              <a:t>_________________________________________________</a:t>
            </a:r>
          </a:p>
        </p:txBody>
      </p:sp>
      <p:sp>
        <p:nvSpPr>
          <p:cNvPr id="4" name="Platshållare för bildnummer 3"/>
          <p:cNvSpPr>
            <a:spLocks noGrp="1"/>
          </p:cNvSpPr>
          <p:nvPr>
            <p:ph type="sldNum" sz="quarter" idx="10"/>
          </p:nvPr>
        </p:nvSpPr>
        <p:spPr/>
        <p:txBody>
          <a:bodyPr/>
          <a:lstStyle/>
          <a:p>
            <a:fld id="{CD5B516A-032F-4CD3-9845-EE15896697F8}" type="slidenum">
              <a:rPr lang="sv-SE" smtClean="0"/>
              <a:pPr/>
              <a:t>13</a:t>
            </a:fld>
            <a:endParaRPr lang="sv-S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0" dirty="0"/>
              <a:t>6 min</a:t>
            </a:r>
          </a:p>
          <a:p>
            <a:pPr marL="0" marR="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indent="0" algn="l" defTabSz="914400" rtl="0" eaLnBrk="1" fontAlgn="auto" latinLnBrk="0" hangingPunct="1">
              <a:lnSpc>
                <a:spcPct val="100000"/>
              </a:lnSpc>
              <a:spcBef>
                <a:spcPts val="0"/>
              </a:spcBef>
              <a:spcAft>
                <a:spcPts val="0"/>
              </a:spcAft>
              <a:buClrTx/>
              <a:buSzTx/>
              <a:buFontTx/>
              <a:buNone/>
              <a:tabLst/>
              <a:defRPr/>
            </a:pPr>
            <a:r>
              <a:rPr lang="sv-SE" b="1" dirty="0"/>
              <a:t>Introduktion enligt gruppledarmaterialet</a:t>
            </a:r>
            <a:r>
              <a:rPr lang="sv-SE" b="0" dirty="0"/>
              <a:t>:</a:t>
            </a:r>
            <a:r>
              <a:rPr lang="sv-SE" b="0" baseline="0" dirty="0"/>
              <a:t> </a:t>
            </a:r>
            <a:r>
              <a:rPr lang="sv-SE" sz="1200" kern="1200" dirty="0">
                <a:solidFill>
                  <a:schemeClr val="tx1"/>
                </a:solidFill>
                <a:latin typeface="+mn-lt"/>
                <a:ea typeface="+mn-ea"/>
                <a:cs typeface="+mn-cs"/>
              </a:rPr>
              <a:t>Det är svårt att alltid vara en förebild för sina barn. Hur vi beter oss i olika situationer påverkas av flera saker. Serien beskriver hur irritation och ilska byggs upp och vilka konsekvenser våra beteenden får. </a:t>
            </a:r>
          </a:p>
          <a:p>
            <a:r>
              <a:rPr lang="sv-SE" sz="1200" b="0" kern="1200" dirty="0">
                <a:solidFill>
                  <a:schemeClr val="tx1"/>
                </a:solidFill>
                <a:latin typeface="+mn-lt"/>
                <a:ea typeface="+mn-ea"/>
                <a:cs typeface="+mn-cs"/>
              </a:rPr>
              <a:t> </a:t>
            </a:r>
          </a:p>
          <a:p>
            <a:r>
              <a:rPr lang="sv-SE" b="0" i="0" dirty="0"/>
              <a:t>Ni går igenom</a:t>
            </a:r>
            <a:r>
              <a:rPr lang="sv-SE" b="0" i="0" baseline="0" dirty="0"/>
              <a:t> serien i materialet kort på följande sätt:</a:t>
            </a:r>
          </a:p>
          <a:p>
            <a:endParaRPr lang="sv-SE" sz="1200" b="0" kern="1200" dirty="0">
              <a:solidFill>
                <a:schemeClr val="tx1"/>
              </a:solidFill>
              <a:latin typeface="+mn-lt"/>
              <a:ea typeface="+mn-ea"/>
              <a:cs typeface="+mn-cs"/>
            </a:endParaRPr>
          </a:p>
          <a:p>
            <a:r>
              <a:rPr lang="sv-SE" sz="1200" b="1" i="0" kern="1200" dirty="0">
                <a:solidFill>
                  <a:schemeClr val="tx1"/>
                </a:solidFill>
                <a:latin typeface="+mn-lt"/>
                <a:ea typeface="+mn-ea"/>
                <a:cs typeface="+mn-cs"/>
              </a:rPr>
              <a:t>Övergripande stress</a:t>
            </a:r>
            <a:r>
              <a:rPr lang="sv-SE" sz="1200" b="0" i="0" kern="1200" dirty="0">
                <a:solidFill>
                  <a:schemeClr val="tx1"/>
                </a:solidFill>
                <a:latin typeface="+mn-lt"/>
                <a:ea typeface="+mn-ea"/>
                <a:cs typeface="+mn-cs"/>
              </a:rPr>
              <a:t>:</a:t>
            </a:r>
            <a:r>
              <a:rPr lang="sv-SE" sz="1200" b="0" i="0" kern="1200" baseline="0" dirty="0">
                <a:solidFill>
                  <a:schemeClr val="tx1"/>
                </a:solidFill>
                <a:latin typeface="+mn-lt"/>
                <a:ea typeface="+mn-ea"/>
                <a:cs typeface="+mn-cs"/>
              </a:rPr>
              <a:t> I livssituationen som e</a:t>
            </a:r>
            <a:r>
              <a:rPr lang="sv-SE" sz="1200" b="0" i="0" kern="1200" dirty="0">
                <a:solidFill>
                  <a:schemeClr val="tx1"/>
                </a:solidFill>
                <a:latin typeface="+mn-lt"/>
                <a:ea typeface="+mn-ea"/>
                <a:cs typeface="+mn-cs"/>
              </a:rPr>
              <a:t>xempelvis sömnbrist, ekonomiska svårigheter</a:t>
            </a:r>
            <a:r>
              <a:rPr lang="sv-SE" sz="1200" b="0" i="0" kern="1200" baseline="0" dirty="0">
                <a:solidFill>
                  <a:schemeClr val="tx1"/>
                </a:solidFill>
                <a:latin typeface="+mn-lt"/>
                <a:ea typeface="+mn-ea"/>
                <a:cs typeface="+mn-cs"/>
              </a:rPr>
              <a:t> eller </a:t>
            </a:r>
            <a:r>
              <a:rPr lang="sv-SE" sz="1200" b="0" i="0" kern="1200" dirty="0">
                <a:solidFill>
                  <a:schemeClr val="tx1"/>
                </a:solidFill>
                <a:latin typeface="+mn-lt"/>
                <a:ea typeface="+mn-ea"/>
                <a:cs typeface="+mn-cs"/>
              </a:rPr>
              <a:t>tidspress på arbetet. </a:t>
            </a:r>
          </a:p>
          <a:p>
            <a:pPr marL="171450" indent="-171450">
              <a:buFont typeface="Arial" panose="020B0604020202020204" pitchFamily="34" charset="0"/>
              <a:buChar char="•"/>
            </a:pPr>
            <a:r>
              <a:rPr lang="sv-SE" sz="1200" b="0" i="1" kern="1200" dirty="0">
                <a:solidFill>
                  <a:schemeClr val="tx1"/>
                </a:solidFill>
                <a:latin typeface="+mn-lt"/>
                <a:ea typeface="+mn-ea"/>
                <a:cs typeface="+mn-cs"/>
              </a:rPr>
              <a:t>Gör att en</a:t>
            </a:r>
            <a:r>
              <a:rPr lang="sv-SE" sz="1200" b="0" i="1" kern="1200" baseline="0" dirty="0">
                <a:solidFill>
                  <a:schemeClr val="tx1"/>
                </a:solidFill>
                <a:latin typeface="+mn-lt"/>
                <a:ea typeface="+mn-ea"/>
                <a:cs typeface="+mn-cs"/>
              </a:rPr>
              <a:t> lättare reagerar i </a:t>
            </a:r>
            <a:endParaRPr lang="sv-SE" sz="1200" b="0" i="1" kern="1200" dirty="0">
              <a:solidFill>
                <a:schemeClr val="tx1"/>
              </a:solidFill>
              <a:latin typeface="+mn-lt"/>
              <a:ea typeface="+mn-ea"/>
              <a:cs typeface="+mn-cs"/>
            </a:endParaRPr>
          </a:p>
          <a:p>
            <a:r>
              <a:rPr lang="sv-SE" sz="1200" b="1" i="0" kern="1200" dirty="0">
                <a:solidFill>
                  <a:schemeClr val="tx1"/>
                </a:solidFill>
                <a:latin typeface="+mn-lt"/>
                <a:ea typeface="+mn-ea"/>
                <a:cs typeface="+mn-cs"/>
              </a:rPr>
              <a:t>Kritiska situationer</a:t>
            </a:r>
            <a:r>
              <a:rPr lang="sv-SE" sz="1200" b="0" i="0" kern="1200" dirty="0">
                <a:solidFill>
                  <a:schemeClr val="tx1"/>
                </a:solidFill>
                <a:latin typeface="+mn-lt"/>
                <a:ea typeface="+mn-ea"/>
                <a:cs typeface="+mn-cs"/>
              </a:rPr>
              <a:t>:</a:t>
            </a:r>
            <a:r>
              <a:rPr lang="sv-SE" sz="1200" b="0" i="0" kern="1200" baseline="0" dirty="0">
                <a:solidFill>
                  <a:schemeClr val="tx1"/>
                </a:solidFill>
                <a:latin typeface="+mn-lt"/>
                <a:ea typeface="+mn-ea"/>
                <a:cs typeface="+mn-cs"/>
              </a:rPr>
              <a:t> </a:t>
            </a:r>
            <a:r>
              <a:rPr lang="sv-SE" sz="1200" b="0" i="0" kern="1200" dirty="0">
                <a:solidFill>
                  <a:schemeClr val="tx1"/>
                </a:solidFill>
                <a:latin typeface="+mn-lt"/>
                <a:ea typeface="+mn-ea"/>
                <a:cs typeface="+mn-cs"/>
              </a:rPr>
              <a:t>Exempelvis</a:t>
            </a:r>
            <a:r>
              <a:rPr lang="sv-SE" sz="1200" b="0" i="0" kern="1200" baseline="0" dirty="0">
                <a:solidFill>
                  <a:schemeClr val="tx1"/>
                </a:solidFill>
                <a:latin typeface="+mn-lt"/>
                <a:ea typeface="+mn-ea"/>
                <a:cs typeface="+mn-cs"/>
              </a:rPr>
              <a:t> att </a:t>
            </a:r>
            <a:r>
              <a:rPr lang="sv-SE" sz="1200" b="0" i="0" kern="1200" dirty="0">
                <a:solidFill>
                  <a:schemeClr val="tx1"/>
                </a:solidFill>
                <a:latin typeface="+mn-lt"/>
                <a:ea typeface="+mn-ea"/>
                <a:cs typeface="+mn-cs"/>
              </a:rPr>
              <a:t>komma iväg på morgonen, syskonbråk</a:t>
            </a:r>
            <a:r>
              <a:rPr lang="sv-SE" sz="1200" b="0" i="0" kern="1200" baseline="0" dirty="0">
                <a:solidFill>
                  <a:schemeClr val="tx1"/>
                </a:solidFill>
                <a:latin typeface="+mn-lt"/>
                <a:ea typeface="+mn-ea"/>
                <a:cs typeface="+mn-cs"/>
              </a:rPr>
              <a:t> eller vid</a:t>
            </a:r>
            <a:r>
              <a:rPr lang="sv-SE" sz="1200" b="0" i="0" kern="1200" dirty="0">
                <a:solidFill>
                  <a:schemeClr val="tx1"/>
                </a:solidFill>
                <a:latin typeface="+mn-lt"/>
                <a:ea typeface="+mn-ea"/>
                <a:cs typeface="+mn-cs"/>
              </a:rPr>
              <a:t> matlagning.</a:t>
            </a:r>
          </a:p>
          <a:p>
            <a:pPr marL="171450" indent="-171450">
              <a:buFont typeface="Arial" panose="020B0604020202020204" pitchFamily="34" charset="0"/>
              <a:buChar char="•"/>
            </a:pPr>
            <a:r>
              <a:rPr lang="sv-SE" sz="1200" b="0" i="1" kern="1200" dirty="0">
                <a:solidFill>
                  <a:schemeClr val="tx1"/>
                </a:solidFill>
                <a:latin typeface="+mn-lt"/>
                <a:ea typeface="+mn-ea"/>
                <a:cs typeface="+mn-cs"/>
              </a:rPr>
              <a:t> Det ger</a:t>
            </a:r>
          </a:p>
          <a:p>
            <a:r>
              <a:rPr lang="sv-SE" sz="1200" b="1" i="0" kern="1200" dirty="0">
                <a:solidFill>
                  <a:schemeClr val="tx1"/>
                </a:solidFill>
                <a:latin typeface="+mn-lt"/>
                <a:ea typeface="+mn-ea"/>
                <a:cs typeface="+mn-cs"/>
              </a:rPr>
              <a:t>Tankar och reaktioner i kroppen</a:t>
            </a:r>
            <a:r>
              <a:rPr lang="sv-SE" sz="1200" b="0" i="0" kern="1200" dirty="0">
                <a:solidFill>
                  <a:schemeClr val="tx1"/>
                </a:solidFill>
                <a:latin typeface="+mn-lt"/>
                <a:ea typeface="+mn-ea"/>
                <a:cs typeface="+mn-cs"/>
              </a:rPr>
              <a:t>:</a:t>
            </a:r>
            <a:r>
              <a:rPr lang="sv-SE" sz="1200" b="0" i="0" kern="1200" baseline="0" dirty="0">
                <a:solidFill>
                  <a:schemeClr val="tx1"/>
                </a:solidFill>
                <a:latin typeface="+mn-lt"/>
                <a:ea typeface="+mn-ea"/>
                <a:cs typeface="+mn-cs"/>
              </a:rPr>
              <a:t> </a:t>
            </a:r>
            <a:r>
              <a:rPr lang="sv-SE" sz="1200" b="0" i="0" kern="1200" dirty="0">
                <a:solidFill>
                  <a:schemeClr val="tx1"/>
                </a:solidFill>
                <a:latin typeface="+mn-lt"/>
                <a:ea typeface="+mn-ea"/>
                <a:cs typeface="+mn-cs"/>
              </a:rPr>
              <a:t>Exempelvis</a:t>
            </a:r>
            <a:r>
              <a:rPr lang="sv-SE" sz="1200" b="0" i="0" kern="1200" baseline="0" dirty="0">
                <a:solidFill>
                  <a:schemeClr val="tx1"/>
                </a:solidFill>
                <a:latin typeface="+mn-lt"/>
                <a:ea typeface="+mn-ea"/>
                <a:cs typeface="+mn-cs"/>
              </a:rPr>
              <a:t> h</a:t>
            </a:r>
            <a:r>
              <a:rPr lang="sv-SE" sz="1200" b="0" i="0" kern="1200" dirty="0">
                <a:solidFill>
                  <a:schemeClr val="tx1"/>
                </a:solidFill>
                <a:latin typeface="+mn-lt"/>
                <a:ea typeface="+mn-ea"/>
                <a:cs typeface="+mn-cs"/>
              </a:rPr>
              <a:t>järtklappning, tryck över bröstet, spända muskler</a:t>
            </a:r>
            <a:r>
              <a:rPr lang="sv-SE" sz="1200" b="0" i="0" kern="1200" baseline="0" dirty="0">
                <a:solidFill>
                  <a:schemeClr val="tx1"/>
                </a:solidFill>
                <a:latin typeface="+mn-lt"/>
                <a:ea typeface="+mn-ea"/>
                <a:cs typeface="+mn-cs"/>
              </a:rPr>
              <a:t> eller</a:t>
            </a:r>
            <a:r>
              <a:rPr lang="sv-SE" sz="1200" b="0" i="0" kern="1200" dirty="0">
                <a:solidFill>
                  <a:schemeClr val="tx1"/>
                </a:solidFill>
                <a:latin typeface="+mn-lt"/>
                <a:ea typeface="+mn-ea"/>
                <a:cs typeface="+mn-cs"/>
              </a:rPr>
              <a:t> snabb andning. Tankar ”Barnen lyssnar ju aldrig på vad jag säger!” ”Du gör alltid” är också vanligt..</a:t>
            </a:r>
          </a:p>
          <a:p>
            <a:pPr marL="171450" indent="-171450">
              <a:buFont typeface="Arial" panose="020B0604020202020204" pitchFamily="34" charset="0"/>
              <a:buChar char="•"/>
            </a:pPr>
            <a:r>
              <a:rPr lang="sv-SE" sz="1200" b="0" i="1" kern="1200" dirty="0">
                <a:solidFill>
                  <a:schemeClr val="tx1"/>
                </a:solidFill>
                <a:latin typeface="+mn-lt"/>
                <a:ea typeface="+mn-ea"/>
                <a:cs typeface="+mn-cs"/>
              </a:rPr>
              <a:t>Viket sätter igång </a:t>
            </a:r>
          </a:p>
          <a:p>
            <a:r>
              <a:rPr lang="sv-SE" sz="1200" b="1" i="0" kern="1200" dirty="0">
                <a:solidFill>
                  <a:schemeClr val="tx1"/>
                </a:solidFill>
                <a:latin typeface="+mn-lt"/>
                <a:ea typeface="+mn-ea"/>
                <a:cs typeface="+mn-cs"/>
              </a:rPr>
              <a:t>Beteenden</a:t>
            </a:r>
            <a:r>
              <a:rPr lang="sv-SE" sz="1200" b="0" i="0" kern="1200" dirty="0">
                <a:solidFill>
                  <a:schemeClr val="tx1"/>
                </a:solidFill>
                <a:latin typeface="+mn-lt"/>
                <a:ea typeface="+mn-ea"/>
                <a:cs typeface="+mn-cs"/>
              </a:rPr>
              <a:t>:</a:t>
            </a:r>
            <a:r>
              <a:rPr lang="sv-SE" sz="1200" b="0" i="0" kern="1200" baseline="0" dirty="0">
                <a:solidFill>
                  <a:schemeClr val="tx1"/>
                </a:solidFill>
                <a:latin typeface="+mn-lt"/>
                <a:ea typeface="+mn-ea"/>
                <a:cs typeface="+mn-cs"/>
              </a:rPr>
              <a:t> </a:t>
            </a:r>
            <a:r>
              <a:rPr lang="sv-SE" sz="1200" b="0" i="0" kern="1200" dirty="0">
                <a:solidFill>
                  <a:schemeClr val="tx1"/>
                </a:solidFill>
                <a:latin typeface="+mn-lt"/>
                <a:ea typeface="+mn-ea"/>
                <a:cs typeface="+mn-cs"/>
              </a:rPr>
              <a:t>Exempelvis</a:t>
            </a:r>
            <a:r>
              <a:rPr lang="sv-SE" sz="1200" b="0" i="0" kern="1200" baseline="0" dirty="0">
                <a:solidFill>
                  <a:schemeClr val="tx1"/>
                </a:solidFill>
                <a:latin typeface="+mn-lt"/>
                <a:ea typeface="+mn-ea"/>
                <a:cs typeface="+mn-cs"/>
              </a:rPr>
              <a:t> h</a:t>
            </a:r>
            <a:r>
              <a:rPr lang="sv-SE" sz="1200" b="0" i="0" kern="1200" dirty="0">
                <a:solidFill>
                  <a:schemeClr val="tx1"/>
                </a:solidFill>
                <a:latin typeface="+mn-lt"/>
                <a:ea typeface="+mn-ea"/>
                <a:cs typeface="+mn-cs"/>
              </a:rPr>
              <a:t>öja rösten, smälla i dörren</a:t>
            </a:r>
            <a:r>
              <a:rPr lang="sv-SE" sz="1200" b="0" i="0" kern="1200" baseline="0" dirty="0">
                <a:solidFill>
                  <a:schemeClr val="tx1"/>
                </a:solidFill>
                <a:latin typeface="+mn-lt"/>
                <a:ea typeface="+mn-ea"/>
                <a:cs typeface="+mn-cs"/>
              </a:rPr>
              <a:t> eller </a:t>
            </a:r>
            <a:r>
              <a:rPr lang="sv-SE" sz="1200" b="0" i="0" kern="1200" dirty="0">
                <a:solidFill>
                  <a:schemeClr val="tx1"/>
                </a:solidFill>
                <a:latin typeface="+mn-lt"/>
                <a:ea typeface="+mn-ea"/>
                <a:cs typeface="+mn-cs"/>
              </a:rPr>
              <a:t>rynka pannan.</a:t>
            </a:r>
          </a:p>
          <a:p>
            <a:pPr marL="171450" indent="-171450">
              <a:buFont typeface="Arial" panose="020B0604020202020204" pitchFamily="34" charset="0"/>
              <a:buChar char="•"/>
            </a:pPr>
            <a:r>
              <a:rPr lang="sv-SE" sz="1200" b="0" i="1" kern="1200" dirty="0">
                <a:solidFill>
                  <a:schemeClr val="tx1"/>
                </a:solidFill>
                <a:latin typeface="+mn-lt"/>
                <a:ea typeface="+mn-ea"/>
                <a:cs typeface="+mn-cs"/>
              </a:rPr>
              <a:t> Som leder till </a:t>
            </a:r>
          </a:p>
          <a:p>
            <a:r>
              <a:rPr lang="sv-SE" sz="1200" b="1" i="0" kern="1200" dirty="0">
                <a:solidFill>
                  <a:schemeClr val="tx1"/>
                </a:solidFill>
                <a:latin typeface="+mn-lt"/>
                <a:ea typeface="+mn-ea"/>
                <a:cs typeface="+mn-cs"/>
              </a:rPr>
              <a:t>Konsekvenser</a:t>
            </a:r>
            <a:r>
              <a:rPr lang="sv-SE" sz="1200" b="0" i="0" kern="1200" dirty="0">
                <a:solidFill>
                  <a:schemeClr val="tx1"/>
                </a:solidFill>
                <a:latin typeface="+mn-lt"/>
                <a:ea typeface="+mn-ea"/>
                <a:cs typeface="+mn-cs"/>
              </a:rPr>
              <a:t>:</a:t>
            </a:r>
            <a:r>
              <a:rPr lang="sv-SE" sz="1200" b="0" i="0" kern="1200" baseline="0" dirty="0">
                <a:solidFill>
                  <a:schemeClr val="tx1"/>
                </a:solidFill>
                <a:latin typeface="+mn-lt"/>
                <a:ea typeface="+mn-ea"/>
                <a:cs typeface="+mn-cs"/>
              </a:rPr>
              <a:t> </a:t>
            </a:r>
            <a:r>
              <a:rPr lang="sv-SE" sz="1200" b="0" i="0" kern="1200" dirty="0">
                <a:solidFill>
                  <a:schemeClr val="tx1"/>
                </a:solidFill>
                <a:latin typeface="+mn-lt"/>
                <a:ea typeface="+mn-ea"/>
                <a:cs typeface="+mn-cs"/>
              </a:rPr>
              <a:t>Exempelvis kortsiktsfällan</a:t>
            </a:r>
            <a:r>
              <a:rPr lang="sv-SE" sz="1200" b="0" i="0" kern="1200" baseline="0" dirty="0">
                <a:solidFill>
                  <a:schemeClr val="tx1"/>
                </a:solidFill>
                <a:latin typeface="+mn-lt"/>
                <a:ea typeface="+mn-ea"/>
                <a:cs typeface="+mn-cs"/>
              </a:rPr>
              <a:t> -</a:t>
            </a:r>
            <a:r>
              <a:rPr lang="sv-SE" sz="1200" b="0" i="0" kern="1200" dirty="0">
                <a:solidFill>
                  <a:schemeClr val="tx1"/>
                </a:solidFill>
                <a:latin typeface="+mn-lt"/>
                <a:ea typeface="+mn-ea"/>
                <a:cs typeface="+mn-cs"/>
              </a:rPr>
              <a:t> Barnen städar upp men relationen försämras, vilket kan leda till fler konflikter på sikt.</a:t>
            </a:r>
          </a:p>
          <a:p>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Föräldrarna hoppar lätt mellan de olika rutorna i</a:t>
            </a:r>
            <a:r>
              <a:rPr lang="sv-SE" sz="1200" kern="1200" baseline="0" dirty="0">
                <a:solidFill>
                  <a:schemeClr val="tx1"/>
                </a:solidFill>
                <a:latin typeface="+mn-lt"/>
                <a:ea typeface="+mn-ea"/>
                <a:cs typeface="+mn-cs"/>
              </a:rPr>
              <a:t> diskussionen</a:t>
            </a:r>
            <a:r>
              <a:rPr lang="sv-SE" sz="1200" kern="1200" dirty="0">
                <a:solidFill>
                  <a:schemeClr val="tx1"/>
                </a:solidFill>
                <a:latin typeface="+mn-lt"/>
                <a:ea typeface="+mn-ea"/>
                <a:cs typeface="+mn-cs"/>
              </a:rPr>
              <a:t> men</a:t>
            </a:r>
            <a:r>
              <a:rPr lang="sv-SE" sz="1200" kern="1200" baseline="0" dirty="0">
                <a:solidFill>
                  <a:schemeClr val="tx1"/>
                </a:solidFill>
                <a:latin typeface="+mn-lt"/>
                <a:ea typeface="+mn-ea"/>
                <a:cs typeface="+mn-cs"/>
              </a:rPr>
              <a:t> att det är viktigt att hjälpa dem att sortera och hålla isär rutorna. Exempelvis: ”Det där är ett jättebra exempel på hur stress kan hanteras, något vi kommer prata mer om snart”.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latin typeface="+mn-lt"/>
              <a:ea typeface="+mn-ea"/>
              <a:cs typeface="+mn-cs"/>
            </a:endParaRPr>
          </a:p>
          <a:p>
            <a:br>
              <a:rPr lang="sv-SE" sz="1200" b="1" i="1" kern="1200" dirty="0">
                <a:solidFill>
                  <a:schemeClr val="tx1"/>
                </a:solidFill>
                <a:latin typeface="+mn-lt"/>
                <a:ea typeface="+mn-ea"/>
                <a:cs typeface="+mn-cs"/>
              </a:rPr>
            </a:br>
            <a:r>
              <a:rPr lang="sv-SE" sz="1200" b="1" kern="1200" dirty="0">
                <a:solidFill>
                  <a:schemeClr val="tx1"/>
                </a:solidFill>
                <a:latin typeface="+mn-lt"/>
                <a:ea typeface="+mn-ea"/>
                <a:cs typeface="+mn-cs"/>
              </a:rPr>
              <a:t> </a:t>
            </a:r>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CD5B516A-032F-4CD3-9845-EE15896697F8}" type="slidenum">
              <a:rPr lang="sv-SE" smtClean="0"/>
              <a:pPr/>
              <a:t>14</a:t>
            </a:fld>
            <a:endParaRPr lang="sv-S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latin typeface="+mn-lt"/>
                <a:ea typeface="+mn-ea"/>
                <a:cs typeface="+mn-cs"/>
              </a:rPr>
              <a:t>6 min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0"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latin typeface="+mn-lt"/>
                <a:ea typeface="+mn-ea"/>
                <a:cs typeface="+mn-cs"/>
              </a:rPr>
              <a:t>Ur</a:t>
            </a:r>
            <a:r>
              <a:rPr lang="sv-SE" sz="1200" b="1" kern="1200" baseline="0" dirty="0">
                <a:solidFill>
                  <a:schemeClr val="tx1"/>
                </a:solidFill>
                <a:latin typeface="+mn-lt"/>
                <a:ea typeface="+mn-ea"/>
                <a:cs typeface="+mn-cs"/>
              </a:rPr>
              <a:t> </a:t>
            </a:r>
            <a:r>
              <a:rPr lang="sv-SE" sz="1200" b="1" kern="1200" dirty="0">
                <a:solidFill>
                  <a:schemeClr val="tx1"/>
                </a:solidFill>
                <a:latin typeface="+mn-lt"/>
                <a:ea typeface="+mn-ea"/>
                <a:cs typeface="+mn-cs"/>
              </a:rPr>
              <a:t>gruppledarmaterialet:</a:t>
            </a:r>
            <a:r>
              <a:rPr lang="sv-SE" sz="1200" b="1" kern="1200" baseline="0" dirty="0">
                <a:solidFill>
                  <a:schemeClr val="tx1"/>
                </a:solidFill>
                <a:latin typeface="+mn-lt"/>
                <a:ea typeface="+mn-ea"/>
                <a:cs typeface="+mn-cs"/>
              </a:rPr>
              <a:t> </a:t>
            </a:r>
            <a:r>
              <a:rPr lang="sv-SE" sz="1200" kern="1200" dirty="0">
                <a:solidFill>
                  <a:schemeClr val="tx1"/>
                </a:solidFill>
                <a:latin typeface="+mn-lt"/>
                <a:ea typeface="+mn-ea"/>
                <a:cs typeface="+mn-cs"/>
              </a:rPr>
              <a:t>Stress och påfrestningar i livssituationen i stort påverkar vår förmåga att behålla lugnet i stunden.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latin typeface="+mn-lt"/>
                <a:ea typeface="+mn-ea"/>
                <a:cs typeface="+mn-cs"/>
              </a:rPr>
              <a:t>Prata</a:t>
            </a:r>
            <a:r>
              <a:rPr lang="sv-SE" sz="1200" b="0" kern="1200" baseline="0" dirty="0">
                <a:solidFill>
                  <a:schemeClr val="tx1"/>
                </a:solidFill>
                <a:latin typeface="+mn-lt"/>
                <a:ea typeface="+mn-ea"/>
                <a:cs typeface="+mn-cs"/>
              </a:rPr>
              <a:t> helgrupp.</a:t>
            </a:r>
            <a:endParaRPr lang="sv-SE" sz="1200" b="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latin typeface="+mn-lt"/>
              <a:ea typeface="+mn-ea"/>
              <a:cs typeface="+mn-cs"/>
            </a:endParaRPr>
          </a:p>
          <a:p>
            <a:r>
              <a:rPr lang="sv-SE" sz="1200" b="1" i="0" kern="1200" dirty="0">
                <a:solidFill>
                  <a:schemeClr val="tx1"/>
                </a:solidFill>
                <a:latin typeface="+mn-lt"/>
                <a:ea typeface="+mn-ea"/>
                <a:cs typeface="+mn-cs"/>
              </a:rPr>
              <a:t>Fråga gruppledarna: </a:t>
            </a:r>
            <a:r>
              <a:rPr lang="sv-SE" sz="1200" b="0" i="0" kern="1200" dirty="0">
                <a:solidFill>
                  <a:schemeClr val="tx1"/>
                </a:solidFill>
                <a:latin typeface="+mn-lt"/>
                <a:ea typeface="+mn-ea"/>
                <a:cs typeface="+mn-cs"/>
              </a:rPr>
              <a:t>Har ni exempel </a:t>
            </a:r>
            <a:r>
              <a:rPr lang="sv-SE" sz="1200" i="0" kern="1200" dirty="0">
                <a:solidFill>
                  <a:schemeClr val="tx1"/>
                </a:solidFill>
                <a:latin typeface="+mn-lt"/>
                <a:ea typeface="+mn-ea"/>
                <a:cs typeface="+mn-cs"/>
              </a:rPr>
              <a:t>på övergripande stress? </a:t>
            </a:r>
          </a:p>
          <a:p>
            <a:endParaRPr lang="sv-SE" sz="1200" i="0" kern="1200" dirty="0">
              <a:solidFill>
                <a:schemeClr val="tx1"/>
              </a:solidFill>
              <a:latin typeface="+mn-lt"/>
              <a:ea typeface="+mn-ea"/>
              <a:cs typeface="+mn-cs"/>
            </a:endParaRPr>
          </a:p>
          <a:p>
            <a:r>
              <a:rPr lang="sv-SE" sz="1200" b="1" i="0" kern="1200" dirty="0">
                <a:solidFill>
                  <a:schemeClr val="tx1"/>
                </a:solidFill>
                <a:latin typeface="+mn-lt"/>
                <a:ea typeface="+mn-ea"/>
                <a:cs typeface="+mn-cs"/>
              </a:rPr>
              <a:t>Fråga gruppledarna</a:t>
            </a:r>
            <a:r>
              <a:rPr lang="sv-SE" sz="1200" i="0" kern="1200" dirty="0">
                <a:solidFill>
                  <a:schemeClr val="tx1"/>
                </a:solidFill>
                <a:latin typeface="+mn-lt"/>
                <a:ea typeface="+mn-ea"/>
                <a:cs typeface="+mn-cs"/>
              </a:rPr>
              <a:t>: Hur påverkar</a:t>
            </a:r>
            <a:r>
              <a:rPr lang="sv-SE" sz="1200" i="0" kern="1200" baseline="0" dirty="0">
                <a:solidFill>
                  <a:schemeClr val="tx1"/>
                </a:solidFill>
                <a:latin typeface="+mn-lt"/>
                <a:ea typeface="+mn-ea"/>
                <a:cs typeface="+mn-cs"/>
              </a:rPr>
              <a:t> den övergripande stressen er som</a:t>
            </a:r>
            <a:r>
              <a:rPr lang="sv-SE" sz="1200" i="0" kern="1200" dirty="0">
                <a:solidFill>
                  <a:schemeClr val="tx1"/>
                </a:solidFill>
                <a:latin typeface="+mn-lt"/>
                <a:ea typeface="+mn-ea"/>
                <a:cs typeface="+mn-cs"/>
              </a:rPr>
              <a:t> föräldrar/makar/kollegor?</a:t>
            </a:r>
            <a:r>
              <a:rPr lang="sv-SE" sz="1200" i="0" kern="1200" baseline="0" dirty="0">
                <a:solidFill>
                  <a:schemeClr val="tx1"/>
                </a:solidFill>
                <a:latin typeface="+mn-lt"/>
                <a:ea typeface="+mn-ea"/>
                <a:cs typeface="+mn-cs"/>
              </a:rPr>
              <a:t> </a:t>
            </a:r>
            <a:r>
              <a:rPr lang="sv-SE" sz="1200" i="0" kern="1200" dirty="0">
                <a:solidFill>
                  <a:schemeClr val="tx1"/>
                </a:solidFill>
                <a:latin typeface="+mn-lt"/>
                <a:ea typeface="+mn-ea"/>
                <a:cs typeface="+mn-cs"/>
              </a:rPr>
              <a:t> </a:t>
            </a:r>
          </a:p>
          <a:p>
            <a:endParaRPr lang="sv-SE" sz="1200" i="0" kern="1200" dirty="0">
              <a:solidFill>
                <a:schemeClr val="tx1"/>
              </a:solidFill>
              <a:latin typeface="+mn-lt"/>
              <a:ea typeface="+mn-ea"/>
              <a:cs typeface="+mn-cs"/>
            </a:endParaRPr>
          </a:p>
          <a:p>
            <a:r>
              <a:rPr lang="sv-SE" sz="1200" i="0" kern="1200" dirty="0">
                <a:solidFill>
                  <a:schemeClr val="tx1"/>
                </a:solidFill>
                <a:latin typeface="+mn-lt"/>
                <a:ea typeface="+mn-ea"/>
                <a:cs typeface="+mn-cs"/>
              </a:rPr>
              <a:t>Här är det en utmaning att hjälpa föräldrarna att hålla sig till övergripande</a:t>
            </a:r>
            <a:r>
              <a:rPr lang="sv-SE" sz="1200" i="0" kern="1200" baseline="0" dirty="0">
                <a:solidFill>
                  <a:schemeClr val="tx1"/>
                </a:solidFill>
                <a:latin typeface="+mn-lt"/>
                <a:ea typeface="+mn-ea"/>
                <a:cs typeface="+mn-cs"/>
              </a:rPr>
              <a:t> stress, t ex mycket på jobbet, sömnbrist, sjukdom i familjen, ekonomi. </a:t>
            </a:r>
          </a:p>
          <a:p>
            <a:endParaRPr lang="sv-SE" sz="1200" i="0"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Med hög stress i kroppen så kan det räcka med ett rödljus…</a:t>
            </a:r>
            <a:endParaRPr lang="sv-SE" dirty="0"/>
          </a:p>
          <a:p>
            <a:endParaRPr lang="sv-SE" sz="1200" i="1" kern="1200" dirty="0">
              <a:solidFill>
                <a:schemeClr val="tx1"/>
              </a:solidFill>
              <a:latin typeface="+mn-lt"/>
              <a:ea typeface="+mn-ea"/>
              <a:cs typeface="+mn-cs"/>
            </a:endParaRPr>
          </a:p>
          <a:p>
            <a:r>
              <a:rPr lang="sv-SE" sz="1200" i="0" kern="1200" dirty="0">
                <a:solidFill>
                  <a:schemeClr val="tx1"/>
                </a:solidFill>
                <a:latin typeface="+mn-lt"/>
                <a:ea typeface="+mn-ea"/>
                <a:cs typeface="+mn-cs"/>
              </a:rPr>
              <a:t> </a:t>
            </a:r>
            <a:endParaRPr lang="sv-SE" sz="1200" i="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CD5B516A-032F-4CD3-9845-EE15896697F8}" type="slidenum">
              <a:rPr lang="sv-SE" smtClean="0"/>
              <a:pPr/>
              <a:t>15</a:t>
            </a:fld>
            <a:endParaRPr lang="sv-S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b="0" i="0" kern="1200" baseline="0" dirty="0">
                <a:solidFill>
                  <a:schemeClr val="tx1"/>
                </a:solidFill>
                <a:latin typeface="+mn-lt"/>
                <a:ea typeface="+mn-ea"/>
                <a:cs typeface="+mn-cs"/>
              </a:rPr>
              <a:t> 6</a:t>
            </a:r>
            <a:r>
              <a:rPr lang="sv-SE" sz="1200" b="0" i="0" kern="1200" dirty="0">
                <a:solidFill>
                  <a:schemeClr val="tx1"/>
                </a:solidFill>
                <a:latin typeface="+mn-lt"/>
                <a:ea typeface="+mn-ea"/>
                <a:cs typeface="+mn-cs"/>
              </a:rPr>
              <a:t> min</a:t>
            </a:r>
          </a:p>
          <a:p>
            <a:endParaRPr lang="sv-SE" sz="1200" b="1" i="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latin typeface="+mn-lt"/>
                <a:ea typeface="+mn-ea"/>
                <a:cs typeface="+mn-cs"/>
              </a:rPr>
              <a:t>Prata</a:t>
            </a:r>
            <a:r>
              <a:rPr lang="sv-SE" sz="1200" b="0" kern="1200" baseline="0" dirty="0">
                <a:solidFill>
                  <a:schemeClr val="tx1"/>
                </a:solidFill>
                <a:latin typeface="+mn-lt"/>
                <a:ea typeface="+mn-ea"/>
                <a:cs typeface="+mn-cs"/>
              </a:rPr>
              <a:t> parvis och dela i storgrupp. Skriv på tavlan.</a:t>
            </a:r>
            <a:endParaRPr lang="sv-SE" sz="1200" b="0" kern="1200" dirty="0">
              <a:solidFill>
                <a:schemeClr val="tx1"/>
              </a:solidFill>
              <a:latin typeface="+mn-lt"/>
              <a:ea typeface="+mn-ea"/>
              <a:cs typeface="+mn-cs"/>
            </a:endParaRPr>
          </a:p>
          <a:p>
            <a:endParaRPr lang="sv-SE" sz="1200" b="1" i="0" kern="1200" dirty="0">
              <a:solidFill>
                <a:schemeClr val="tx1"/>
              </a:solidFill>
              <a:latin typeface="+mn-lt"/>
              <a:ea typeface="+mn-ea"/>
              <a:cs typeface="+mn-cs"/>
            </a:endParaRPr>
          </a:p>
          <a:p>
            <a:r>
              <a:rPr lang="sv-SE" sz="1200" b="1" i="0" kern="1200" dirty="0">
                <a:solidFill>
                  <a:schemeClr val="tx1"/>
                </a:solidFill>
                <a:latin typeface="+mn-lt"/>
                <a:ea typeface="+mn-ea"/>
                <a:cs typeface="+mn-cs"/>
              </a:rPr>
              <a:t>Fråga</a:t>
            </a:r>
            <a:r>
              <a:rPr lang="sv-SE" sz="1200" b="1" i="0" kern="1200" baseline="0" dirty="0">
                <a:solidFill>
                  <a:schemeClr val="tx1"/>
                </a:solidFill>
                <a:latin typeface="+mn-lt"/>
                <a:ea typeface="+mn-ea"/>
                <a:cs typeface="+mn-cs"/>
              </a:rPr>
              <a:t> gruppledarna:</a:t>
            </a:r>
            <a:r>
              <a:rPr lang="sv-SE" sz="1200" i="0" kern="1200" dirty="0">
                <a:solidFill>
                  <a:schemeClr val="tx1"/>
                </a:solidFill>
                <a:latin typeface="+mn-lt"/>
                <a:ea typeface="+mn-ea"/>
                <a:cs typeface="+mn-cs"/>
              </a:rPr>
              <a:t> Har</a:t>
            </a:r>
            <a:r>
              <a:rPr lang="sv-SE" sz="1200" i="0" kern="1200" baseline="0" dirty="0">
                <a:solidFill>
                  <a:schemeClr val="tx1"/>
                </a:solidFill>
                <a:latin typeface="+mn-lt"/>
                <a:ea typeface="+mn-ea"/>
                <a:cs typeface="+mn-cs"/>
              </a:rPr>
              <a:t> du </a:t>
            </a:r>
            <a:r>
              <a:rPr lang="sv-SE" sz="1200" i="0" kern="1200" dirty="0">
                <a:solidFill>
                  <a:schemeClr val="tx1"/>
                </a:solidFill>
                <a:latin typeface="+mn-lt"/>
                <a:ea typeface="+mn-ea"/>
                <a:cs typeface="+mn-cs"/>
              </a:rPr>
              <a:t>förslag på</a:t>
            </a:r>
            <a:r>
              <a:rPr lang="sv-SE" sz="1200" i="0" kern="1200" baseline="0" dirty="0">
                <a:solidFill>
                  <a:schemeClr val="tx1"/>
                </a:solidFill>
                <a:latin typeface="+mn-lt"/>
                <a:ea typeface="+mn-ea"/>
                <a:cs typeface="+mn-cs"/>
              </a:rPr>
              <a:t> hur </a:t>
            </a:r>
            <a:r>
              <a:rPr lang="sv-SE" sz="1200" b="0" i="0" kern="1200" baseline="0" dirty="0">
                <a:solidFill>
                  <a:schemeClr val="tx1"/>
                </a:solidFill>
                <a:latin typeface="+mn-lt"/>
                <a:ea typeface="+mn-ea"/>
                <a:cs typeface="+mn-cs"/>
              </a:rPr>
              <a:t>man</a:t>
            </a:r>
            <a:r>
              <a:rPr lang="sv-SE" sz="1200" i="0" kern="1200" dirty="0">
                <a:solidFill>
                  <a:schemeClr val="tx1"/>
                </a:solidFill>
                <a:latin typeface="+mn-lt"/>
                <a:ea typeface="+mn-ea"/>
                <a:cs typeface="+mn-cs"/>
              </a:rPr>
              <a:t> kan göra för att sänka sin stressnivå?</a:t>
            </a:r>
            <a:endParaRPr lang="sv-SE" sz="1200" i="1" kern="1200" dirty="0">
              <a:solidFill>
                <a:schemeClr val="tx1"/>
              </a:solidFill>
              <a:latin typeface="+mn-lt"/>
              <a:ea typeface="+mn-ea"/>
              <a:cs typeface="+mn-cs"/>
            </a:endParaRPr>
          </a:p>
          <a:p>
            <a:r>
              <a:rPr lang="sv-SE" sz="1200" i="0" kern="1200" dirty="0">
                <a:solidFill>
                  <a:schemeClr val="tx1"/>
                </a:solidFill>
                <a:latin typeface="+mn-lt"/>
                <a:ea typeface="+mn-ea"/>
                <a:cs typeface="+mn-cs"/>
              </a:rPr>
              <a:t> </a:t>
            </a:r>
            <a:r>
              <a:rPr lang="sv-SE" sz="1200" i="1" kern="1200" dirty="0">
                <a:solidFill>
                  <a:schemeClr val="tx1"/>
                </a:solidFill>
                <a:latin typeface="+mn-lt"/>
                <a:ea typeface="+mn-ea"/>
                <a:cs typeface="+mn-cs"/>
              </a:rPr>
              <a:t> </a:t>
            </a:r>
          </a:p>
          <a:p>
            <a:r>
              <a:rPr lang="sv-SE" sz="1200" b="1" i="0" kern="1200" dirty="0">
                <a:solidFill>
                  <a:schemeClr val="tx1"/>
                </a:solidFill>
                <a:latin typeface="+mn-lt"/>
                <a:ea typeface="+mn-ea"/>
                <a:cs typeface="+mn-cs"/>
              </a:rPr>
              <a:t>Fråga gruppledarna:</a:t>
            </a:r>
            <a:r>
              <a:rPr lang="sv-SE" sz="1200" i="0" kern="1200" dirty="0">
                <a:solidFill>
                  <a:schemeClr val="tx1"/>
                </a:solidFill>
                <a:latin typeface="+mn-lt"/>
                <a:ea typeface="+mn-ea"/>
                <a:cs typeface="+mn-cs"/>
              </a:rPr>
              <a:t> Vad innebär återhämtning för er? </a:t>
            </a:r>
          </a:p>
          <a:p>
            <a:endParaRPr lang="sv-SE" sz="1200" i="0" kern="1200" dirty="0">
              <a:solidFill>
                <a:schemeClr val="tx1"/>
              </a:solidFill>
              <a:latin typeface="+mn-lt"/>
              <a:ea typeface="+mn-ea"/>
              <a:cs typeface="+mn-cs"/>
            </a:endParaRPr>
          </a:p>
          <a:p>
            <a:r>
              <a:rPr lang="sv-SE" sz="1200" i="0" kern="1200" dirty="0">
                <a:solidFill>
                  <a:schemeClr val="tx1"/>
                </a:solidFill>
                <a:latin typeface="+mn-lt"/>
                <a:ea typeface="+mn-ea"/>
                <a:cs typeface="+mn-cs"/>
              </a:rPr>
              <a:t>Fyll på enligt nedan:</a:t>
            </a:r>
            <a:endParaRPr lang="sv-SE" sz="1200" i="1" kern="1200" dirty="0">
              <a:solidFill>
                <a:schemeClr val="tx1"/>
              </a:solidFill>
              <a:latin typeface="+mn-lt"/>
              <a:ea typeface="+mn-ea"/>
              <a:cs typeface="+mn-cs"/>
            </a:endParaRPr>
          </a:p>
          <a:p>
            <a:r>
              <a:rPr lang="sv-SE" sz="1200" i="0" kern="1200" dirty="0">
                <a:solidFill>
                  <a:schemeClr val="tx1"/>
                </a:solidFill>
                <a:latin typeface="+mn-lt"/>
                <a:ea typeface="+mn-ea"/>
                <a:cs typeface="+mn-cs"/>
              </a:rPr>
              <a:t>- Regelbunden motion har enligt forskning visat sig minska stress.</a:t>
            </a:r>
            <a:endParaRPr lang="sv-SE" sz="1200" i="1" kern="1200" dirty="0">
              <a:solidFill>
                <a:schemeClr val="tx1"/>
              </a:solidFill>
              <a:latin typeface="+mn-lt"/>
              <a:ea typeface="+mn-ea"/>
              <a:cs typeface="+mn-cs"/>
            </a:endParaRPr>
          </a:p>
          <a:p>
            <a:pPr marL="0" indent="0">
              <a:buFontTx/>
              <a:buNone/>
            </a:pPr>
            <a:r>
              <a:rPr lang="sv-SE" sz="1200" i="0" kern="1200" dirty="0">
                <a:solidFill>
                  <a:schemeClr val="tx1"/>
                </a:solidFill>
                <a:latin typeface="+mn-lt"/>
                <a:ea typeface="+mn-ea"/>
                <a:cs typeface="+mn-cs"/>
              </a:rPr>
              <a:t>- Planera in egen tid för återhämtning har visat sig minska stress. </a:t>
            </a:r>
          </a:p>
          <a:p>
            <a:pPr marL="0" indent="0">
              <a:buFontTx/>
              <a:buNone/>
            </a:pPr>
            <a:r>
              <a:rPr lang="sv-SE" sz="1200" i="0" kern="1200" dirty="0">
                <a:solidFill>
                  <a:schemeClr val="tx1"/>
                </a:solidFill>
                <a:latin typeface="+mn-lt"/>
                <a:ea typeface="+mn-ea"/>
                <a:cs typeface="+mn-cs"/>
              </a:rPr>
              <a:t>-</a:t>
            </a:r>
            <a:r>
              <a:rPr lang="sv-SE" sz="1200" i="0" kern="1200" baseline="0" dirty="0">
                <a:solidFill>
                  <a:schemeClr val="tx1"/>
                </a:solidFill>
                <a:latin typeface="+mn-lt"/>
                <a:ea typeface="+mn-ea"/>
                <a:cs typeface="+mn-cs"/>
              </a:rPr>
              <a:t> Samvaro tillsammans med</a:t>
            </a:r>
            <a:r>
              <a:rPr lang="sv-SE" sz="1200" i="0" kern="1200" dirty="0">
                <a:solidFill>
                  <a:schemeClr val="tx1"/>
                </a:solidFill>
                <a:latin typeface="+mn-lt"/>
                <a:ea typeface="+mn-ea"/>
                <a:cs typeface="+mn-cs"/>
              </a:rPr>
              <a:t> barnen.</a:t>
            </a:r>
          </a:p>
          <a:p>
            <a:pPr algn="l"/>
            <a:endParaRPr lang="sv-SE" b="1" dirty="0">
              <a:solidFill>
                <a:srgbClr val="FF0000"/>
              </a:solidFill>
            </a:endParaRPr>
          </a:p>
          <a:p>
            <a:pPr algn="l"/>
            <a:r>
              <a:rPr lang="sv-SE" b="1" u="sng" dirty="0">
                <a:solidFill>
                  <a:schemeClr val="tx1"/>
                </a:solidFill>
              </a:rPr>
              <a:t>Referenser:</a:t>
            </a:r>
          </a:p>
          <a:p>
            <a:pPr algn="l"/>
            <a:r>
              <a:rPr lang="sv-SE" b="1" dirty="0">
                <a:solidFill>
                  <a:schemeClr val="tx1"/>
                </a:solidFill>
              </a:rPr>
              <a:t>Motion</a:t>
            </a:r>
            <a:r>
              <a:rPr lang="sv-SE" dirty="0">
                <a:solidFill>
                  <a:schemeClr val="tx1"/>
                </a:solidFill>
              </a:rPr>
              <a:t> –</a:t>
            </a:r>
            <a:r>
              <a:rPr lang="sv-SE" baseline="0" dirty="0">
                <a:solidFill>
                  <a:schemeClr val="tx1"/>
                </a:solidFill>
              </a:rPr>
              <a:t> Regelbunden fysisk aktivitet minskar upplevd stress. Även risken för utbrändhet, depressiva symtom och ångest minskar enligt en svensk studie som beskrivs i Läkartidningen nr 36, 2011. Den finns på nätet: </a:t>
            </a:r>
            <a:r>
              <a:rPr lang="sv-SE" baseline="0" dirty="0" err="1">
                <a:solidFill>
                  <a:schemeClr val="tx1"/>
                </a:solidFill>
              </a:rPr>
              <a:t>lakartidningen.se</a:t>
            </a:r>
            <a:endParaRPr lang="sv-SE" baseline="0" dirty="0">
              <a:solidFill>
                <a:schemeClr val="tx1"/>
              </a:solidFill>
            </a:endParaRPr>
          </a:p>
          <a:p>
            <a:r>
              <a:rPr lang="sv-SE" b="1" dirty="0">
                <a:solidFill>
                  <a:schemeClr val="tx1"/>
                </a:solidFill>
              </a:rPr>
              <a:t>Egen tid</a:t>
            </a:r>
            <a:r>
              <a:rPr lang="sv-SE" b="0" baseline="0" dirty="0">
                <a:solidFill>
                  <a:schemeClr val="tx1"/>
                </a:solidFill>
              </a:rPr>
              <a:t> - </a:t>
            </a:r>
            <a:r>
              <a:rPr lang="sv-SE" dirty="0">
                <a:solidFill>
                  <a:schemeClr val="tx1"/>
                </a:solidFill>
              </a:rPr>
              <a:t>Finns studier som tyder på att föräldrar som har egen tid och umgänge utanför familjen har färre konflikter med sina barn och att effekten är</a:t>
            </a:r>
            <a:r>
              <a:rPr lang="sv-SE" baseline="0" dirty="0">
                <a:solidFill>
                  <a:schemeClr val="tx1"/>
                </a:solidFill>
              </a:rPr>
              <a:t> omedelbar</a:t>
            </a:r>
            <a:r>
              <a:rPr lang="sv-SE" dirty="0">
                <a:solidFill>
                  <a:schemeClr val="tx1"/>
                </a:solidFill>
              </a:rPr>
              <a:t>. </a:t>
            </a:r>
            <a:r>
              <a:rPr lang="sv-SE" baseline="0" dirty="0">
                <a:solidFill>
                  <a:schemeClr val="tx1"/>
                </a:solidFill>
              </a:rPr>
              <a:t>(</a:t>
            </a:r>
            <a:r>
              <a:rPr lang="sv-SE" baseline="0" dirty="0" err="1">
                <a:solidFill>
                  <a:schemeClr val="tx1"/>
                </a:solidFill>
              </a:rPr>
              <a:t>Wahler</a:t>
            </a:r>
            <a:r>
              <a:rPr lang="sv-SE" baseline="0" dirty="0">
                <a:solidFill>
                  <a:schemeClr val="tx1"/>
                </a:solidFill>
              </a:rPr>
              <a:t>, 1980)</a:t>
            </a:r>
            <a:endParaRPr lang="sv-SE" dirty="0">
              <a:solidFill>
                <a:schemeClr val="tx1"/>
              </a:solidFill>
            </a:endParaRPr>
          </a:p>
        </p:txBody>
      </p:sp>
      <p:sp>
        <p:nvSpPr>
          <p:cNvPr id="4" name="Platshållare för bildnummer 3"/>
          <p:cNvSpPr>
            <a:spLocks noGrp="1"/>
          </p:cNvSpPr>
          <p:nvPr>
            <p:ph type="sldNum" sz="quarter" idx="10"/>
          </p:nvPr>
        </p:nvSpPr>
        <p:spPr/>
        <p:txBody>
          <a:bodyPr/>
          <a:lstStyle/>
          <a:p>
            <a:fld id="{CD5B516A-032F-4CD3-9845-EE15896697F8}" type="slidenum">
              <a:rPr lang="sv-SE" smtClean="0"/>
              <a:pPr/>
              <a:t>16</a:t>
            </a:fld>
            <a:endParaRPr lang="sv-S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latin typeface="+mn-lt"/>
                <a:ea typeface="+mn-ea"/>
                <a:cs typeface="+mn-cs"/>
              </a:rPr>
              <a:t>8 min</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latin typeface="+mn-lt"/>
                <a:ea typeface="+mn-ea"/>
                <a:cs typeface="+mn-cs"/>
              </a:rPr>
              <a:t>Ur gruppledarmaterialet:</a:t>
            </a:r>
            <a:r>
              <a:rPr lang="sv-SE" sz="1200" b="1" kern="1200" baseline="0" dirty="0">
                <a:solidFill>
                  <a:schemeClr val="tx1"/>
                </a:solidFill>
                <a:latin typeface="+mn-lt"/>
                <a:ea typeface="+mn-ea"/>
                <a:cs typeface="+mn-cs"/>
              </a:rPr>
              <a:t> </a:t>
            </a:r>
            <a:r>
              <a:rPr lang="sv-SE" sz="1200" kern="1200" dirty="0">
                <a:solidFill>
                  <a:schemeClr val="tx1"/>
                </a:solidFill>
                <a:latin typeface="+mn-lt"/>
                <a:ea typeface="+mn-ea"/>
                <a:cs typeface="+mn-cs"/>
              </a:rPr>
              <a:t>Kritiska situationer är situationer som oftare än andra leder till irritation och ilska. Genom att bli medveten om sina egna kritiska situationer är de lättare att påverka.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latin typeface="+mn-lt"/>
                <a:ea typeface="+mn-ea"/>
                <a:cs typeface="+mn-cs"/>
              </a:rPr>
              <a:t>Fråga</a:t>
            </a:r>
            <a:r>
              <a:rPr lang="sv-SE" sz="1200" b="1" kern="1200" baseline="0" dirty="0">
                <a:solidFill>
                  <a:schemeClr val="tx1"/>
                </a:solidFill>
                <a:latin typeface="+mn-lt"/>
                <a:ea typeface="+mn-ea"/>
                <a:cs typeface="+mn-cs"/>
              </a:rPr>
              <a:t> gruppledarna: </a:t>
            </a:r>
            <a:r>
              <a:rPr lang="sv-SE" sz="1200" b="0" kern="1200" baseline="0" dirty="0">
                <a:solidFill>
                  <a:schemeClr val="tx1"/>
                </a:solidFill>
                <a:latin typeface="+mn-lt"/>
                <a:ea typeface="+mn-ea"/>
                <a:cs typeface="+mn-cs"/>
              </a:rPr>
              <a:t>Vilka är dina kritiska situationer?</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kern="1200" baseline="0" dirty="0">
              <a:solidFill>
                <a:schemeClr val="tx1"/>
              </a:solidFill>
              <a:latin typeface="+mn-lt"/>
              <a:ea typeface="+mn-ea"/>
              <a:cs typeface="+mn-cs"/>
            </a:endParaRPr>
          </a:p>
          <a:p>
            <a:r>
              <a:rPr lang="sv-SE" b="1" dirty="0"/>
              <a:t>Visa film 8:</a:t>
            </a:r>
            <a:r>
              <a:rPr lang="sv-SE" dirty="0"/>
              <a:t> </a:t>
            </a:r>
            <a:r>
              <a:rPr lang="sv-SE" i="1" dirty="0"/>
              <a:t>Stress på morgonen</a:t>
            </a:r>
          </a:p>
          <a:p>
            <a:endParaRPr lang="sv-SE" i="1" dirty="0"/>
          </a:p>
          <a:p>
            <a:pPr>
              <a:buFontTx/>
              <a:buNone/>
            </a:pPr>
            <a:r>
              <a:rPr lang="sv-SE" dirty="0"/>
              <a:t>Hur tror ni barnet upplevde situationen?</a:t>
            </a:r>
          </a:p>
          <a:p>
            <a:endParaRPr lang="sv-SE" b="1" dirty="0"/>
          </a:p>
          <a:p>
            <a:r>
              <a:rPr lang="sv-SE" sz="1200" b="1" i="0" kern="1200" dirty="0">
                <a:solidFill>
                  <a:schemeClr val="tx1"/>
                </a:solidFill>
                <a:latin typeface="+mn-lt"/>
                <a:ea typeface="+mn-ea"/>
                <a:cs typeface="+mn-cs"/>
              </a:rPr>
              <a:t>Fråga gruppledarna:</a:t>
            </a:r>
            <a:r>
              <a:rPr lang="sv-SE" sz="1200" i="0" kern="1200" dirty="0">
                <a:solidFill>
                  <a:schemeClr val="tx1"/>
                </a:solidFill>
                <a:latin typeface="+mn-lt"/>
                <a:ea typeface="+mn-ea"/>
                <a:cs typeface="+mn-cs"/>
              </a:rPr>
              <a:t> Vad kan ni göra för att påverka eller förebygga era</a:t>
            </a:r>
            <a:r>
              <a:rPr lang="sv-SE" sz="1200" i="0" kern="1200" baseline="0" dirty="0">
                <a:solidFill>
                  <a:schemeClr val="tx1"/>
                </a:solidFill>
                <a:latin typeface="+mn-lt"/>
                <a:ea typeface="+mn-ea"/>
                <a:cs typeface="+mn-cs"/>
              </a:rPr>
              <a:t> </a:t>
            </a:r>
            <a:r>
              <a:rPr lang="sv-SE" sz="1200" i="0" kern="1200" dirty="0">
                <a:solidFill>
                  <a:schemeClr val="tx1"/>
                </a:solidFill>
                <a:latin typeface="+mn-lt"/>
                <a:ea typeface="+mn-ea"/>
                <a:cs typeface="+mn-cs"/>
              </a:rPr>
              <a:t>kritiska situationer?</a:t>
            </a:r>
            <a:r>
              <a:rPr lang="sv-SE" sz="1200" i="0" kern="1200" baseline="0" dirty="0">
                <a:solidFill>
                  <a:schemeClr val="tx1"/>
                </a:solidFill>
                <a:latin typeface="+mn-lt"/>
                <a:ea typeface="+mn-ea"/>
                <a:cs typeface="+mn-cs"/>
              </a:rPr>
              <a:t> </a:t>
            </a:r>
          </a:p>
          <a:p>
            <a:endParaRPr lang="sv-SE" sz="1200" i="0" kern="1200" baseline="0" dirty="0">
              <a:solidFill>
                <a:schemeClr val="tx1"/>
              </a:solidFill>
              <a:latin typeface="+mn-lt"/>
              <a:ea typeface="+mn-ea"/>
              <a:cs typeface="+mn-cs"/>
            </a:endParaRPr>
          </a:p>
          <a:p>
            <a:r>
              <a:rPr lang="sv-SE" sz="1200" i="0" kern="1200" dirty="0">
                <a:solidFill>
                  <a:schemeClr val="tx1"/>
                </a:solidFill>
                <a:latin typeface="+mn-lt"/>
                <a:ea typeface="+mn-ea"/>
                <a:cs typeface="+mn-cs"/>
              </a:rPr>
              <a:t>Fyll på enligt nedan: </a:t>
            </a:r>
            <a:endParaRPr lang="sv-SE" sz="1200" i="1" kern="1200" dirty="0">
              <a:solidFill>
                <a:schemeClr val="tx1"/>
              </a:solidFill>
              <a:latin typeface="+mn-lt"/>
              <a:ea typeface="+mn-ea"/>
              <a:cs typeface="+mn-cs"/>
            </a:endParaRPr>
          </a:p>
          <a:p>
            <a:pPr marL="171450" indent="-171450">
              <a:buFont typeface="Arial" panose="020B0604020202020204" pitchFamily="34" charset="0"/>
              <a:buChar char="•"/>
            </a:pPr>
            <a:r>
              <a:rPr lang="sv-SE" sz="1200" i="0" kern="1200" dirty="0">
                <a:solidFill>
                  <a:schemeClr val="tx1"/>
                </a:solidFill>
                <a:latin typeface="+mn-lt"/>
                <a:ea typeface="+mn-ea"/>
                <a:cs typeface="+mn-cs"/>
              </a:rPr>
              <a:t>Förbereda sig så att situationen inte blir lika kritisk, till exempel packa väskan kvällen innan. </a:t>
            </a:r>
            <a:endParaRPr lang="sv-SE" sz="1200" i="1" kern="1200" dirty="0">
              <a:solidFill>
                <a:schemeClr val="tx1"/>
              </a:solidFill>
              <a:latin typeface="+mn-lt"/>
              <a:ea typeface="+mn-ea"/>
              <a:cs typeface="+mn-cs"/>
            </a:endParaRPr>
          </a:p>
          <a:p>
            <a:pPr marL="171450" lvl="0" indent="-171450">
              <a:buFont typeface="Arial" panose="020B0604020202020204" pitchFamily="34" charset="0"/>
              <a:buChar char="•"/>
            </a:pPr>
            <a:r>
              <a:rPr lang="sv-SE" sz="1200" i="0" kern="1200" dirty="0">
                <a:solidFill>
                  <a:schemeClr val="tx1"/>
                </a:solidFill>
                <a:latin typeface="+mn-lt"/>
                <a:ea typeface="+mn-ea"/>
                <a:cs typeface="+mn-cs"/>
              </a:rPr>
              <a:t>Använda små klistermärken som påminnelse</a:t>
            </a:r>
            <a:r>
              <a:rPr lang="sv-SE" sz="1200" i="1" kern="1200" dirty="0">
                <a:solidFill>
                  <a:schemeClr val="tx1"/>
                </a:solidFill>
                <a:latin typeface="+mn-lt"/>
                <a:ea typeface="+mn-ea"/>
                <a:cs typeface="+mn-cs"/>
              </a:rPr>
              <a:t>. </a:t>
            </a:r>
            <a:r>
              <a:rPr lang="sv-SE" sz="1200" i="0" kern="1200" dirty="0">
                <a:solidFill>
                  <a:schemeClr val="tx1"/>
                </a:solidFill>
                <a:latin typeface="+mn-lt"/>
                <a:ea typeface="+mn-ea"/>
                <a:cs typeface="+mn-cs"/>
              </a:rPr>
              <a:t>Brukar du bli arg när du möts av stöket i hallen kan du till exempel sätta ett klistermärke på hallspegeln.</a:t>
            </a:r>
            <a:r>
              <a:rPr lang="sv-SE" sz="1200" i="1" kern="1200" dirty="0">
                <a:solidFill>
                  <a:schemeClr val="tx1"/>
                </a:solidFill>
                <a:latin typeface="+mn-lt"/>
                <a:ea typeface="+mn-ea"/>
                <a:cs typeface="+mn-cs"/>
              </a:rPr>
              <a:t> </a:t>
            </a:r>
          </a:p>
          <a:p>
            <a:r>
              <a:rPr lang="sv-SE" sz="1200" i="0" kern="1200" dirty="0">
                <a:solidFill>
                  <a:schemeClr val="tx1"/>
                </a:solidFill>
                <a:latin typeface="+mn-lt"/>
                <a:ea typeface="+mn-ea"/>
                <a:cs typeface="+mn-cs"/>
              </a:rPr>
              <a:t> </a:t>
            </a:r>
            <a:endParaRPr lang="sv-SE" sz="1200" i="1" kern="1200" dirty="0">
              <a:solidFill>
                <a:schemeClr val="tx1"/>
              </a:solidFill>
              <a:latin typeface="+mn-lt"/>
              <a:ea typeface="+mn-ea"/>
              <a:cs typeface="+mn-cs"/>
            </a:endParaRPr>
          </a:p>
          <a:p>
            <a:r>
              <a:rPr lang="sv-SE" sz="1200" b="0" i="0" kern="1200" dirty="0">
                <a:solidFill>
                  <a:schemeClr val="tx1"/>
                </a:solidFill>
                <a:latin typeface="+mn-lt"/>
                <a:ea typeface="+mn-ea"/>
                <a:cs typeface="+mn-cs"/>
              </a:rPr>
              <a:t>I</a:t>
            </a:r>
            <a:r>
              <a:rPr lang="sv-SE" sz="1200" b="0" i="0" kern="1200" baseline="0" dirty="0">
                <a:solidFill>
                  <a:schemeClr val="tx1"/>
                </a:solidFill>
                <a:latin typeface="+mn-lt"/>
                <a:ea typeface="+mn-ea"/>
                <a:cs typeface="+mn-cs"/>
              </a:rPr>
              <a:t> manualen på uppslag 6 står det ”Dela ut klistermärken till de som vill pröva”. Dessa klistermärken var tidigare en del av föräldramaterialet men har utgått. Syftet var att sätta upp klistermärken som påminnelse om att försöka behålla lugnet. Valfritt för den som vill.</a:t>
            </a:r>
          </a:p>
          <a:p>
            <a:endParaRPr lang="sv-SE" b="0" dirty="0"/>
          </a:p>
        </p:txBody>
      </p:sp>
      <p:sp>
        <p:nvSpPr>
          <p:cNvPr id="4" name="Platshållare för bildnummer 3"/>
          <p:cNvSpPr>
            <a:spLocks noGrp="1"/>
          </p:cNvSpPr>
          <p:nvPr>
            <p:ph type="sldNum" sz="quarter" idx="10"/>
          </p:nvPr>
        </p:nvSpPr>
        <p:spPr/>
        <p:txBody>
          <a:bodyPr/>
          <a:lstStyle/>
          <a:p>
            <a:fld id="{CD5B516A-032F-4CD3-9845-EE15896697F8}" type="slidenum">
              <a:rPr lang="sv-SE" smtClean="0"/>
              <a:pPr/>
              <a:t>17</a:t>
            </a:fld>
            <a:endParaRPr lang="sv-S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baseline="0" dirty="0">
                <a:solidFill>
                  <a:schemeClr val="tx1"/>
                </a:solidFill>
                <a:latin typeface="+mn-lt"/>
                <a:ea typeface="+mn-ea"/>
                <a:cs typeface="+mn-cs"/>
              </a:rPr>
              <a:t>1min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kern="1200" dirty="0">
              <a:solidFill>
                <a:schemeClr val="tx1"/>
              </a:solidFill>
              <a:latin typeface="+mn-lt"/>
              <a:ea typeface="+mn-ea"/>
              <a:cs typeface="+mn-cs"/>
            </a:endParaRPr>
          </a:p>
          <a:p>
            <a:r>
              <a:rPr lang="sv-SE" sz="1200" b="1" kern="1200" dirty="0">
                <a:solidFill>
                  <a:schemeClr val="tx1"/>
                </a:solidFill>
                <a:latin typeface="+mn-lt"/>
                <a:ea typeface="+mn-ea"/>
                <a:cs typeface="+mn-cs"/>
              </a:rPr>
              <a:t>Ur gruppledarmaterialet:</a:t>
            </a:r>
            <a:r>
              <a:rPr lang="sv-SE" sz="1200" b="1" kern="1200" baseline="0" dirty="0">
                <a:solidFill>
                  <a:schemeClr val="tx1"/>
                </a:solidFill>
                <a:latin typeface="+mn-lt"/>
                <a:ea typeface="+mn-ea"/>
                <a:cs typeface="+mn-cs"/>
              </a:rPr>
              <a:t> </a:t>
            </a:r>
          </a:p>
          <a:p>
            <a:r>
              <a:rPr lang="sv-SE" sz="1400" kern="1200" dirty="0">
                <a:solidFill>
                  <a:schemeClr val="tx1"/>
                </a:solidFill>
                <a:latin typeface="+mn-lt"/>
                <a:ea typeface="+mn-ea"/>
                <a:cs typeface="+mn-cs"/>
              </a:rPr>
              <a:t>Hög stress och ilska påverkar kroppen och tankeförmågan.</a:t>
            </a:r>
            <a:r>
              <a:rPr lang="sv-SE" sz="1400" kern="1200" baseline="0" dirty="0">
                <a:solidFill>
                  <a:schemeClr val="tx1"/>
                </a:solidFill>
                <a:latin typeface="+mn-lt"/>
                <a:ea typeface="+mn-ea"/>
                <a:cs typeface="+mn-cs"/>
              </a:rPr>
              <a:t> </a:t>
            </a:r>
          </a:p>
          <a:p>
            <a:endParaRPr lang="sv-SE" sz="1400" kern="1200" baseline="0" dirty="0">
              <a:solidFill>
                <a:schemeClr val="tx1"/>
              </a:solidFill>
              <a:latin typeface="+mn-lt"/>
              <a:ea typeface="+mn-ea"/>
              <a:cs typeface="+mn-cs"/>
            </a:endParaRPr>
          </a:p>
          <a:p>
            <a:r>
              <a:rPr lang="sv-SE" sz="1400" b="0" kern="1200" dirty="0">
                <a:solidFill>
                  <a:schemeClr val="tx1"/>
                </a:solidFill>
                <a:latin typeface="+mn-lt"/>
                <a:ea typeface="+mn-ea"/>
                <a:cs typeface="+mn-cs"/>
              </a:rPr>
              <a:t>Vid</a:t>
            </a:r>
            <a:r>
              <a:rPr lang="sv-SE" sz="1400" kern="1200" dirty="0">
                <a:solidFill>
                  <a:schemeClr val="tx1"/>
                </a:solidFill>
                <a:latin typeface="+mn-lt"/>
                <a:ea typeface="+mn-ea"/>
                <a:cs typeface="+mn-cs"/>
              </a:rPr>
              <a:t> stress så minskar blodflödet till hjärnan och fokus på det negativa ökar. </a:t>
            </a:r>
          </a:p>
          <a:p>
            <a:endParaRPr lang="sv-SE" sz="1400" kern="1200" dirty="0">
              <a:solidFill>
                <a:schemeClr val="tx1"/>
              </a:solidFill>
              <a:latin typeface="+mn-lt"/>
              <a:ea typeface="+mn-ea"/>
              <a:cs typeface="+mn-cs"/>
            </a:endParaRPr>
          </a:p>
          <a:p>
            <a:r>
              <a:rPr lang="sv-SE" sz="1400" kern="1200" dirty="0">
                <a:solidFill>
                  <a:schemeClr val="tx1"/>
                </a:solidFill>
                <a:latin typeface="+mn-lt"/>
                <a:ea typeface="+mn-ea"/>
                <a:cs typeface="+mn-cs"/>
              </a:rPr>
              <a:t>Det blir svårare att tänka klart och hitta lösningar på problem.</a:t>
            </a:r>
          </a:p>
          <a:p>
            <a:endParaRPr lang="sv-SE" sz="1400" i="1" kern="1200" dirty="0">
              <a:solidFill>
                <a:schemeClr val="tx1"/>
              </a:solidFill>
              <a:latin typeface="+mn-lt"/>
              <a:ea typeface="+mn-ea"/>
              <a:cs typeface="+mn-cs"/>
            </a:endParaRPr>
          </a:p>
          <a:p>
            <a:endParaRPr lang="sv-SE" sz="1200" i="1" kern="120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CD5B516A-032F-4CD3-9845-EE15896697F8}" type="slidenum">
              <a:rPr lang="sv-SE" smtClean="0"/>
              <a:pPr/>
              <a:t>18</a:t>
            </a:fld>
            <a:endParaRPr lang="sv-S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400" b="0" kern="1200" dirty="0">
                <a:solidFill>
                  <a:schemeClr val="tx1"/>
                </a:solidFill>
                <a:latin typeface="+mn-lt"/>
                <a:ea typeface="+mn-ea"/>
                <a:cs typeface="+mn-cs"/>
              </a:rPr>
              <a:t>4 min</a:t>
            </a:r>
          </a:p>
          <a:p>
            <a:endParaRPr lang="sv-SE" sz="1400" b="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kern="1200" dirty="0">
                <a:solidFill>
                  <a:schemeClr val="tx1"/>
                </a:solidFill>
                <a:latin typeface="+mn-lt"/>
                <a:ea typeface="+mn-ea"/>
                <a:cs typeface="+mn-cs"/>
              </a:rPr>
              <a:t>Ur föräldramaterialet</a:t>
            </a:r>
            <a:r>
              <a:rPr lang="sv-SE" sz="1400" kern="1200" dirty="0">
                <a:solidFill>
                  <a:schemeClr val="tx1"/>
                </a:solidFill>
                <a:latin typeface="+mn-lt"/>
                <a:ea typeface="+mn-ea"/>
                <a:cs typeface="+mn-cs"/>
              </a:rPr>
              <a:t>: Ju tidigare en </a:t>
            </a:r>
            <a:r>
              <a:rPr lang="sv-SE" sz="1400" kern="1200" dirty="0" err="1">
                <a:solidFill>
                  <a:schemeClr val="tx1"/>
                </a:solidFill>
                <a:latin typeface="+mn-lt"/>
                <a:ea typeface="+mn-ea"/>
                <a:cs typeface="+mn-cs"/>
              </a:rPr>
              <a:t>ilskereaktion</a:t>
            </a:r>
            <a:r>
              <a:rPr lang="sv-SE" sz="1400" kern="1200" dirty="0">
                <a:solidFill>
                  <a:schemeClr val="tx1"/>
                </a:solidFill>
                <a:latin typeface="+mn-lt"/>
                <a:ea typeface="+mn-ea"/>
                <a:cs typeface="+mn-cs"/>
              </a:rPr>
              <a:t> kan brytas desto lättare är det. Därför är det bra att bli medveten om sina egna tankar och kroppsliga reaktioner.</a:t>
            </a:r>
            <a:r>
              <a:rPr lang="sv-SE" sz="3600" dirty="0"/>
              <a:t> Stress och ilska gör det svårare att tänka klart.</a:t>
            </a:r>
            <a:endParaRPr lang="sv-SE" sz="1400" kern="1200" dirty="0">
              <a:solidFill>
                <a:schemeClr val="tx1"/>
              </a:solidFill>
              <a:latin typeface="+mn-lt"/>
              <a:ea typeface="+mn-ea"/>
              <a:cs typeface="+mn-cs"/>
            </a:endParaRPr>
          </a:p>
          <a:p>
            <a:r>
              <a:rPr lang="sv-SE" sz="1400" b="1" kern="1200" dirty="0">
                <a:solidFill>
                  <a:schemeClr val="tx1"/>
                </a:solidFill>
                <a:latin typeface="+mn-lt"/>
                <a:ea typeface="+mn-ea"/>
                <a:cs typeface="+mn-cs"/>
              </a:rPr>
              <a:t> </a:t>
            </a:r>
            <a:endParaRPr lang="sv-SE" sz="1400" kern="1200" dirty="0">
              <a:solidFill>
                <a:schemeClr val="tx1"/>
              </a:solidFill>
              <a:latin typeface="+mn-lt"/>
              <a:ea typeface="+mn-ea"/>
              <a:cs typeface="+mn-cs"/>
            </a:endParaRPr>
          </a:p>
          <a:p>
            <a:r>
              <a:rPr lang="sv-SE" sz="1400" b="1" kern="1200" dirty="0">
                <a:solidFill>
                  <a:schemeClr val="tx1"/>
                </a:solidFill>
                <a:latin typeface="+mn-lt"/>
                <a:ea typeface="+mn-ea"/>
                <a:cs typeface="+mn-cs"/>
              </a:rPr>
              <a:t>Fråga gruppledarna:</a:t>
            </a:r>
            <a:r>
              <a:rPr lang="sv-SE" sz="1400" kern="1200" dirty="0">
                <a:solidFill>
                  <a:schemeClr val="tx1"/>
                </a:solidFill>
                <a:latin typeface="+mn-lt"/>
                <a:ea typeface="+mn-ea"/>
                <a:cs typeface="+mn-cs"/>
              </a:rPr>
              <a:t> Kan</a:t>
            </a:r>
            <a:r>
              <a:rPr lang="sv-SE" sz="1400" kern="1200" baseline="0" dirty="0">
                <a:solidFill>
                  <a:schemeClr val="tx1"/>
                </a:solidFill>
                <a:latin typeface="+mn-lt"/>
                <a:ea typeface="+mn-ea"/>
                <a:cs typeface="+mn-cs"/>
              </a:rPr>
              <a:t> ni ge några exempel på</a:t>
            </a:r>
            <a:r>
              <a:rPr lang="sv-SE" sz="1400" kern="1200" dirty="0">
                <a:solidFill>
                  <a:schemeClr val="tx1"/>
                </a:solidFill>
                <a:latin typeface="+mn-lt"/>
                <a:ea typeface="+mn-ea"/>
                <a:cs typeface="+mn-cs"/>
              </a:rPr>
              <a:t> kroppsliga reaktioner och typiska tankar vid stress och ilska?</a:t>
            </a:r>
          </a:p>
          <a:p>
            <a:endParaRPr lang="sv-SE" sz="1400" kern="1200" dirty="0">
              <a:solidFill>
                <a:schemeClr val="tx1"/>
              </a:solidFill>
              <a:latin typeface="+mn-lt"/>
              <a:ea typeface="+mn-ea"/>
              <a:cs typeface="+mn-cs"/>
            </a:endParaRPr>
          </a:p>
          <a:p>
            <a:r>
              <a:rPr lang="sv-SE" sz="1400" kern="1200" dirty="0">
                <a:solidFill>
                  <a:schemeClr val="tx1"/>
                </a:solidFill>
                <a:latin typeface="+mn-lt"/>
                <a:ea typeface="+mn-ea"/>
                <a:cs typeface="+mn-cs"/>
              </a:rPr>
              <a:t>Instruktörens exempel (att använda vid behov): ___________________________________</a:t>
            </a:r>
          </a:p>
          <a:p>
            <a:endParaRPr lang="sv-SE" sz="2400" i="1" kern="120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CD5B516A-032F-4CD3-9845-EE15896697F8}" type="slidenum">
              <a:rPr lang="sv-SE" smtClean="0"/>
              <a:pPr/>
              <a:t>19</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1min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Gå igenom agendan.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Fika 20 min + kort paus 5 min. Lunch kl.12-13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a:p>
            <a:endParaRPr lang="sv-SE" b="1"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2</a:t>
            </a:fld>
            <a:endParaRPr lang="sv-S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a:t>6 min</a:t>
            </a:r>
          </a:p>
          <a:p>
            <a:endParaRPr lang="sv-SE" dirty="0"/>
          </a:p>
          <a:p>
            <a:r>
              <a:rPr lang="sv-SE" b="1" dirty="0"/>
              <a:t>Ur gruppledarmaterialet: </a:t>
            </a:r>
            <a:r>
              <a:rPr lang="sv-SE" sz="1200" i="0" kern="1200" dirty="0">
                <a:solidFill>
                  <a:schemeClr val="tx1"/>
                </a:solidFill>
                <a:latin typeface="+mn-lt"/>
                <a:ea typeface="+mn-ea"/>
                <a:cs typeface="+mn-cs"/>
              </a:rPr>
              <a:t>Till skillnad från våra tankar och kroppsliga reaktioner så är vårt beteende viljestyrt och något vi behöver ta ansvar för. Därför är beteenden det viktigaste och mest effektiva att arbeta med. </a:t>
            </a:r>
          </a:p>
          <a:p>
            <a:endParaRPr lang="sv-SE" sz="1200" i="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kern="1200" dirty="0">
                <a:solidFill>
                  <a:schemeClr val="tx1"/>
                </a:solidFill>
                <a:latin typeface="+mn-lt"/>
                <a:ea typeface="+mn-ea"/>
                <a:cs typeface="+mn-cs"/>
              </a:rPr>
              <a:t>Uppmana gruppledarna att fundera själv och skriv ner.</a:t>
            </a:r>
          </a:p>
          <a:p>
            <a:r>
              <a:rPr lang="sv-SE" sz="1200" i="0" kern="1200" dirty="0">
                <a:solidFill>
                  <a:schemeClr val="tx1"/>
                </a:solidFill>
                <a:latin typeface="+mn-lt"/>
                <a:ea typeface="+mn-ea"/>
                <a:cs typeface="+mn-cs"/>
              </a:rPr>
              <a:t> </a:t>
            </a:r>
            <a:endParaRPr lang="sv-SE" sz="1200" i="1" kern="1200" dirty="0">
              <a:solidFill>
                <a:schemeClr val="tx1"/>
              </a:solidFill>
              <a:latin typeface="+mn-lt"/>
              <a:ea typeface="+mn-ea"/>
              <a:cs typeface="+mn-cs"/>
            </a:endParaRPr>
          </a:p>
          <a:p>
            <a:r>
              <a:rPr lang="sv-SE" sz="1200" b="1" i="0" kern="1200" dirty="0">
                <a:solidFill>
                  <a:schemeClr val="tx1"/>
                </a:solidFill>
                <a:latin typeface="+mn-lt"/>
                <a:ea typeface="+mn-ea"/>
                <a:cs typeface="+mn-cs"/>
              </a:rPr>
              <a:t>Fråga gruppledarna</a:t>
            </a:r>
            <a:r>
              <a:rPr lang="sv-SE" sz="1200" b="0" i="0" kern="1200" dirty="0">
                <a:solidFill>
                  <a:schemeClr val="tx1"/>
                </a:solidFill>
                <a:latin typeface="+mn-lt"/>
                <a:ea typeface="+mn-ea"/>
                <a:cs typeface="+mn-cs"/>
              </a:rPr>
              <a:t>:</a:t>
            </a:r>
            <a:r>
              <a:rPr lang="sv-SE" sz="1200" b="0" i="0" kern="1200" baseline="0" dirty="0">
                <a:solidFill>
                  <a:schemeClr val="tx1"/>
                </a:solidFill>
                <a:latin typeface="+mn-lt"/>
                <a:ea typeface="+mn-ea"/>
                <a:cs typeface="+mn-cs"/>
              </a:rPr>
              <a:t> Hur beter du dig när du</a:t>
            </a:r>
            <a:r>
              <a:rPr lang="sv-SE" sz="1200" i="0" kern="1200" dirty="0">
                <a:solidFill>
                  <a:schemeClr val="tx1"/>
                </a:solidFill>
                <a:latin typeface="+mn-lt"/>
                <a:ea typeface="+mn-ea"/>
                <a:cs typeface="+mn-cs"/>
              </a:rPr>
              <a:t> blir irriterad eller arg?</a:t>
            </a:r>
            <a:endParaRPr lang="sv-SE" sz="1200" i="1" kern="1200" dirty="0">
              <a:solidFill>
                <a:schemeClr val="tx1"/>
              </a:solidFill>
              <a:latin typeface="+mn-lt"/>
              <a:ea typeface="+mn-ea"/>
              <a:cs typeface="+mn-cs"/>
            </a:endParaRPr>
          </a:p>
          <a:p>
            <a:r>
              <a:rPr lang="sv-SE" sz="1200" i="0" kern="1200" dirty="0">
                <a:solidFill>
                  <a:schemeClr val="tx1"/>
                </a:solidFill>
                <a:latin typeface="+mn-lt"/>
                <a:ea typeface="+mn-ea"/>
                <a:cs typeface="+mn-cs"/>
              </a:rPr>
              <a:t> </a:t>
            </a:r>
            <a:endParaRPr lang="sv-SE" sz="1200" i="1" kern="1200" dirty="0">
              <a:solidFill>
                <a:schemeClr val="tx1"/>
              </a:solidFill>
              <a:latin typeface="+mn-lt"/>
              <a:ea typeface="+mn-ea"/>
              <a:cs typeface="+mn-cs"/>
            </a:endParaRPr>
          </a:p>
          <a:p>
            <a:r>
              <a:rPr lang="sv-SE" sz="1200" b="1" i="0" kern="1200" dirty="0">
                <a:solidFill>
                  <a:schemeClr val="tx1"/>
                </a:solidFill>
                <a:latin typeface="+mn-lt"/>
                <a:ea typeface="+mn-ea"/>
                <a:cs typeface="+mn-cs"/>
              </a:rPr>
              <a:t>Fråga gruppledarna</a:t>
            </a:r>
            <a:r>
              <a:rPr lang="sv-SE" sz="1200" b="0" i="0" kern="1200" dirty="0">
                <a:solidFill>
                  <a:schemeClr val="tx1"/>
                </a:solidFill>
                <a:latin typeface="+mn-lt"/>
                <a:ea typeface="+mn-ea"/>
                <a:cs typeface="+mn-cs"/>
              </a:rPr>
              <a:t>:</a:t>
            </a:r>
            <a:r>
              <a:rPr lang="sv-SE" sz="1200" b="0" i="0" kern="1200" baseline="0" dirty="0">
                <a:solidFill>
                  <a:schemeClr val="tx1"/>
                </a:solidFill>
                <a:latin typeface="+mn-lt"/>
                <a:ea typeface="+mn-ea"/>
                <a:cs typeface="+mn-cs"/>
              </a:rPr>
              <a:t> V</a:t>
            </a:r>
            <a:r>
              <a:rPr lang="sv-SE" sz="1200" i="0" kern="1200" dirty="0">
                <a:solidFill>
                  <a:schemeClr val="tx1"/>
                </a:solidFill>
                <a:latin typeface="+mn-lt"/>
                <a:ea typeface="+mn-ea"/>
                <a:cs typeface="+mn-cs"/>
              </a:rPr>
              <a:t>ilka konsekvenser får beteendet i stunden och på lång sikt? </a:t>
            </a:r>
          </a:p>
          <a:p>
            <a:endParaRPr lang="sv-SE" sz="1200" i="0" kern="1200" dirty="0">
              <a:solidFill>
                <a:schemeClr val="tx1"/>
              </a:solidFill>
              <a:latin typeface="+mn-lt"/>
              <a:ea typeface="+mn-ea"/>
              <a:cs typeface="+mn-cs"/>
            </a:endParaRPr>
          </a:p>
          <a:p>
            <a:endParaRPr lang="sv-SE" sz="1200" i="0" kern="1200" dirty="0">
              <a:solidFill>
                <a:schemeClr val="tx1"/>
              </a:solidFill>
              <a:latin typeface="+mn-lt"/>
              <a:ea typeface="+mn-ea"/>
              <a:cs typeface="+mn-cs"/>
            </a:endParaRPr>
          </a:p>
          <a:p>
            <a:endParaRPr lang="sv-SE" sz="1200" i="0" kern="120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CD5B516A-032F-4CD3-9845-EE15896697F8}" type="slidenum">
              <a:rPr lang="sv-SE" smtClean="0"/>
              <a:pPr/>
              <a:t>20</a:t>
            </a:fld>
            <a:endParaRPr lang="sv-S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baseline="0" dirty="0">
                <a:solidFill>
                  <a:schemeClr val="tx1"/>
                </a:solidFill>
                <a:latin typeface="+mn-lt"/>
                <a:ea typeface="+mn-ea"/>
                <a:cs typeface="+mn-cs"/>
              </a:rPr>
              <a:t>6 min</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1"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1" kern="1200" baseline="0" dirty="0">
                <a:solidFill>
                  <a:schemeClr val="tx1"/>
                </a:solidFill>
                <a:latin typeface="+mn-lt"/>
                <a:ea typeface="+mn-ea"/>
                <a:cs typeface="+mn-cs"/>
              </a:rPr>
              <a:t>Ur gruppledarmaterialet: </a:t>
            </a:r>
            <a:r>
              <a:rPr lang="sv-SE" sz="1200" kern="1200" dirty="0">
                <a:solidFill>
                  <a:schemeClr val="tx1"/>
                </a:solidFill>
                <a:latin typeface="+mn-lt"/>
                <a:ea typeface="+mn-ea"/>
                <a:cs typeface="+mn-cs"/>
              </a:rPr>
              <a:t>Eftersom vårt tänkande inte fungerar särskilt bra när vi är arga så finns en risk att vi säger eller gör något som vi sedan ångrar. Därför kan det vara till hjälp att i förväg fundera ut hur vi ska hantera vår ilska.</a:t>
            </a:r>
            <a:r>
              <a:rPr lang="sv-SE" sz="1200" kern="1200" baseline="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a:solidFill>
                  <a:schemeClr val="tx1"/>
                </a:solidFill>
                <a:latin typeface="+mn-lt"/>
                <a:ea typeface="+mn-ea"/>
                <a:cs typeface="+mn-cs"/>
              </a:rPr>
              <a:t>F</a:t>
            </a:r>
            <a:r>
              <a:rPr lang="sv-SE" sz="1200" b="0" i="0" kern="1200" dirty="0">
                <a:solidFill>
                  <a:schemeClr val="tx1"/>
                </a:solidFill>
                <a:latin typeface="+mn-lt"/>
                <a:ea typeface="+mn-ea"/>
                <a:cs typeface="+mn-cs"/>
              </a:rPr>
              <a:t>öräldrarna får sedan fundera på </a:t>
            </a:r>
            <a:r>
              <a:rPr lang="sv-SE" sz="1200" i="0" kern="1200" dirty="0">
                <a:solidFill>
                  <a:schemeClr val="tx1"/>
                </a:solidFill>
                <a:latin typeface="+mn-lt"/>
                <a:ea typeface="+mn-ea"/>
                <a:cs typeface="+mn-cs"/>
              </a:rPr>
              <a:t>hur de vill att deras barn ska hantera ilska. Deras svar kopplas till</a:t>
            </a:r>
            <a:r>
              <a:rPr lang="sv-SE" sz="1200" i="1" kern="1200" dirty="0">
                <a:solidFill>
                  <a:schemeClr val="tx1"/>
                </a:solidFill>
                <a:latin typeface="+mn-lt"/>
                <a:ea typeface="+mn-ea"/>
                <a:cs typeface="+mn-cs"/>
              </a:rPr>
              <a:t> förebildsfaktorn</a:t>
            </a:r>
            <a:r>
              <a:rPr lang="sv-SE" sz="1200" i="0" kern="1200" dirty="0">
                <a:solidFill>
                  <a:schemeClr val="tx1"/>
                </a:solidFill>
                <a:latin typeface="+mn-lt"/>
                <a:ea typeface="+mn-ea"/>
                <a:cs typeface="+mn-cs"/>
              </a:rPr>
              <a:t>.</a:t>
            </a:r>
            <a:endParaRPr lang="sv-SE" sz="1200" i="1" kern="1200" dirty="0">
              <a:solidFill>
                <a:schemeClr val="tx1"/>
              </a:solidFill>
              <a:latin typeface="+mn-lt"/>
              <a:ea typeface="+mn-ea"/>
              <a:cs typeface="+mn-cs"/>
            </a:endParaRPr>
          </a:p>
          <a:p>
            <a:r>
              <a:rPr lang="sv-SE" sz="1200" i="0" kern="1200" dirty="0">
                <a:solidFill>
                  <a:schemeClr val="tx1"/>
                </a:solidFill>
                <a:latin typeface="+mn-lt"/>
                <a:ea typeface="+mn-ea"/>
                <a:cs typeface="+mn-cs"/>
              </a:rPr>
              <a:t> </a:t>
            </a:r>
            <a:endParaRPr lang="sv-SE" sz="1200" i="1" kern="1200" dirty="0">
              <a:solidFill>
                <a:schemeClr val="tx1"/>
              </a:solidFill>
              <a:latin typeface="+mn-lt"/>
              <a:ea typeface="+mn-ea"/>
              <a:cs typeface="+mn-cs"/>
            </a:endParaRPr>
          </a:p>
          <a:p>
            <a:r>
              <a:rPr lang="sv-SE" sz="1200" b="1" kern="1200" baseline="0" dirty="0">
                <a:solidFill>
                  <a:schemeClr val="tx1"/>
                </a:solidFill>
                <a:latin typeface="+mn-lt"/>
                <a:ea typeface="+mn-ea"/>
                <a:cs typeface="+mn-cs"/>
              </a:rPr>
              <a:t>Ur gruppledarmaterialet: Ta en paus! </a:t>
            </a:r>
            <a:r>
              <a:rPr lang="sv-SE" sz="1200" b="0" kern="1200" baseline="0" dirty="0">
                <a:solidFill>
                  <a:schemeClr val="tx1"/>
                </a:solidFill>
                <a:latin typeface="+mn-lt"/>
                <a:ea typeface="+mn-ea"/>
                <a:cs typeface="+mn-cs"/>
              </a:rPr>
              <a:t>För att kunna hantera sin ilska på det sätt vi vill så är det bra att </a:t>
            </a:r>
            <a:r>
              <a:rPr lang="sv-SE" sz="1200" kern="1200" baseline="0" dirty="0">
                <a:solidFill>
                  <a:schemeClr val="tx1"/>
                </a:solidFill>
                <a:latin typeface="+mn-lt"/>
                <a:ea typeface="+mn-ea"/>
                <a:cs typeface="+mn-cs"/>
              </a:rPr>
              <a:t>ta en paus innan vi agerar. Alla känslor klingar av naturligt om vi väntar en stund och tänkandet börjar fungera bättre igen. Det blir även lättare att behålla lugnet ju oftare vi försöker. </a:t>
            </a:r>
          </a:p>
          <a:p>
            <a:r>
              <a:rPr lang="sv-SE" sz="1200" b="1" kern="1200" baseline="0" dirty="0">
                <a:solidFill>
                  <a:schemeClr val="tx1"/>
                </a:solidFill>
                <a:latin typeface="+mn-lt"/>
                <a:ea typeface="+mn-ea"/>
                <a:cs typeface="+mn-cs"/>
              </a:rPr>
              <a:t>Rita upp </a:t>
            </a:r>
            <a:r>
              <a:rPr lang="sv-SE" sz="1200" kern="1200" baseline="0" dirty="0">
                <a:solidFill>
                  <a:schemeClr val="tx1"/>
                </a:solidFill>
                <a:latin typeface="+mn-lt"/>
                <a:ea typeface="+mn-ea"/>
                <a:cs typeface="+mn-cs"/>
              </a:rPr>
              <a:t>”känslokurvan” enligt gruppledarmaterialet.</a:t>
            </a:r>
          </a:p>
          <a:p>
            <a:endParaRPr lang="sv-SE" sz="1200" kern="1200" baseline="0" dirty="0">
              <a:solidFill>
                <a:schemeClr val="tx1"/>
              </a:solidFill>
              <a:latin typeface="+mn-lt"/>
              <a:ea typeface="+mn-ea"/>
              <a:cs typeface="+mn-cs"/>
            </a:endParaRPr>
          </a:p>
          <a:p>
            <a:r>
              <a:rPr lang="sv-SE" sz="1200" b="1" kern="1200" baseline="0" dirty="0">
                <a:solidFill>
                  <a:schemeClr val="tx1"/>
                </a:solidFill>
                <a:latin typeface="+mn-lt"/>
                <a:ea typeface="+mn-ea"/>
                <a:cs typeface="+mn-cs"/>
              </a:rPr>
              <a:t>Fråga gruppen: </a:t>
            </a:r>
            <a:r>
              <a:rPr lang="sv-SE" sz="1200" b="0" kern="1200" baseline="0" dirty="0">
                <a:solidFill>
                  <a:schemeClr val="tx1"/>
                </a:solidFill>
                <a:latin typeface="+mn-lt"/>
                <a:ea typeface="+mn-ea"/>
                <a:cs typeface="+mn-cs"/>
              </a:rPr>
              <a:t>Har ni exempel på hur man kan ta en paus? </a:t>
            </a:r>
          </a:p>
          <a:p>
            <a:endParaRPr lang="sv-SE" sz="1200" b="1" kern="1200" baseline="0" dirty="0">
              <a:solidFill>
                <a:schemeClr val="tx1"/>
              </a:solidFill>
              <a:latin typeface="+mn-lt"/>
              <a:ea typeface="+mn-ea"/>
              <a:cs typeface="+mn-cs"/>
            </a:endParaRPr>
          </a:p>
          <a:p>
            <a:r>
              <a:rPr lang="sv-SE" sz="1200" b="1" kern="1200" baseline="0" dirty="0">
                <a:solidFill>
                  <a:schemeClr val="tx1"/>
                </a:solidFill>
                <a:latin typeface="+mn-lt"/>
                <a:ea typeface="+mn-ea"/>
                <a:cs typeface="+mn-cs"/>
              </a:rPr>
              <a:t>Fråga gruppen: </a:t>
            </a:r>
            <a:r>
              <a:rPr lang="sv-SE" sz="1200" b="0" kern="1200" baseline="0" dirty="0">
                <a:solidFill>
                  <a:schemeClr val="tx1"/>
                </a:solidFill>
                <a:latin typeface="+mn-lt"/>
                <a:ea typeface="+mn-ea"/>
                <a:cs typeface="+mn-cs"/>
              </a:rPr>
              <a:t>Har ni ytterligare förslag på alternativ till att agera ut sin ilska? </a:t>
            </a:r>
          </a:p>
          <a:p>
            <a:r>
              <a:rPr lang="sv-SE" sz="1200" kern="1200" baseline="0" dirty="0">
                <a:solidFill>
                  <a:schemeClr val="tx1"/>
                </a:solidFill>
                <a:latin typeface="+mn-lt"/>
                <a:ea typeface="+mn-ea"/>
                <a:cs typeface="+mn-cs"/>
              </a:rPr>
              <a:t>Fyll på enligt nedan:</a:t>
            </a:r>
          </a:p>
          <a:p>
            <a:r>
              <a:rPr lang="sv-SE" sz="1200" kern="1200" baseline="0" dirty="0">
                <a:solidFill>
                  <a:schemeClr val="tx1"/>
                </a:solidFill>
                <a:latin typeface="+mn-lt"/>
                <a:ea typeface="+mn-ea"/>
                <a:cs typeface="+mn-cs"/>
              </a:rPr>
              <a:t>• Använd en lugn ton. Enligt forskning avslutas 96% av alla diskussioner i samma ton som de inleds.</a:t>
            </a:r>
          </a:p>
          <a:p>
            <a:r>
              <a:rPr lang="sv-SE" sz="1200" kern="1200" baseline="0" dirty="0">
                <a:solidFill>
                  <a:schemeClr val="tx1"/>
                </a:solidFill>
                <a:latin typeface="+mn-lt"/>
                <a:ea typeface="+mn-ea"/>
                <a:cs typeface="+mn-cs"/>
              </a:rPr>
              <a:t>• Gör barnet delaktigt och försök att hitta lösningar tillsammans, gör det vid ett lugnt tillfälle</a:t>
            </a:r>
          </a:p>
          <a:p>
            <a:r>
              <a:rPr lang="sv-SE" sz="1200" kern="1200" baseline="0" dirty="0">
                <a:solidFill>
                  <a:schemeClr val="tx1"/>
                </a:solidFill>
                <a:latin typeface="+mn-lt"/>
                <a:ea typeface="+mn-ea"/>
                <a:cs typeface="+mn-cs"/>
              </a:rPr>
              <a:t>• Om det är möjligt - lämna över till den andra föräldern att hantera situationen om du inte kan behålla lugnet.</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Fördjupning kopplat till BK</a:t>
            </a:r>
            <a:r>
              <a:rPr lang="sv-SE" sz="1200" kern="1200" dirty="0">
                <a:solidFill>
                  <a:schemeClr val="tx1"/>
                </a:solidFill>
                <a:effectLst/>
                <a:latin typeface="+mn-lt"/>
                <a:ea typeface="+mn-ea"/>
                <a:cs typeface="+mn-cs"/>
              </a:rPr>
              <a:t>: Här</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kan vi också stanna upp och påminna oss om barnperspektivet. Att hjälpa föräldrarna att hantera stress och ilska på</a:t>
            </a:r>
            <a:r>
              <a:rPr lang="sv-SE" sz="1200" kern="1200" baseline="0" dirty="0">
                <a:solidFill>
                  <a:schemeClr val="tx1"/>
                </a:solidFill>
                <a:effectLst/>
                <a:latin typeface="+mn-lt"/>
                <a:ea typeface="+mn-ea"/>
                <a:cs typeface="+mn-cs"/>
              </a:rPr>
              <a:t> ett sätt som gynnar barnen och </a:t>
            </a:r>
            <a:r>
              <a:rPr lang="sv-SE" sz="1200" kern="1200" dirty="0">
                <a:solidFill>
                  <a:schemeClr val="tx1"/>
                </a:solidFill>
                <a:effectLst/>
                <a:latin typeface="+mn-lt"/>
                <a:ea typeface="+mn-ea"/>
                <a:cs typeface="+mn-cs"/>
              </a:rPr>
              <a:t>minskar konflikter mellan föräldrar och barn främjar barnets utveckling, vilket går i linje med FN:s barnkonvention (artiklar 5 och 6).  </a:t>
            </a:r>
          </a:p>
          <a:p>
            <a:endParaRPr lang="sv-SE" sz="1200" kern="1200" baseline="0" dirty="0">
              <a:solidFill>
                <a:schemeClr val="tx1"/>
              </a:solidFill>
              <a:latin typeface="+mn-lt"/>
              <a:ea typeface="+mn-ea"/>
              <a:cs typeface="+mn-cs"/>
            </a:endParaRPr>
          </a:p>
          <a:p>
            <a:endParaRPr lang="sv-SE" sz="1200" kern="1200" baseline="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CD5B516A-032F-4CD3-9845-EE15896697F8}" type="slidenum">
              <a:rPr lang="sv-SE" smtClean="0"/>
              <a:pPr/>
              <a:t>21</a:t>
            </a:fld>
            <a:endParaRPr lang="sv-S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b="0" kern="1200" baseline="0" dirty="0">
                <a:solidFill>
                  <a:schemeClr val="tx1"/>
                </a:solidFill>
                <a:latin typeface="+mn-lt"/>
                <a:ea typeface="+mn-ea"/>
                <a:cs typeface="+mn-cs"/>
              </a:rPr>
              <a:t>4 min</a:t>
            </a:r>
          </a:p>
          <a:p>
            <a:endParaRPr lang="sv-SE" sz="1200" b="1" kern="1200" baseline="0" dirty="0">
              <a:solidFill>
                <a:schemeClr val="tx1"/>
              </a:solidFill>
              <a:latin typeface="+mn-lt"/>
              <a:ea typeface="+mn-ea"/>
              <a:cs typeface="+mn-cs"/>
            </a:endParaRPr>
          </a:p>
          <a:p>
            <a:r>
              <a:rPr lang="sv-SE" sz="1200" b="1" kern="1200" baseline="0" dirty="0">
                <a:solidFill>
                  <a:schemeClr val="tx1"/>
                </a:solidFill>
                <a:latin typeface="+mn-lt"/>
                <a:ea typeface="+mn-ea"/>
                <a:cs typeface="+mn-cs"/>
              </a:rPr>
              <a:t>Ur gruppledarmaterialet:</a:t>
            </a:r>
          </a:p>
          <a:p>
            <a:r>
              <a:rPr lang="sv-SE" sz="1200" kern="1200" dirty="0">
                <a:solidFill>
                  <a:schemeClr val="tx1"/>
                </a:solidFill>
                <a:latin typeface="+mn-lt"/>
                <a:ea typeface="+mn-ea"/>
                <a:cs typeface="+mn-cs"/>
              </a:rPr>
              <a:t>Föräldrarna</a:t>
            </a:r>
            <a:r>
              <a:rPr lang="sv-SE" sz="1200" kern="1200" baseline="0" dirty="0">
                <a:solidFill>
                  <a:schemeClr val="tx1"/>
                </a:solidFill>
                <a:latin typeface="+mn-lt"/>
                <a:ea typeface="+mn-ea"/>
                <a:cs typeface="+mn-cs"/>
              </a:rPr>
              <a:t> får </a:t>
            </a:r>
            <a:r>
              <a:rPr lang="sv-SE" sz="1200" kern="1200" dirty="0">
                <a:solidFill>
                  <a:schemeClr val="tx1"/>
                </a:solidFill>
                <a:latin typeface="+mn-lt"/>
                <a:ea typeface="+mn-ea"/>
                <a:cs typeface="+mn-cs"/>
              </a:rPr>
              <a:t>välja en kritisk situation där de kan pröva att ta en paus innan de agerar. Föräldrarna får fundera på hur de kan göra när de tar en paus.</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Ni utgår från punkter i er manual:</a:t>
            </a:r>
            <a:r>
              <a:rPr lang="sv-SE" sz="1200" kern="1200" baseline="0" dirty="0">
                <a:solidFill>
                  <a:schemeClr val="tx1"/>
                </a:solidFill>
                <a:latin typeface="+mn-lt"/>
                <a:ea typeface="+mn-ea"/>
                <a:cs typeface="+mn-cs"/>
              </a:rPr>
              <a:t> </a:t>
            </a:r>
          </a:p>
          <a:p>
            <a:pPr marL="171450" indent="-171450">
              <a:buFont typeface="Arial" panose="020B0604020202020204" pitchFamily="34" charset="0"/>
              <a:buChar char="•"/>
            </a:pPr>
            <a:r>
              <a:rPr lang="sv-SE" sz="1200" kern="1200" baseline="0" dirty="0">
                <a:solidFill>
                  <a:schemeClr val="tx1"/>
                </a:solidFill>
                <a:latin typeface="+mn-lt"/>
                <a:ea typeface="+mn-ea"/>
                <a:cs typeface="+mn-cs"/>
              </a:rPr>
              <a:t>Be gruppen fundera på hur de kan göra när de tar en paus.</a:t>
            </a:r>
          </a:p>
          <a:p>
            <a:pPr marL="171450" indent="-171450">
              <a:buFont typeface="Arial" panose="020B0604020202020204" pitchFamily="34" charset="0"/>
              <a:buChar char="•"/>
            </a:pPr>
            <a:r>
              <a:rPr lang="sv-SE" sz="1200" kern="1200" baseline="0" dirty="0">
                <a:solidFill>
                  <a:schemeClr val="tx1"/>
                </a:solidFill>
                <a:latin typeface="+mn-lt"/>
                <a:ea typeface="+mn-ea"/>
                <a:cs typeface="+mn-cs"/>
              </a:rPr>
              <a:t>Fråga om någon vill dela med sig av vad och när de ska pröva.</a:t>
            </a:r>
            <a:endParaRPr lang="sv-SE" sz="1200" kern="1200" dirty="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latin typeface="+mn-lt"/>
                <a:ea typeface="+mn-ea"/>
                <a:cs typeface="+mn-cs"/>
              </a:rPr>
              <a:t>OBS! </a:t>
            </a:r>
            <a:r>
              <a:rPr lang="sv-SE" sz="1200" b="0" kern="1200" dirty="0">
                <a:solidFill>
                  <a:schemeClr val="tx1"/>
                </a:solidFill>
                <a:latin typeface="+mn-lt"/>
                <a:ea typeface="+mn-ea"/>
                <a:cs typeface="+mn-cs"/>
              </a:rPr>
              <a:t>Peppa föräldrarna att fortsätta </a:t>
            </a:r>
            <a:r>
              <a:rPr lang="sv-SE" sz="1200" b="0" i="1" kern="1200" dirty="0">
                <a:solidFill>
                  <a:schemeClr val="tx1"/>
                </a:solidFill>
                <a:latin typeface="+mn-lt"/>
                <a:ea typeface="+mn-ea"/>
                <a:cs typeface="+mn-cs"/>
              </a:rPr>
              <a:t>Pröva och öva hemma</a:t>
            </a:r>
            <a:r>
              <a:rPr lang="sv-SE" sz="1200" b="0" kern="1200" dirty="0">
                <a:solidFill>
                  <a:schemeClr val="tx1"/>
                </a:solidFill>
                <a:latin typeface="+mn-lt"/>
                <a:ea typeface="+mn-ea"/>
                <a:cs typeface="+mn-cs"/>
              </a:rPr>
              <a:t>. Problemlös om någon haft</a:t>
            </a:r>
            <a:r>
              <a:rPr lang="sv-SE" sz="1200" b="0" kern="1200" baseline="0" dirty="0">
                <a:solidFill>
                  <a:schemeClr val="tx1"/>
                </a:solidFill>
                <a:latin typeface="+mn-lt"/>
                <a:ea typeface="+mn-ea"/>
                <a:cs typeface="+mn-cs"/>
              </a:rPr>
              <a:t> svårt att komma igång. </a:t>
            </a:r>
            <a:r>
              <a:rPr lang="sv-SE" sz="1200" b="0" kern="1200" dirty="0">
                <a:solidFill>
                  <a:schemeClr val="tx1"/>
                </a:solidFill>
                <a:latin typeface="+mn-lt"/>
                <a:ea typeface="+mn-ea"/>
                <a:cs typeface="+mn-cs"/>
              </a:rPr>
              <a:t>Det</a:t>
            </a:r>
            <a:r>
              <a:rPr lang="sv-SE" sz="1200" b="0" kern="1200" baseline="0" dirty="0">
                <a:solidFill>
                  <a:schemeClr val="tx1"/>
                </a:solidFill>
                <a:latin typeface="+mn-lt"/>
                <a:ea typeface="+mn-ea"/>
                <a:cs typeface="+mn-cs"/>
              </a:rPr>
              <a:t> är även viktigt att uppmuntra föräldrarna</a:t>
            </a:r>
            <a:r>
              <a:rPr lang="sv-SE" sz="1200" b="0" kern="1200" dirty="0">
                <a:solidFill>
                  <a:schemeClr val="tx1"/>
                </a:solidFill>
                <a:latin typeface="+mn-lt"/>
                <a:ea typeface="+mn-ea"/>
                <a:cs typeface="+mn-cs"/>
              </a:rPr>
              <a:t> att fortsätta med </a:t>
            </a:r>
            <a:r>
              <a:rPr lang="sv-SE" sz="1200" b="0" i="1" kern="1200" dirty="0">
                <a:solidFill>
                  <a:schemeClr val="tx1"/>
                </a:solidFill>
                <a:latin typeface="+mn-lt"/>
                <a:ea typeface="+mn-ea"/>
                <a:cs typeface="+mn-cs"/>
              </a:rPr>
              <a:t>fokus på det som fungerar</a:t>
            </a:r>
            <a:r>
              <a:rPr lang="sv-SE" sz="1200" b="0" kern="1200" dirty="0">
                <a:solidFill>
                  <a:schemeClr val="tx1"/>
                </a:solidFill>
                <a:latin typeface="+mn-lt"/>
                <a:ea typeface="+mn-ea"/>
                <a:cs typeface="+mn-cs"/>
              </a:rPr>
              <a:t> och </a:t>
            </a:r>
            <a:r>
              <a:rPr lang="sv-SE" sz="1200" b="0" i="1" kern="1200" dirty="0">
                <a:solidFill>
                  <a:schemeClr val="tx1"/>
                </a:solidFill>
                <a:latin typeface="+mn-lt"/>
                <a:ea typeface="+mn-ea"/>
                <a:cs typeface="+mn-cs"/>
              </a:rPr>
              <a:t>BUSA.</a:t>
            </a:r>
            <a:endParaRPr lang="sv-SE" sz="1200" b="0" kern="1200" dirty="0">
              <a:solidFill>
                <a:schemeClr val="tx1"/>
              </a:solidFill>
              <a:latin typeface="+mn-lt"/>
              <a:ea typeface="+mn-ea"/>
              <a:cs typeface="+mn-cs"/>
            </a:endParaRPr>
          </a:p>
          <a:p>
            <a:endParaRPr lang="sv-SE" sz="1200" kern="1200" dirty="0">
              <a:solidFill>
                <a:schemeClr val="tx1"/>
              </a:solidFill>
              <a:latin typeface="+mn-lt"/>
              <a:ea typeface="+mn-ea"/>
              <a:cs typeface="+mn-cs"/>
            </a:endParaRPr>
          </a:p>
          <a:p>
            <a:r>
              <a:rPr lang="sv-SE" sz="1200" b="1" kern="1200" dirty="0">
                <a:solidFill>
                  <a:schemeClr val="tx1"/>
                </a:solidFill>
                <a:latin typeface="+mn-lt"/>
                <a:ea typeface="+mn-ea"/>
                <a:cs typeface="+mn-cs"/>
              </a:rPr>
              <a:t>Föräldrareflektioner</a:t>
            </a:r>
            <a:r>
              <a:rPr lang="sv-SE" sz="1200" b="0" kern="1200" dirty="0">
                <a:solidFill>
                  <a:schemeClr val="tx1"/>
                </a:solidFill>
                <a:latin typeface="+mn-lt"/>
                <a:ea typeface="+mn-ea"/>
                <a:cs typeface="+mn-cs"/>
              </a:rPr>
              <a:t>:</a:t>
            </a:r>
            <a:r>
              <a:rPr lang="sv-SE" sz="1200" b="0" kern="1200" baseline="0" dirty="0">
                <a:solidFill>
                  <a:schemeClr val="tx1"/>
                </a:solidFill>
                <a:latin typeface="+mn-lt"/>
                <a:ea typeface="+mn-ea"/>
                <a:cs typeface="+mn-cs"/>
              </a:rPr>
              <a:t> Ni frågar </a:t>
            </a:r>
            <a:r>
              <a:rPr lang="sv-SE" sz="1200" b="0" kern="1200" dirty="0">
                <a:solidFill>
                  <a:schemeClr val="tx1"/>
                </a:solidFill>
                <a:latin typeface="+mn-lt"/>
                <a:ea typeface="+mn-ea"/>
                <a:cs typeface="+mn-cs"/>
              </a:rPr>
              <a:t>gruppen </a:t>
            </a:r>
            <a:r>
              <a:rPr lang="sv-SE" sz="1200" kern="1200" dirty="0">
                <a:solidFill>
                  <a:schemeClr val="tx1"/>
                </a:solidFill>
                <a:latin typeface="+mn-lt"/>
                <a:ea typeface="+mn-ea"/>
                <a:cs typeface="+mn-cs"/>
              </a:rPr>
              <a:t>vad de tar med sig från dagens träff.</a:t>
            </a:r>
          </a:p>
          <a:p>
            <a:r>
              <a:rPr lang="sv-SE" sz="1200" kern="1200" dirty="0">
                <a:solidFill>
                  <a:schemeClr val="tx1"/>
                </a:solidFill>
                <a:latin typeface="+mn-lt"/>
                <a:ea typeface="+mn-ea"/>
                <a:cs typeface="+mn-cs"/>
              </a:rPr>
              <a:t> </a:t>
            </a:r>
          </a:p>
        </p:txBody>
      </p:sp>
      <p:sp>
        <p:nvSpPr>
          <p:cNvPr id="4" name="Platshållare för bildnummer 3"/>
          <p:cNvSpPr>
            <a:spLocks noGrp="1"/>
          </p:cNvSpPr>
          <p:nvPr>
            <p:ph type="sldNum" sz="quarter" idx="10"/>
          </p:nvPr>
        </p:nvSpPr>
        <p:spPr/>
        <p:txBody>
          <a:bodyPr/>
          <a:lstStyle/>
          <a:p>
            <a:fld id="{63CBAD7C-4734-407B-BC44-464562270AD8}" type="slidenum">
              <a:rPr lang="sv-SE" smtClean="0"/>
              <a:pPr/>
              <a:t>22</a:t>
            </a:fld>
            <a:endParaRPr lang="sv-S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a:bodyPr>
          <a:lstStyle/>
          <a:p>
            <a:pPr marL="0" indent="0">
              <a:buNone/>
            </a:pPr>
            <a:r>
              <a:rPr lang="sv-SE" sz="1200" kern="1200" dirty="0">
                <a:solidFill>
                  <a:schemeClr val="tx1"/>
                </a:solidFill>
                <a:effectLst/>
                <a:latin typeface="+mn-lt"/>
                <a:ea typeface="+mn-ea"/>
                <a:cs typeface="+mn-cs"/>
              </a:rPr>
              <a:t>4 min</a:t>
            </a:r>
          </a:p>
          <a:p>
            <a:pPr marL="0" indent="0">
              <a:buNone/>
            </a:pPr>
            <a:endParaRPr lang="sv-SE" sz="1200" kern="1200" dirty="0">
              <a:solidFill>
                <a:schemeClr val="tx1"/>
              </a:solidFill>
              <a:effectLst/>
              <a:latin typeface="+mn-lt"/>
              <a:ea typeface="+mn-ea"/>
              <a:cs typeface="+mn-cs"/>
            </a:endParaRPr>
          </a:p>
          <a:p>
            <a:pPr marL="0" indent="0">
              <a:buNone/>
            </a:pPr>
            <a:r>
              <a:rPr lang="sv-SE" sz="1200" kern="1200" dirty="0">
                <a:solidFill>
                  <a:schemeClr val="tx1"/>
                </a:solidFill>
                <a:effectLst/>
                <a:latin typeface="+mn-lt"/>
                <a:ea typeface="+mn-ea"/>
                <a:cs typeface="+mn-cs"/>
              </a:rPr>
              <a:t>Det kan </a:t>
            </a:r>
            <a:r>
              <a:rPr lang="sv-SE" sz="1200" kern="1200" baseline="0" dirty="0">
                <a:solidFill>
                  <a:schemeClr val="tx1"/>
                </a:solidFill>
                <a:effectLst/>
                <a:latin typeface="+mn-lt"/>
                <a:ea typeface="+mn-ea"/>
                <a:cs typeface="+mn-cs"/>
              </a:rPr>
              <a:t>under någon träff komma fram</a:t>
            </a:r>
            <a:r>
              <a:rPr lang="sv-SE" sz="1200" kern="1200" dirty="0">
                <a:solidFill>
                  <a:schemeClr val="tx1"/>
                </a:solidFill>
                <a:effectLst/>
                <a:latin typeface="+mn-lt"/>
                <a:ea typeface="+mn-ea"/>
                <a:cs typeface="+mn-cs"/>
              </a:rPr>
              <a:t> saker som väcker </a:t>
            </a:r>
            <a:r>
              <a:rPr lang="sv-SE" sz="1200" b="1" kern="1200" dirty="0">
                <a:solidFill>
                  <a:schemeClr val="tx1"/>
                </a:solidFill>
                <a:effectLst/>
                <a:latin typeface="+mn-lt"/>
                <a:ea typeface="+mn-ea"/>
                <a:cs typeface="+mn-cs"/>
              </a:rPr>
              <a:t>misstankar om att barn far illa</a:t>
            </a:r>
            <a:r>
              <a:rPr lang="sv-SE" sz="1200" kern="1200" dirty="0">
                <a:solidFill>
                  <a:schemeClr val="tx1"/>
                </a:solidFill>
                <a:effectLst/>
                <a:latin typeface="+mn-lt"/>
                <a:ea typeface="+mn-ea"/>
                <a:cs typeface="+mn-cs"/>
              </a:rPr>
              <a:t>. </a:t>
            </a:r>
            <a:r>
              <a:rPr lang="sv-SE" sz="1200" b="0" kern="1200" baseline="0" dirty="0">
                <a:solidFill>
                  <a:schemeClr val="tx1"/>
                </a:solidFill>
                <a:effectLst/>
                <a:latin typeface="+mn-lt"/>
                <a:ea typeface="+mn-ea"/>
                <a:cs typeface="+mn-cs"/>
              </a:rPr>
              <a:t>Vid</a:t>
            </a:r>
            <a:r>
              <a:rPr lang="sv-SE" b="0" baseline="0" dirty="0"/>
              <a:t> </a:t>
            </a:r>
            <a:r>
              <a:rPr lang="sv-SE" b="0" i="1" baseline="0" dirty="0"/>
              <a:t>misstanke </a:t>
            </a:r>
            <a:r>
              <a:rPr lang="sv-SE" b="0" baseline="0" dirty="0"/>
              <a:t>om vanvård, vuxnas oförmåga, misshandel, övergrepp eller hedersrelaterat våld och förtryck är all personal skyldig att göra en anmälan till socialtjänsten. Barn ska även skyddas mot att bevittna våld. </a:t>
            </a:r>
            <a:r>
              <a:rPr lang="sv-SE" sz="1200" kern="1200" dirty="0">
                <a:solidFill>
                  <a:schemeClr val="tx1"/>
                </a:solidFill>
                <a:effectLst/>
                <a:latin typeface="+mn-lt"/>
                <a:ea typeface="+mn-ea"/>
                <a:cs typeface="+mn-cs"/>
              </a:rPr>
              <a:t>Rutiner för hur ni gör detta kan dock variera beroende på vilken organisation ni är verksam inom. Som gruppledare behöver ni veta hur det går till där ni har era grupper.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Ni</a:t>
            </a:r>
            <a:r>
              <a:rPr lang="sv-SE" sz="1200" kern="1200" baseline="0" dirty="0">
                <a:solidFill>
                  <a:schemeClr val="tx1"/>
                </a:solidFill>
                <a:effectLst/>
                <a:latin typeface="+mn-lt"/>
                <a:ea typeface="+mn-ea"/>
                <a:cs typeface="+mn-cs"/>
              </a:rPr>
              <a:t> kan behöva </a:t>
            </a:r>
            <a:r>
              <a:rPr lang="sv-SE" sz="1200" b="1" kern="1200" baseline="0" dirty="0">
                <a:solidFill>
                  <a:schemeClr val="tx1"/>
                </a:solidFill>
                <a:effectLst/>
                <a:latin typeface="+mn-lt"/>
                <a:ea typeface="+mn-ea"/>
                <a:cs typeface="+mn-cs"/>
              </a:rPr>
              <a:t>sätta ord på det som föräldern berättar </a:t>
            </a:r>
            <a:r>
              <a:rPr lang="sv-SE" sz="1200" kern="1200" baseline="0" dirty="0">
                <a:solidFill>
                  <a:schemeClr val="tx1"/>
                </a:solidFill>
                <a:effectLst/>
                <a:latin typeface="+mn-lt"/>
                <a:ea typeface="+mn-ea"/>
                <a:cs typeface="+mn-cs"/>
              </a:rPr>
              <a:t>i gruppen för att markera inför gruppen att det som skett inte är okej. </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Den som överväger att göra en anmälan kan konsultera socialtjänsten innan anmälan görs – utan att röja barnets identitet.</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Ibland kan ni </a:t>
            </a:r>
            <a:r>
              <a:rPr lang="sv-SE" sz="1200" b="1" kern="1200" dirty="0">
                <a:solidFill>
                  <a:schemeClr val="tx1"/>
                </a:solidFill>
                <a:effectLst/>
                <a:latin typeface="+mn-lt"/>
                <a:ea typeface="+mn-ea"/>
                <a:cs typeface="+mn-cs"/>
              </a:rPr>
              <a:t>prata med föräldrar</a:t>
            </a:r>
            <a:r>
              <a:rPr lang="sv-SE" sz="1200" b="1" kern="1200" baseline="0" dirty="0">
                <a:solidFill>
                  <a:schemeClr val="tx1"/>
                </a:solidFill>
                <a:effectLst/>
                <a:latin typeface="+mn-lt"/>
                <a:ea typeface="+mn-ea"/>
                <a:cs typeface="+mn-cs"/>
              </a:rPr>
              <a:t> enskilt </a:t>
            </a:r>
            <a:r>
              <a:rPr lang="sv-SE" sz="1200" kern="1200" baseline="0" dirty="0">
                <a:solidFill>
                  <a:schemeClr val="tx1"/>
                </a:solidFill>
                <a:effectLst/>
                <a:latin typeface="+mn-lt"/>
                <a:ea typeface="+mn-ea"/>
                <a:cs typeface="+mn-cs"/>
              </a:rPr>
              <a:t>efter en träff</a:t>
            </a:r>
            <a:r>
              <a:rPr lang="sv-SE" sz="1200" kern="1200" dirty="0">
                <a:solidFill>
                  <a:schemeClr val="tx1"/>
                </a:solidFill>
                <a:effectLst/>
                <a:latin typeface="+mn-lt"/>
                <a:ea typeface="+mn-ea"/>
                <a:cs typeface="+mn-cs"/>
              </a:rPr>
              <a:t> och gemensamt komma fram till att ta kontakt med socialtjänsten. I en del fall är det inte alls lämpligt, t ex när det gäller misstanke om våld, övergrepp,</a:t>
            </a:r>
            <a:r>
              <a:rPr lang="sv-SE" sz="1200" kern="1200" baseline="0" dirty="0">
                <a:solidFill>
                  <a:schemeClr val="tx1"/>
                </a:solidFill>
                <a:effectLst/>
                <a:latin typeface="+mn-lt"/>
                <a:ea typeface="+mn-ea"/>
                <a:cs typeface="+mn-cs"/>
              </a:rPr>
              <a:t> då föräldrar inte ska känna till i förväg att en anmälan görs. </a:t>
            </a:r>
            <a:r>
              <a:rPr lang="sv-SE" sz="1200" kern="1200" dirty="0">
                <a:solidFill>
                  <a:schemeClr val="tx1"/>
                </a:solidFill>
                <a:effectLst/>
                <a:latin typeface="+mn-lt"/>
                <a:ea typeface="+mn-ea"/>
                <a:cs typeface="+mn-cs"/>
              </a:rPr>
              <a:t>Därför kan det vara bättre att ni först </a:t>
            </a:r>
            <a:r>
              <a:rPr lang="sv-SE" sz="1200" b="1" kern="1200" dirty="0">
                <a:solidFill>
                  <a:schemeClr val="tx1"/>
                </a:solidFill>
                <a:effectLst/>
                <a:latin typeface="+mn-lt"/>
                <a:ea typeface="+mn-ea"/>
                <a:cs typeface="+mn-cs"/>
              </a:rPr>
              <a:t>konsulterar socialtjänsten </a:t>
            </a:r>
            <a:r>
              <a:rPr lang="sv-SE" sz="1200" kern="1200" dirty="0">
                <a:solidFill>
                  <a:schemeClr val="tx1"/>
                </a:solidFill>
                <a:effectLst/>
                <a:latin typeface="+mn-lt"/>
                <a:ea typeface="+mn-ea"/>
                <a:cs typeface="+mn-cs"/>
              </a:rPr>
              <a:t>som ge</a:t>
            </a:r>
            <a:r>
              <a:rPr lang="sv-SE" sz="1200" kern="1200" baseline="0" dirty="0">
                <a:solidFill>
                  <a:schemeClr val="tx1"/>
                </a:solidFill>
                <a:effectLst/>
                <a:latin typeface="+mn-lt"/>
                <a:ea typeface="+mn-ea"/>
                <a:cs typeface="+mn-cs"/>
              </a:rPr>
              <a:t> råd hur</a:t>
            </a:r>
            <a:r>
              <a:rPr lang="sv-SE" sz="1200" kern="1200" dirty="0">
                <a:solidFill>
                  <a:schemeClr val="tx1"/>
                </a:solidFill>
                <a:effectLst/>
                <a:latin typeface="+mn-lt"/>
                <a:ea typeface="+mn-ea"/>
                <a:cs typeface="+mn-cs"/>
              </a:rPr>
              <a:t> ni ska gå vidare.</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Hänvisa</a:t>
            </a:r>
            <a:r>
              <a:rPr lang="sv-SE" sz="1200" b="0"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till att det</a:t>
            </a:r>
            <a:r>
              <a:rPr lang="sv-SE" sz="1200" kern="1200" baseline="0" dirty="0">
                <a:solidFill>
                  <a:schemeClr val="tx1"/>
                </a:solidFill>
                <a:effectLst/>
                <a:latin typeface="+mn-lt"/>
                <a:ea typeface="+mn-ea"/>
                <a:cs typeface="+mn-cs"/>
              </a:rPr>
              <a:t> finns tillfälle att t</a:t>
            </a:r>
            <a:r>
              <a:rPr lang="sv-SE" sz="1200" kern="1200" dirty="0">
                <a:solidFill>
                  <a:schemeClr val="tx1"/>
                </a:solidFill>
                <a:effectLst/>
                <a:latin typeface="+mn-lt"/>
                <a:ea typeface="+mn-ea"/>
                <a:cs typeface="+mn-cs"/>
              </a:rPr>
              <a:t>a upp</a:t>
            </a:r>
            <a:r>
              <a:rPr lang="sv-SE" sz="1200" kern="1200" baseline="0" dirty="0">
                <a:solidFill>
                  <a:schemeClr val="tx1"/>
                </a:solidFill>
                <a:effectLst/>
                <a:latin typeface="+mn-lt"/>
                <a:ea typeface="+mn-ea"/>
                <a:cs typeface="+mn-cs"/>
              </a:rPr>
              <a:t> detta på handledningen om någon har en specifik fråga kring detta.  </a:t>
            </a:r>
          </a:p>
          <a:p>
            <a:endParaRPr lang="sv-SE" sz="1200" kern="1200" baseline="0" dirty="0">
              <a:solidFill>
                <a:schemeClr val="tx1"/>
              </a:solidFill>
              <a:effectLst/>
              <a:latin typeface="+mn-lt"/>
              <a:ea typeface="+mn-ea"/>
              <a:cs typeface="+mn-cs"/>
            </a:endParaRPr>
          </a:p>
          <a:p>
            <a:r>
              <a:rPr lang="sv-SE" sz="1200" kern="1200" baseline="0" dirty="0">
                <a:solidFill>
                  <a:schemeClr val="tx1"/>
                </a:solidFill>
                <a:effectLst/>
                <a:latin typeface="+mn-lt"/>
                <a:ea typeface="+mn-ea"/>
                <a:cs typeface="+mn-cs"/>
              </a:rPr>
              <a:t>Anpassat Föräldraskapsstöd – </a:t>
            </a:r>
            <a:r>
              <a:rPr lang="sv-SE" sz="1200" kern="1200" baseline="0" dirty="0" err="1">
                <a:solidFill>
                  <a:schemeClr val="tx1"/>
                </a:solidFill>
                <a:effectLst/>
                <a:latin typeface="+mn-lt"/>
                <a:ea typeface="+mn-ea"/>
                <a:cs typeface="+mn-cs"/>
              </a:rPr>
              <a:t>adhd</a:t>
            </a:r>
            <a:r>
              <a:rPr lang="sv-SE" sz="1200" kern="1200" baseline="0" dirty="0">
                <a:solidFill>
                  <a:schemeClr val="tx1"/>
                </a:solidFill>
                <a:effectLst/>
                <a:latin typeface="+mn-lt"/>
                <a:ea typeface="+mn-ea"/>
                <a:cs typeface="+mn-cs"/>
              </a:rPr>
              <a:t>-center, autism forum, attention, bräcke diakoni, SUF</a:t>
            </a:r>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marL="0" indent="0">
              <a:buNone/>
            </a:pPr>
            <a:r>
              <a:rPr lang="sv-SE" b="1" baseline="0" dirty="0"/>
              <a:t> </a:t>
            </a:r>
          </a:p>
        </p:txBody>
      </p:sp>
      <p:sp>
        <p:nvSpPr>
          <p:cNvPr id="4" name="Platshållare för bildnummer 3"/>
          <p:cNvSpPr>
            <a:spLocks noGrp="1"/>
          </p:cNvSpPr>
          <p:nvPr>
            <p:ph type="sldNum" sz="quarter" idx="10"/>
          </p:nvPr>
        </p:nvSpPr>
        <p:spPr/>
        <p:txBody>
          <a:bodyPr/>
          <a:lstStyle/>
          <a:p>
            <a:fld id="{7BC1C438-3EE9-490E-96D7-7917980799CF}" type="slidenum">
              <a:rPr lang="sv-SE" smtClean="0"/>
              <a:pPr/>
              <a:t>23</a:t>
            </a:fld>
            <a:endParaRPr lang="sv-SE"/>
          </a:p>
        </p:txBody>
      </p:sp>
    </p:spTree>
    <p:extLst>
      <p:ext uri="{BB962C8B-B14F-4D97-AF65-F5344CB8AC3E}">
        <p14:creationId xmlns:p14="http://schemas.microsoft.com/office/powerpoint/2010/main" val="1591487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a:t>1 min</a:t>
            </a:r>
          </a:p>
        </p:txBody>
      </p:sp>
      <p:sp>
        <p:nvSpPr>
          <p:cNvPr id="4" name="Platshållare för bildnummer 3"/>
          <p:cNvSpPr>
            <a:spLocks noGrp="1"/>
          </p:cNvSpPr>
          <p:nvPr>
            <p:ph type="sldNum" sz="quarter" idx="10"/>
          </p:nvPr>
        </p:nvSpPr>
        <p:spPr/>
        <p:txBody>
          <a:bodyPr/>
          <a:lstStyle/>
          <a:p>
            <a:fld id="{CD5B516A-032F-4CD3-9845-EE15896697F8}" type="slidenum">
              <a:rPr lang="sv-SE" smtClean="0"/>
              <a:pPr/>
              <a:t>24</a:t>
            </a:fld>
            <a:endParaRPr lang="sv-SE"/>
          </a:p>
        </p:txBody>
      </p:sp>
    </p:spTree>
    <p:extLst>
      <p:ext uri="{BB962C8B-B14F-4D97-AF65-F5344CB8AC3E}">
        <p14:creationId xmlns:p14="http://schemas.microsoft.com/office/powerpoint/2010/main" val="538645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0" dirty="0"/>
              <a:t>4 min</a:t>
            </a:r>
          </a:p>
          <a:p>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Fråga gruppen: </a:t>
            </a:r>
            <a:r>
              <a:rPr lang="sv-SE" dirty="0"/>
              <a:t>Vad tar du med dig från denna förmiddag?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dirty="0"/>
              <a:t>Prata parvis</a:t>
            </a:r>
            <a:r>
              <a:rPr lang="sv-SE" sz="1200" i="1" baseline="0" dirty="0"/>
              <a:t> eller i mindre grupper.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baseline="0" dirty="0"/>
              <a:t>Dela några exempel i helgrupp.</a:t>
            </a:r>
          </a:p>
          <a:p>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baseline="0" dirty="0"/>
              <a:t>Påminn </a:t>
            </a:r>
            <a:r>
              <a:rPr lang="sv-SE" sz="1200" b="0" i="0" baseline="0" dirty="0"/>
              <a:t>om filmuppgiften och sammanställning av föräldrastöd i kommunen som ska lämnas in utbildningsdag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dirty="0"/>
          </a:p>
          <a:p>
            <a:endParaRPr lang="sv-SE" b="0"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25</a:t>
            </a:fld>
            <a:endParaRPr lang="sv-S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26</a:t>
            </a:fld>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400" b="0" dirty="0"/>
              <a:t>15 min</a:t>
            </a:r>
          </a:p>
          <a:p>
            <a:endParaRPr lang="sv-SE" sz="1400" b="0" dirty="0"/>
          </a:p>
          <a:p>
            <a:r>
              <a:rPr lang="sv-SE" sz="1400" b="1" baseline="0" dirty="0"/>
              <a:t>Fråga gruppledarna: </a:t>
            </a:r>
            <a:r>
              <a:rPr lang="sv-SE" sz="1400" b="0" baseline="0" dirty="0"/>
              <a:t>Hur gick det att ha träff 2 Vara med? </a:t>
            </a:r>
          </a:p>
          <a:p>
            <a:endParaRPr lang="sv-SE" sz="1400" b="0" baseline="0" dirty="0"/>
          </a:p>
          <a:p>
            <a:r>
              <a:rPr lang="sv-SE" sz="1400" b="0" baseline="0" dirty="0"/>
              <a:t>Dela gärna med er av era positiva erfarenheter. </a:t>
            </a:r>
            <a:r>
              <a:rPr lang="sv-SE" sz="1400" dirty="0"/>
              <a:t>Utmaningar kommer</a:t>
            </a:r>
            <a:r>
              <a:rPr lang="sv-SE" sz="1400" baseline="0" dirty="0"/>
              <a:t> ni att kunna lyfta under eftermiddagens handledning. </a:t>
            </a:r>
            <a:r>
              <a:rPr lang="sv-SE" sz="1400" dirty="0"/>
              <a:t> </a:t>
            </a:r>
          </a:p>
          <a:p>
            <a:endParaRPr lang="sv-SE" sz="1200" i="1" dirty="0"/>
          </a:p>
          <a:p>
            <a:r>
              <a:rPr lang="sv-SE" sz="1200" i="1" dirty="0"/>
              <a:t>Prata parvis. </a:t>
            </a:r>
            <a:r>
              <a:rPr lang="sv-SE" sz="1200" i="1" baseline="0" dirty="0"/>
              <a:t>Dela några exempel i helgrupp.</a:t>
            </a:r>
            <a:endParaRPr lang="sv-SE" sz="1200" i="1" dirty="0"/>
          </a:p>
          <a:p>
            <a:endParaRPr lang="sv-SE" sz="1200" dirty="0"/>
          </a:p>
          <a:p>
            <a:endParaRPr lang="sv-SE"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3</a:t>
            </a:fld>
            <a:endParaRPr lang="sv-SE"/>
          </a:p>
        </p:txBody>
      </p:sp>
    </p:spTree>
    <p:extLst>
      <p:ext uri="{BB962C8B-B14F-4D97-AF65-F5344CB8AC3E}">
        <p14:creationId xmlns:p14="http://schemas.microsoft.com/office/powerpoint/2010/main" val="1565376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a:t>1 min</a:t>
            </a:r>
          </a:p>
          <a:p>
            <a:endParaRPr lang="sv-SE" sz="1400" b="0" dirty="0"/>
          </a:p>
          <a:p>
            <a:r>
              <a:rPr lang="sv-SE" sz="1400" b="0" dirty="0"/>
              <a:t>Precis</a:t>
            </a:r>
            <a:r>
              <a:rPr lang="sv-SE" sz="1400" b="0" baseline="0" dirty="0"/>
              <a:t> som föregående utbildningsdagar kommer vi att gå igenom träff 3 ungefär så som ni ska gå igenom träffen med föräldrarna.</a:t>
            </a:r>
          </a:p>
          <a:p>
            <a:endParaRPr lang="sv-SE" sz="1400" b="0" baseline="0" dirty="0"/>
          </a:p>
          <a:p>
            <a:r>
              <a:rPr lang="sv-SE" sz="1400" b="0" baseline="0" dirty="0"/>
              <a:t>Men först lite teoretisk fördjupning.</a:t>
            </a:r>
            <a:endParaRPr lang="sv-SE" sz="1400" b="0" dirty="0"/>
          </a:p>
          <a:p>
            <a:endParaRPr lang="sv-SE" dirty="0"/>
          </a:p>
        </p:txBody>
      </p:sp>
      <p:sp>
        <p:nvSpPr>
          <p:cNvPr id="4" name="Platshållare för bildnummer 3"/>
          <p:cNvSpPr>
            <a:spLocks noGrp="1"/>
          </p:cNvSpPr>
          <p:nvPr>
            <p:ph type="sldNum" sz="quarter" idx="10"/>
          </p:nvPr>
        </p:nvSpPr>
        <p:spPr/>
        <p:txBody>
          <a:bodyPr/>
          <a:lstStyle/>
          <a:p>
            <a:fld id="{CD5B516A-032F-4CD3-9845-EE15896697F8}" type="slidenum">
              <a:rPr lang="sv-SE" smtClean="0"/>
              <a:pPr/>
              <a:t>4</a:t>
            </a:fld>
            <a:endParaRPr lang="sv-SE"/>
          </a:p>
        </p:txBody>
      </p:sp>
    </p:spTree>
    <p:extLst>
      <p:ext uri="{BB962C8B-B14F-4D97-AF65-F5344CB8AC3E}">
        <p14:creationId xmlns:p14="http://schemas.microsoft.com/office/powerpoint/2010/main" val="3929642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15153"/>
            <a:ext cx="5438140" cy="5000694"/>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t>4 min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indent="0" algn="l" defTabSz="914400" rtl="0" eaLnBrk="1" fontAlgn="auto" latinLnBrk="0" hangingPunct="1">
              <a:lnSpc>
                <a:spcPct val="100000"/>
              </a:lnSpc>
              <a:spcBef>
                <a:spcPts val="0"/>
              </a:spcBef>
              <a:spcAft>
                <a:spcPts val="0"/>
              </a:spcAft>
              <a:buClrTx/>
              <a:buSzTx/>
              <a:buFontTx/>
              <a:buNone/>
              <a:tabLst/>
              <a:defRPr/>
            </a:pPr>
            <a:r>
              <a:rPr lang="sv-SE" b="0" baseline="0" dirty="0"/>
              <a:t>E</a:t>
            </a:r>
            <a:r>
              <a:rPr lang="sv-SE" b="0" dirty="0"/>
              <a:t>tt av syftena med träff 3 är</a:t>
            </a:r>
            <a:r>
              <a:rPr lang="sv-SE" b="0" baseline="0" dirty="0"/>
              <a:t> att m</a:t>
            </a:r>
            <a:r>
              <a:rPr lang="sv-SE" dirty="0"/>
              <a:t>inska riskfaktorn </a:t>
            </a:r>
            <a:r>
              <a:rPr lang="sv-SE" b="1" dirty="0"/>
              <a:t>strängt föräldraskap </a:t>
            </a:r>
            <a:r>
              <a:rPr lang="sv-SE" dirty="0"/>
              <a:t>och</a:t>
            </a:r>
            <a:r>
              <a:rPr lang="sv-SE" baseline="0" dirty="0"/>
              <a:t> u</a:t>
            </a:r>
            <a:r>
              <a:rPr lang="sv-SE" dirty="0"/>
              <a:t>nderlätta</a:t>
            </a:r>
            <a:r>
              <a:rPr lang="sv-SE" sz="1200" dirty="0"/>
              <a:t> för föräldern att vara en förebild även i konfliktsituationer.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Ytterligare</a:t>
            </a:r>
            <a:r>
              <a:rPr lang="sv-SE" b="0" baseline="0" dirty="0"/>
              <a:t> ett syfte med träffen är att </a:t>
            </a:r>
            <a:r>
              <a:rPr lang="sv-SE" sz="1200" b="0" baseline="0" dirty="0"/>
              <a:t>m</a:t>
            </a:r>
            <a:r>
              <a:rPr lang="sv-SE" sz="1200" dirty="0"/>
              <a:t>inska</a:t>
            </a:r>
            <a:r>
              <a:rPr lang="sv-SE" sz="1200" baseline="0" dirty="0"/>
              <a:t> riskfaktorn </a:t>
            </a:r>
            <a:r>
              <a:rPr lang="sv-SE" sz="1200" b="1" baseline="0" dirty="0"/>
              <a:t>negativ uppmärksamhet</a:t>
            </a:r>
            <a:r>
              <a:rPr lang="sv-SE" sz="1200" baseline="0" dirty="0"/>
              <a:t>. (Andra sidan av skyddsfaktorn positiv uppmärksamhet).</a:t>
            </a:r>
            <a:endParaRPr lang="sv-SE"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i="0" dirty="0"/>
              <a:t>2023</a:t>
            </a:r>
            <a:r>
              <a:rPr lang="sv-SE" sz="1200" b="0" i="0" baseline="0" dirty="0"/>
              <a:t> publicerades den senaste kartläggningen av </a:t>
            </a:r>
            <a:r>
              <a:rPr lang="sv-SE" sz="1200" b="1" i="0" baseline="0" dirty="0"/>
              <a:t>allmänna Barnhusets nationella kartläggning</a:t>
            </a:r>
            <a:r>
              <a:rPr lang="sv-SE" sz="1200" b="0" i="0" baseline="0" dirty="0"/>
              <a:t>, där föräldrar anonymt fått svara på en enkät om </a:t>
            </a:r>
            <a:r>
              <a:rPr lang="sv-SE" sz="1200" b="0" i="0" u="none" strike="noStrike" kern="1200" dirty="0">
                <a:solidFill>
                  <a:schemeClr val="tx1"/>
                </a:solidFill>
                <a:effectLst/>
              </a:rPr>
              <a:t>synen på barnuppfostran och om hur de själva uppfostrat sitt barn under det senaste året</a:t>
            </a:r>
            <a:r>
              <a:rPr lang="sv-SE" sz="1200" b="0" i="1" u="none" strike="noStrike" kern="1200" dirty="0">
                <a:solidFill>
                  <a:schemeClr val="tx1"/>
                </a:solidFill>
                <a:effectLst/>
              </a:rPr>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0" i="0" u="none" strike="noStrike" kern="1200" dirty="0">
              <a:solidFill>
                <a:schemeClr val="tx1"/>
              </a:solidFill>
              <a:effectLst/>
            </a:endParaRPr>
          </a:p>
          <a:p>
            <a:pPr marL="0" indent="0">
              <a:buFont typeface="Arial" panose="020B0604020202020204" pitchFamily="34" charset="0"/>
              <a:buNone/>
            </a:pPr>
            <a:r>
              <a:rPr lang="sv-SE" sz="1200" b="0" i="0" u="none" strike="noStrike" kern="1200" dirty="0">
                <a:solidFill>
                  <a:schemeClr val="tx1"/>
                </a:solidFill>
                <a:effectLst/>
              </a:rPr>
              <a:t>I stort sett alla föräldrar tog avstånd från våld och kränkningar. Trots det rapporterade </a:t>
            </a:r>
            <a:r>
              <a:rPr lang="sv-SE" sz="1200" b="0" i="0" u="none" strike="noStrike" kern="1200" baseline="0" dirty="0">
                <a:solidFill>
                  <a:schemeClr val="tx1"/>
                </a:solidFill>
                <a:effectLst/>
              </a:rPr>
              <a:t>4,5 </a:t>
            </a:r>
            <a:r>
              <a:rPr lang="sv-SE" sz="1200" b="0" i="0" u="none" strike="noStrike" kern="1200" dirty="0">
                <a:solidFill>
                  <a:schemeClr val="tx1"/>
                </a:solidFill>
                <a:effectLst/>
              </a:rPr>
              <a:t>procent av föräldrarna i enkätstudien att de använt fysiskt våld mot barnet det senaste året. Det handlade främst om att föräldern vid flera tillfällen knuffat, huggit tag i,</a:t>
            </a:r>
            <a:r>
              <a:rPr lang="sv-SE" sz="1200" b="0" i="0" u="none" strike="noStrike" kern="1200" baseline="0" dirty="0">
                <a:solidFill>
                  <a:schemeClr val="tx1"/>
                </a:solidFill>
                <a:effectLst/>
              </a:rPr>
              <a:t> ruskat om b</a:t>
            </a:r>
            <a:r>
              <a:rPr lang="sv-SE" sz="1200" b="0" i="0" u="none" strike="noStrike" kern="1200" dirty="0">
                <a:solidFill>
                  <a:schemeClr val="tx1"/>
                </a:solidFill>
                <a:effectLst/>
              </a:rPr>
              <a:t>arnet.</a:t>
            </a:r>
            <a:r>
              <a:rPr lang="sv-SE" sz="1200" b="0" i="0" u="none" strike="noStrike" kern="1200" baseline="0" dirty="0">
                <a:solidFill>
                  <a:schemeClr val="tx1"/>
                </a:solidFill>
                <a:effectLst/>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0" i="0" u="none" strike="noStrike" kern="12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i="0" u="none" strike="noStrike" kern="1200" baseline="0" dirty="0">
                <a:solidFill>
                  <a:schemeClr val="tx1"/>
                </a:solidFill>
              </a:rPr>
              <a:t>Förälderns kön, utbildningsnivå, ekonomi, familjesituation och födelseland hade inget samband med fysiskt våld mot barnet. </a:t>
            </a:r>
          </a:p>
          <a:p>
            <a:pPr marL="0" indent="0">
              <a:buFont typeface="Arial" panose="020B0604020202020204" pitchFamily="34" charset="0"/>
              <a:buNone/>
            </a:pPr>
            <a:endParaRPr lang="sv-SE" sz="1200" b="0" i="0" u="none" strike="noStrike" kern="1200" baseline="0" dirty="0">
              <a:solidFill>
                <a:schemeClr val="tx1"/>
              </a:solidFill>
              <a:effectLst/>
            </a:endParaRPr>
          </a:p>
          <a:p>
            <a:pPr marL="0" indent="0">
              <a:buFont typeface="Arial" panose="020B0604020202020204" pitchFamily="34" charset="0"/>
              <a:buNone/>
            </a:pPr>
            <a:r>
              <a:rPr lang="sv-SE" sz="1200" b="0" i="0" u="none" strike="noStrike" kern="1200" dirty="0">
                <a:solidFill>
                  <a:schemeClr val="tx1"/>
                </a:solidFill>
                <a:effectLst/>
              </a:rPr>
              <a:t>Den vanligaste formen av våld</a:t>
            </a:r>
            <a:r>
              <a:rPr lang="sv-SE" sz="1200" b="0" i="0" u="none" strike="noStrike" kern="1200" baseline="0" dirty="0">
                <a:solidFill>
                  <a:schemeClr val="tx1"/>
                </a:solidFill>
                <a:effectLst/>
              </a:rPr>
              <a:t> som föräldrar rapporterade var psykiskt våld. </a:t>
            </a:r>
            <a:r>
              <a:rPr lang="sv-SE" sz="1200" b="0" i="0" u="none" strike="noStrike" kern="1200" dirty="0">
                <a:solidFill>
                  <a:schemeClr val="tx1"/>
                </a:solidFill>
                <a:effectLst/>
              </a:rPr>
              <a:t>16,7 </a:t>
            </a:r>
            <a:r>
              <a:rPr lang="sv-SE" sz="1200" b="1" i="0" u="none" strike="noStrike" kern="1200" dirty="0">
                <a:solidFill>
                  <a:schemeClr val="tx1"/>
                </a:solidFill>
                <a:effectLst/>
              </a:rPr>
              <a:t> </a:t>
            </a:r>
            <a:r>
              <a:rPr lang="sv-SE" sz="1200" b="0" i="0" u="none" strike="noStrike" kern="1200" dirty="0">
                <a:solidFill>
                  <a:schemeClr val="tx1"/>
                </a:solidFill>
                <a:effectLst/>
              </a:rPr>
              <a:t>procent av föräldrarna hade använt psykiskt våld mot barnet det senaste året. Det handlade främst om att föräldern </a:t>
            </a:r>
            <a:r>
              <a:rPr lang="sv-SE" sz="1200" b="0" i="0" u="none" strike="noStrike" kern="1200" baseline="0" dirty="0">
                <a:solidFill>
                  <a:schemeClr val="tx1"/>
                </a:solidFill>
                <a:effectLst/>
              </a:rPr>
              <a:t>har </a:t>
            </a:r>
            <a:r>
              <a:rPr lang="sv-SE" sz="1200" b="0" i="1" u="none" strike="noStrike" kern="1200" baseline="0" dirty="0">
                <a:solidFill>
                  <a:schemeClr val="tx1"/>
                </a:solidFill>
              </a:rPr>
              <a:t>’svurit åt barnet’ och ’kallat barnet för dum, elak eller liknande’, även ”kastat, sparkat på eller slagit sönder något inför barnet”.</a:t>
            </a:r>
          </a:p>
          <a:p>
            <a:pPr marL="0" indent="0">
              <a:buFont typeface="Arial" panose="020B0604020202020204" pitchFamily="34" charset="0"/>
              <a:buNone/>
            </a:pPr>
            <a:endParaRPr lang="sv-SE" sz="1200" b="0" i="0" u="none" strike="noStrike" kern="120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i="0" u="none" strike="noStrike" kern="1200" baseline="0" dirty="0">
                <a:solidFill>
                  <a:schemeClr val="tx1"/>
                </a:solidFill>
              </a:rPr>
              <a:t>Förekomsten av psykiskt våld var betydligt högre bland svenskfödda än bland utrikesfödda föräldrar och bland föräldrar som varit utsatta för våld i nära relationer i jämförelse med dem som inte hade det. Psykiskt våld hade inget samband med förälderns kön, utbildningsnivå, ekonomi, civilstånd eller barnets kön eller funktionsnedsättning hos barnet. </a:t>
            </a:r>
          </a:p>
          <a:p>
            <a:pPr marL="0" indent="0">
              <a:buFont typeface="Arial" panose="020B0604020202020204" pitchFamily="34" charset="0"/>
              <a:buNone/>
            </a:pPr>
            <a:endParaRPr lang="sv-SE" sz="1200" b="0" i="0" u="none" strike="noStrike" kern="1200" dirty="0">
              <a:solidFill>
                <a:schemeClr val="tx1"/>
              </a:solidFill>
              <a:effectLst/>
            </a:endParaRPr>
          </a:p>
          <a:p>
            <a:pPr marL="0" indent="0">
              <a:buFont typeface="Arial" panose="020B0604020202020204" pitchFamily="34" charset="0"/>
              <a:buNone/>
            </a:pPr>
            <a:r>
              <a:rPr lang="sv-SE" sz="1200" b="0" i="0" u="none" strike="noStrike" kern="1200" baseline="0" dirty="0">
                <a:solidFill>
                  <a:schemeClr val="tx1"/>
                </a:solidFill>
              </a:rPr>
              <a:t>Förekomsten av både psykiskt och fysiskt våld har minskat i jämförelse med de två tidigare kartläggningarna om våld som genomfördes 2011 och 2017.</a:t>
            </a:r>
          </a:p>
          <a:p>
            <a:pPr marL="0" indent="0">
              <a:buFont typeface="Arial" panose="020B0604020202020204" pitchFamily="34" charset="0"/>
              <a:buNone/>
            </a:pPr>
            <a:endParaRPr lang="sv-SE" sz="1200" b="0" i="0" u="none" strike="noStrike" kern="1200" baseline="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baseline="0" dirty="0"/>
              <a:t>Studien visar att s</a:t>
            </a:r>
            <a:r>
              <a:rPr lang="sv-SE" sz="1200" b="0" dirty="0"/>
              <a:t>tress och trötthet</a:t>
            </a:r>
            <a:r>
              <a:rPr lang="sv-SE" sz="1200" b="0" baseline="0" dirty="0"/>
              <a:t> hos föräldern har en stark koppling till konfliktsituation med barnet.</a:t>
            </a:r>
            <a:r>
              <a:rPr lang="sv-SE" sz="1200" b="0" i="0" u="none" strike="noStrike" kern="1200" baseline="0" dirty="0">
                <a:solidFill>
                  <a:schemeClr val="tx1"/>
                </a:solidFill>
                <a:effectLst/>
              </a:rPr>
              <a:t> Det fanns ett klart samband mellan s</a:t>
            </a:r>
            <a:r>
              <a:rPr lang="sv-SE" sz="1200" b="0" i="0" u="none" strike="noStrike" kern="1200" baseline="0" dirty="0">
                <a:solidFill>
                  <a:schemeClr val="tx1"/>
                </a:solidFill>
              </a:rPr>
              <a:t>vårigheter att hantera sina egna starka känslor, likaså att hantera barnets starka känslor och alla former av våld mot barnet.</a:t>
            </a:r>
          </a:p>
          <a:p>
            <a:endParaRPr lang="sv-SE" sz="1200" b="0" i="0" u="none" strike="noStrike" kern="120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i="0" u="sng" strike="noStrike" kern="1200" dirty="0">
                <a:solidFill>
                  <a:schemeClr val="tx1"/>
                </a:solidFill>
                <a:effectLst/>
              </a:rPr>
              <a:t>Om fler frågor: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i="0" u="none" strike="noStrike" kern="1200" dirty="0">
                <a:solidFill>
                  <a:schemeClr val="tx1"/>
                </a:solidFill>
                <a:effectLst/>
              </a:rPr>
              <a:t>985 föräldrar svarade på en enkätundersökning, 25% av de tillfrågade. De flesta</a:t>
            </a:r>
            <a:r>
              <a:rPr lang="sv-SE" sz="1200" b="0" i="0" u="none" strike="noStrike" kern="1200" baseline="0" dirty="0">
                <a:solidFill>
                  <a:schemeClr val="tx1"/>
                </a:solidFill>
                <a:effectLst/>
              </a:rPr>
              <a:t> relativt högutbildade. </a:t>
            </a:r>
            <a:r>
              <a:rPr lang="sv-SE" sz="1200" b="0" i="0" u="none" strike="noStrike" kern="1200" baseline="0" dirty="0">
                <a:solidFill>
                  <a:schemeClr val="tx1"/>
                </a:solidFill>
              </a:rPr>
              <a:t>På grund av det stora bortfallet i denna studie går det därmed inte att dra några säkra slutsatser om det skett några attitydförändringar eller minskat våld i förhållande till de tidigare kartläggningarna</a:t>
            </a:r>
          </a:p>
          <a:p>
            <a:pPr marL="0" marR="0" lvl="0" indent="0" algn="l" defTabSz="914400" rtl="0" eaLnBrk="1" fontAlgn="auto" latinLnBrk="0" hangingPunct="1">
              <a:lnSpc>
                <a:spcPct val="100000"/>
              </a:lnSpc>
              <a:spcBef>
                <a:spcPts val="0"/>
              </a:spcBef>
              <a:spcAft>
                <a:spcPts val="0"/>
              </a:spcAft>
              <a:buClrTx/>
              <a:buSzTx/>
              <a:buFont typeface="Arial,Sans-Serif"/>
              <a:buNone/>
              <a:tabLst/>
              <a:defRPr/>
            </a:pPr>
            <a:r>
              <a:rPr lang="sv-SE" sz="1200" b="1" dirty="0"/>
              <a:t>Referens</a:t>
            </a:r>
            <a:r>
              <a:rPr lang="sv-SE" sz="1200" baseline="0" dirty="0"/>
              <a:t>: allmänna barnhuset, 2023, föräldraskap, våld och stöd. </a:t>
            </a:r>
            <a:r>
              <a:rPr lang="sv-SE" sz="1200" b="0" i="0" u="none" strike="noStrike" kern="1200" dirty="0">
                <a:solidFill>
                  <a:schemeClr val="tx1"/>
                </a:solidFill>
                <a:effectLst/>
              </a:rPr>
              <a:t>Den</a:t>
            </a:r>
            <a:r>
              <a:rPr lang="sv-SE" sz="1200" b="0" i="0" u="none" strike="noStrike" kern="1200" baseline="0" dirty="0">
                <a:solidFill>
                  <a:schemeClr val="tx1"/>
                </a:solidFill>
                <a:effectLst/>
              </a:rPr>
              <a:t> finns att ladda ner på Allmänna Barnhusets hemsida.</a:t>
            </a:r>
          </a:p>
          <a:p>
            <a:pPr marL="0" indent="0">
              <a:buFont typeface="Arial,Sans-Serif"/>
              <a:buNone/>
            </a:pPr>
            <a:endParaRPr lang="en-US" sz="1200" dirty="0"/>
          </a:p>
          <a:p>
            <a:r>
              <a:rPr lang="sv-SE" sz="1200" kern="1200" dirty="0">
                <a:solidFill>
                  <a:schemeClr val="tx1"/>
                </a:solidFill>
                <a:effectLst/>
                <a:latin typeface="+mn-lt"/>
                <a:ea typeface="+mn-ea"/>
                <a:cs typeface="+mn-cs"/>
              </a:rPr>
              <a:t> </a:t>
            </a:r>
          </a:p>
          <a:p>
            <a:endParaRPr lang="sv-SE"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5</a:t>
            </a:fld>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15153"/>
            <a:ext cx="5438140" cy="4713430"/>
          </a:xfrm>
        </p:spPr>
        <p:txBody>
          <a:bodyPr>
            <a:noAutofit/>
          </a:bodyPr>
          <a:lstStyle/>
          <a:p>
            <a:r>
              <a:rPr lang="sv-SE" b="0" dirty="0"/>
              <a:t> 4 min</a:t>
            </a:r>
          </a:p>
          <a:p>
            <a:endParaRPr lang="sv-SE" b="0" dirty="0"/>
          </a:p>
          <a:p>
            <a:r>
              <a:rPr lang="sv-SE" b="0" dirty="0"/>
              <a:t>Stress är något som påverkar föräldraskapet på olika sätt och det finns som sagt en koppling mellan stress och ilska. Inte konstigt eftersom: </a:t>
            </a:r>
            <a:r>
              <a:rPr lang="sv-SE" dirty="0"/>
              <a:t>Vid stress aktiveras kroppen på ett sätt som förbereder oss för kamp eller flykt. </a:t>
            </a:r>
          </a:p>
          <a:p>
            <a:endParaRPr lang="sv-SE" baseline="0" dirty="0"/>
          </a:p>
          <a:p>
            <a:r>
              <a:rPr lang="sv-SE" baseline="0" dirty="0"/>
              <a:t>Det som händer är bland annat att hjärtat slår snabbare för att pumpa ut mer blod till de stora muskelgrupperna för att förbereda oss för att slåss eller fly. Vissa funktioner bortprioriteras, t ex matsmältning (vilket gör att vi kan få ont i magen eller må illa). Även i hjärnan omfördelas blodflödet, och vi får mer aktivitet i de mer ursprungliga delarna av hjärnan (t ex </a:t>
            </a:r>
            <a:r>
              <a:rPr lang="sv-SE" baseline="0" dirty="0" err="1"/>
              <a:t>amygdala</a:t>
            </a:r>
            <a:r>
              <a:rPr lang="sv-SE" baseline="0" dirty="0"/>
              <a:t>) och minskad aktivitet i frontalloberna, de delar av hjärnan där mer komplext tänkande sker, och som vi behöver för t ex perspektivtagning och att kunna resonera. De funktionerna är inte så viktiga när vi står inför ett hot. Det viktigaste är att reagera snabbt.</a:t>
            </a:r>
          </a:p>
          <a:p>
            <a:endParaRPr lang="sv-SE" baseline="0" dirty="0"/>
          </a:p>
          <a:p>
            <a:r>
              <a:rPr lang="sv-SE" baseline="0" dirty="0"/>
              <a:t>Har utvecklats under en period i vår historia då många hot var fysiska. Då kanske det handlade om ett rovdjur som var på väg att attackera. Nu kanske hotet snarare handlar om att komma försent till förskolan eller hinna klart med en arbetsuppgift. Men det är samma reaktion i kroppen. </a:t>
            </a:r>
          </a:p>
          <a:p>
            <a:endParaRPr lang="sv-SE"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0" i="0" u="none" strike="noStrike" kern="1200" baseline="0" noProof="0" dirty="0">
                <a:solidFill>
                  <a:schemeClr val="tx1"/>
                </a:solidFill>
              </a:rPr>
              <a:t>En situation som uppfattas som hotfull eller krävande: då reagerar vi med stress. Kan hjälpa oss att mobilisera i stunden – vi lägger allt ”oviktigt” åt sidan. Bra så länge vi har möjlighet till återhämtning mellan de saker som stressar oss. Men långvarig stress utan möjlighet till återhämtning kan leda till problem. Stress kan också göra att vi reagerar onödigt starkt på händelser.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0" i="0" u="none" strike="noStrike" kern="1200" baseline="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0" i="0" baseline="0" dirty="0"/>
              <a:t>Alltså: Det är viktigt att få tid för återhämtning. Det är olika från person till person vad som är återhämtade. Men </a:t>
            </a:r>
            <a:r>
              <a:rPr lang="sv-SE" b="1" i="0" baseline="0" dirty="0"/>
              <a:t>att</a:t>
            </a:r>
            <a:r>
              <a:rPr lang="sv-SE" b="0" i="0" baseline="0" dirty="0"/>
              <a:t> vi behöver återhämta oss är gemensamt (</a:t>
            </a:r>
            <a:r>
              <a:rPr lang="sv-SE" b="0" i="0" baseline="0" dirty="0" err="1"/>
              <a:t>Perski</a:t>
            </a:r>
            <a:r>
              <a:rPr lang="sv-SE" b="0" i="0" baseline="0" dirty="0"/>
              <a:t> 2012).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0" i="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i="0" baseline="0" dirty="0"/>
              <a:t>I föräldragruppen kommer ni in på återhämtning och föräldrarna får fundera tillsammans kring vad som är återhämtande för dem. </a:t>
            </a:r>
          </a:p>
          <a:p>
            <a:pPr marL="0" indent="0">
              <a:buFont typeface="Arial" panose="020B0604020202020204" pitchFamily="34" charset="0"/>
              <a:buNone/>
            </a:pPr>
            <a:endParaRPr lang="sv-SE" b="1" i="0" kern="1200" baseline="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kern="1200" dirty="0">
                <a:solidFill>
                  <a:schemeClr val="tx1"/>
                </a:solidFill>
                <a:effectLst/>
              </a:rPr>
              <a:t>Många</a:t>
            </a:r>
            <a:r>
              <a:rPr lang="sv-SE" kern="1200" baseline="0" dirty="0">
                <a:solidFill>
                  <a:schemeClr val="tx1"/>
                </a:solidFill>
                <a:effectLst/>
              </a:rPr>
              <a:t> föräldrar </a:t>
            </a:r>
            <a:r>
              <a:rPr lang="sv-SE" kern="1200" dirty="0">
                <a:solidFill>
                  <a:schemeClr val="tx1"/>
                </a:solidFill>
                <a:effectLst/>
              </a:rPr>
              <a:t>efterfrågar </a:t>
            </a:r>
            <a:r>
              <a:rPr lang="sv-SE" kern="1200" baseline="0" dirty="0">
                <a:solidFill>
                  <a:schemeClr val="tx1"/>
                </a:solidFill>
                <a:effectLst/>
              </a:rPr>
              <a:t>idag </a:t>
            </a:r>
            <a:r>
              <a:rPr lang="sv-SE" kern="1200" dirty="0">
                <a:solidFill>
                  <a:schemeClr val="tx1"/>
                </a:solidFill>
                <a:effectLst/>
              </a:rPr>
              <a:t>stöd i föräldraskapet</a:t>
            </a:r>
            <a:r>
              <a:rPr lang="sv-SE" kern="1200" baseline="0" dirty="0">
                <a:solidFill>
                  <a:schemeClr val="tx1"/>
                </a:solidFill>
                <a:effectLst/>
              </a:rPr>
              <a:t>. Det kan handla om stöd </a:t>
            </a:r>
            <a:r>
              <a:rPr lang="sv-SE" kern="1200" dirty="0">
                <a:solidFill>
                  <a:schemeClr val="tx1"/>
                </a:solidFill>
                <a:effectLst/>
              </a:rPr>
              <a:t>på olika nivåer, från samtal med vänner och familj till stöd från samhället </a:t>
            </a:r>
            <a:r>
              <a:rPr lang="sv-SE" kern="1200" baseline="0" dirty="0">
                <a:solidFill>
                  <a:schemeClr val="tx1"/>
                </a:solidFill>
                <a:effectLst/>
              </a:rPr>
              <a:t>(</a:t>
            </a:r>
            <a:r>
              <a:rPr lang="sv-SE" kern="1200" baseline="0" dirty="0" err="1">
                <a:solidFill>
                  <a:schemeClr val="tx1"/>
                </a:solidFill>
                <a:effectLst/>
              </a:rPr>
              <a:t>Sarkadi</a:t>
            </a:r>
            <a:r>
              <a:rPr lang="sv-SE" kern="1200" baseline="0" dirty="0">
                <a:solidFill>
                  <a:schemeClr val="tx1"/>
                </a:solidFill>
                <a:effectLst/>
              </a:rPr>
              <a:t> et al. 2019).</a:t>
            </a:r>
            <a:r>
              <a:rPr lang="sv-SE" kern="1200" dirty="0">
                <a:solidFill>
                  <a:schemeClr val="tx1"/>
                </a:solidFill>
                <a:effectLst/>
              </a:rPr>
              <a:t> Många familjer lever idag långt från sitt ursprungliga nätverk av släkt och vänner och saknar därmed en stödjande social struktur och kan behöva skapa</a:t>
            </a:r>
            <a:r>
              <a:rPr lang="sv-SE" kern="1200" baseline="0" dirty="0">
                <a:solidFill>
                  <a:schemeClr val="tx1"/>
                </a:solidFill>
                <a:effectLst/>
              </a:rPr>
              <a:t> </a:t>
            </a:r>
            <a:r>
              <a:rPr lang="sv-SE" kern="1200" dirty="0">
                <a:solidFill>
                  <a:schemeClr val="tx1"/>
                </a:solidFill>
                <a:effectLst/>
              </a:rPr>
              <a:t>nytt </a:t>
            </a:r>
            <a:r>
              <a:rPr lang="sv-SE" i="0" kern="1200" baseline="0" dirty="0">
                <a:solidFill>
                  <a:schemeClr val="tx1"/>
                </a:solidFill>
                <a:effectLst/>
              </a:rPr>
              <a:t>(</a:t>
            </a:r>
            <a:r>
              <a:rPr lang="sv-SE" i="0" baseline="0" dirty="0"/>
              <a:t>Sundell &amp; Forster 2005). </a:t>
            </a:r>
            <a:r>
              <a:rPr lang="sv-SE" b="0" i="0" u="none" strike="noStrike" kern="1200" baseline="0" dirty="0">
                <a:solidFill>
                  <a:schemeClr val="tx1"/>
                </a:solidFill>
              </a:rPr>
              <a:t>Idag har föräldrar ett större individuellt ansvar för sina barns välbefinnande och utveckling jämfört med tidigare då ansvaret låg mer på en kollektiv nivå (</a:t>
            </a:r>
            <a:r>
              <a:rPr lang="en-US" b="0" i="0" u="none" strike="noStrike" kern="1200" baseline="0" dirty="0" err="1">
                <a:solidFill>
                  <a:schemeClr val="tx1"/>
                </a:solidFill>
              </a:rPr>
              <a:t>Sparrman</a:t>
            </a:r>
            <a:r>
              <a:rPr lang="en-US" b="0" i="0" u="none" strike="noStrike" kern="1200" baseline="0" dirty="0">
                <a:solidFill>
                  <a:schemeClr val="tx1"/>
                </a:solidFill>
              </a:rPr>
              <a:t> et al 2017). </a:t>
            </a:r>
            <a:endParaRPr lang="sv-SE" i="0" kern="1200" dirty="0">
              <a:solidFill>
                <a:schemeClr val="tx1"/>
              </a:solidFill>
              <a:effectLst/>
            </a:endParaRPr>
          </a:p>
          <a:p>
            <a:endParaRPr lang="sv-SE" kern="120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kern="1200" dirty="0">
                <a:solidFill>
                  <a:schemeClr val="tx1"/>
                </a:solidFill>
                <a:effectLst/>
              </a:rPr>
              <a:t>I rapporten ”</a:t>
            </a:r>
            <a:r>
              <a:rPr lang="sv-SE" kern="1200" baseline="0" dirty="0">
                <a:solidFill>
                  <a:schemeClr val="tx1"/>
                </a:solidFill>
                <a:effectLst/>
              </a:rPr>
              <a:t>Att vara förälder idag” fick föräldrar svarar på frågor om socialt stöd. Resultaten visade att många f</a:t>
            </a:r>
            <a:r>
              <a:rPr lang="sv-SE" kern="1200" dirty="0">
                <a:solidFill>
                  <a:schemeClr val="tx1"/>
                </a:solidFill>
                <a:effectLst/>
              </a:rPr>
              <a:t>öräldrar har ett starkt socialt nätverk – men att över en femtedel saknar</a:t>
            </a:r>
            <a:r>
              <a:rPr lang="sv-SE" kern="1200" baseline="0" dirty="0">
                <a:solidFill>
                  <a:schemeClr val="tx1"/>
                </a:solidFill>
                <a:effectLst/>
              </a:rPr>
              <a:t> stöd. </a:t>
            </a:r>
            <a:r>
              <a:rPr lang="sv-SE" kern="1200" dirty="0">
                <a:solidFill>
                  <a:schemeClr val="tx1"/>
                </a:solidFill>
                <a:effectLst/>
              </a:rPr>
              <a:t>Rapporten visade</a:t>
            </a:r>
            <a:r>
              <a:rPr lang="sv-SE" kern="1200" baseline="0" dirty="0">
                <a:solidFill>
                  <a:schemeClr val="tx1"/>
                </a:solidFill>
                <a:effectLst/>
              </a:rPr>
              <a:t> också att föräldrar som har stöd från närstående skattar sin egen föräldraförmåga högre. Det finns samband mellan upplevd föräldraförmåga och stress i föräldraskapet </a:t>
            </a:r>
            <a:r>
              <a:rPr lang="sv-SE" kern="1200" dirty="0">
                <a:solidFill>
                  <a:schemeClr val="tx1"/>
                </a:solidFill>
                <a:effectLst/>
              </a:rPr>
              <a:t>(</a:t>
            </a:r>
            <a:r>
              <a:rPr lang="sv-SE" kern="1200" dirty="0" err="1">
                <a:solidFill>
                  <a:schemeClr val="tx1"/>
                </a:solidFill>
                <a:effectLst/>
              </a:rPr>
              <a:t>Mfof</a:t>
            </a:r>
            <a:r>
              <a:rPr lang="sv-SE" kern="1200" dirty="0">
                <a:solidFill>
                  <a:schemeClr val="tx1"/>
                </a:solidFill>
                <a:effectLst/>
              </a:rPr>
              <a:t>, 2020).</a:t>
            </a:r>
          </a:p>
          <a:p>
            <a:endParaRPr lang="sv-SE" baseline="0" dirty="0"/>
          </a:p>
          <a:p>
            <a:r>
              <a:rPr lang="sv-SE" baseline="0" dirty="0"/>
              <a:t>Att ha socialt stöd i sitt föräldraskap = stressreducerande.</a:t>
            </a:r>
          </a:p>
        </p:txBody>
      </p:sp>
      <p:sp>
        <p:nvSpPr>
          <p:cNvPr id="4" name="Platshållare för bildnummer 3"/>
          <p:cNvSpPr>
            <a:spLocks noGrp="1"/>
          </p:cNvSpPr>
          <p:nvPr>
            <p:ph type="sldNum" sz="quarter" idx="10"/>
          </p:nvPr>
        </p:nvSpPr>
        <p:spPr/>
        <p:txBody>
          <a:bodyPr/>
          <a:lstStyle/>
          <a:p>
            <a:fld id="{63CBAD7C-4734-407B-BC44-464562270AD8}" type="slidenum">
              <a:rPr lang="sv-SE" smtClean="0"/>
              <a:pPr/>
              <a:t>6</a:t>
            </a:fld>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0" dirty="0"/>
              <a:t>4 min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0" dirty="0"/>
          </a:p>
          <a:p>
            <a:pPr marL="0" marR="0" indent="0" algn="l" defTabSz="914400" rtl="0" eaLnBrk="1" fontAlgn="auto" latinLnBrk="0" hangingPunct="1">
              <a:lnSpc>
                <a:spcPct val="100000"/>
              </a:lnSpc>
              <a:spcBef>
                <a:spcPts val="0"/>
              </a:spcBef>
              <a:spcAft>
                <a:spcPts val="0"/>
              </a:spcAft>
              <a:buClrTx/>
              <a:buSzTx/>
              <a:buFontTx/>
              <a:buNone/>
              <a:tabLst/>
              <a:defRPr/>
            </a:pPr>
            <a:r>
              <a:rPr lang="sv-SE" b="0" dirty="0"/>
              <a:t>Oavsett hur ens livssituation ser ut kommer man ju ibland bli arg eller känna andra starka känslor. Att förstå känslokurvan kan hjälpa en att förstå sina känslor och hur man ska hantera dem.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0" dirty="0"/>
          </a:p>
          <a:p>
            <a:pPr marL="0" marR="0" indent="0" algn="l" defTabSz="914400" rtl="0" eaLnBrk="1" fontAlgn="auto" latinLnBrk="0" hangingPunct="1">
              <a:lnSpc>
                <a:spcPct val="100000"/>
              </a:lnSpc>
              <a:spcBef>
                <a:spcPts val="0"/>
              </a:spcBef>
              <a:spcAft>
                <a:spcPts val="0"/>
              </a:spcAft>
              <a:buClrTx/>
              <a:buSzTx/>
              <a:buFontTx/>
              <a:buNone/>
              <a:tabLst/>
              <a:defRPr/>
            </a:pPr>
            <a:r>
              <a:rPr lang="sv-SE" b="0" dirty="0"/>
              <a:t>Känslor är reaktioner i oss är inte viljestyrda. Vi kan alltså inte bestämma vad vi ska känna och vi kan inte ha som mål att inte bli arga.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dirty="0"/>
              <a:t>Känslokurvan </a:t>
            </a:r>
            <a:r>
              <a:rPr lang="sv-SE" b="0" dirty="0"/>
              <a:t>är </a:t>
            </a:r>
            <a:r>
              <a:rPr lang="sv-SE" sz="1200" i="0" kern="1200" baseline="0" dirty="0">
                <a:solidFill>
                  <a:schemeClr val="tx1"/>
                </a:solidFill>
                <a:effectLst/>
              </a:rPr>
              <a:t>en beskrivning av starka känslors naturliga förlopp. Känslor som ilska eller ångest drar igång, når en topp och sedan klingar av. När känslan är på sin topp har den en tendens </a:t>
            </a:r>
            <a:r>
              <a:rPr lang="sv-SE" sz="1200" i="0" kern="1200" dirty="0">
                <a:solidFill>
                  <a:schemeClr val="tx1"/>
                </a:solidFill>
                <a:effectLst/>
              </a:rPr>
              <a:t>att ta över och göra det svårt för oss att tänka klart och fatta kloka beslut. Minns hur kamp- </a:t>
            </a:r>
            <a:r>
              <a:rPr lang="sv-SE" sz="1200" i="0" kern="1200" dirty="0" err="1">
                <a:solidFill>
                  <a:schemeClr val="tx1"/>
                </a:solidFill>
                <a:effectLst/>
              </a:rPr>
              <a:t>flyktsystemet</a:t>
            </a:r>
            <a:r>
              <a:rPr lang="sv-SE" sz="1200" i="0" kern="1200" dirty="0">
                <a:solidFill>
                  <a:schemeClr val="tx1"/>
                </a:solidFill>
                <a:effectLst/>
              </a:rPr>
              <a:t> påverkar vår förmåga att tänka och resonera!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i="0" kern="120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i="0" kern="1200" dirty="0">
                <a:solidFill>
                  <a:schemeClr val="tx1"/>
                </a:solidFill>
                <a:effectLst/>
              </a:rPr>
              <a:t>Här är det bra att försöka vänta, för efter en liten stund börjar känslan att klinga av och blir svagare. Ilskan minskar och vi kan börja använda våra tankar lite mer effektivt igen.</a:t>
            </a:r>
            <a:endParaRPr lang="sv-SE" sz="1200" i="0"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indent="0" algn="l" defTabSz="914400" rtl="0" eaLnBrk="1" fontAlgn="auto" latinLnBrk="0" hangingPunct="1">
              <a:lnSpc>
                <a:spcPct val="100000"/>
              </a:lnSpc>
              <a:spcBef>
                <a:spcPts val="0"/>
              </a:spcBef>
              <a:spcAft>
                <a:spcPts val="0"/>
              </a:spcAft>
              <a:buClrTx/>
              <a:buSzTx/>
              <a:buFontTx/>
              <a:buNone/>
              <a:tabLst/>
              <a:defRPr/>
            </a:pPr>
            <a:r>
              <a:rPr lang="sv-SE" b="0" dirty="0"/>
              <a:t>(Det är inte bara ilska som avtar om vi väntar en stund. Alla starka känslor följer samma</a:t>
            </a:r>
            <a:r>
              <a:rPr lang="sv-SE" b="0" baseline="0" dirty="0"/>
              <a:t> mönster. </a:t>
            </a:r>
            <a:r>
              <a:rPr lang="sv-SE" dirty="0"/>
              <a:t>Om vi lyckas stanna kvar i känslan utan att försöka agera på den så avtar den av sig själv.)</a:t>
            </a:r>
          </a:p>
          <a:p>
            <a:pPr marL="0" marR="0" indent="0" algn="l" defTabSz="914400" rtl="0" eaLnBrk="1" fontAlgn="auto" latinLnBrk="0" hangingPunct="1">
              <a:lnSpc>
                <a:spcPct val="100000"/>
              </a:lnSpc>
              <a:spcBef>
                <a:spcPts val="0"/>
              </a:spcBef>
              <a:spcAft>
                <a:spcPts val="0"/>
              </a:spcAft>
              <a:buClrTx/>
              <a:buSzTx/>
              <a:buFontTx/>
              <a:buNone/>
              <a:tabLst/>
              <a:defRPr/>
            </a:pPr>
            <a:endParaRPr lang="sv-SE"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b="1" dirty="0"/>
              <a:t>Fånga upp frågor</a:t>
            </a:r>
            <a:r>
              <a:rPr lang="sv-SE" b="1" baseline="0" dirty="0"/>
              <a:t> </a:t>
            </a:r>
            <a:r>
              <a:rPr lang="sv-SE" baseline="0" dirty="0"/>
              <a:t>om detta hos gruppledarna.</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a:p>
          <a:p>
            <a:endParaRPr lang="sv-SE" dirty="0"/>
          </a:p>
        </p:txBody>
      </p:sp>
      <p:sp>
        <p:nvSpPr>
          <p:cNvPr id="4" name="Platshållare för bildnummer 3"/>
          <p:cNvSpPr>
            <a:spLocks noGrp="1"/>
          </p:cNvSpPr>
          <p:nvPr>
            <p:ph type="sldNum" sz="quarter" idx="10"/>
          </p:nvPr>
        </p:nvSpPr>
        <p:spPr/>
        <p:txBody>
          <a:bodyPr/>
          <a:lstStyle/>
          <a:p>
            <a:fld id="{CD5B516A-032F-4CD3-9845-EE15896697F8}" type="slidenum">
              <a:rPr lang="sv-SE" smtClean="0"/>
              <a:pPr/>
              <a:t>7</a:t>
            </a:fld>
            <a:endParaRPr 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10000"/>
          </a:bodyPr>
          <a:lstStyle/>
          <a:p>
            <a:r>
              <a:rPr lang="sv-SE" b="0" baseline="0" dirty="0"/>
              <a:t>2 min</a:t>
            </a:r>
          </a:p>
          <a:p>
            <a:endParaRPr lang="sv-SE"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0" dirty="0"/>
              <a:t>Känslor är som sagt inte viljestyrda på så sätt att vi kan bestämma oss för att känna eller inte känna något. Men om vi ändrar vårt beteende brukar känslan följa efter.</a:t>
            </a:r>
            <a:r>
              <a:rPr lang="sv-SE" sz="1200" b="1" i="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i="0" kern="12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kern="1200" baseline="0" dirty="0">
                <a:solidFill>
                  <a:schemeClr val="tx1"/>
                </a:solidFill>
              </a:rPr>
              <a:t>Det finns en myt om att man måste avreagera sig för att ”bli av” med ilskan. Det stämmer inte, snarare tvärtom. När man beter sig aggressivt ökar det ilskan, och att bete sig lugnt kan dämpa ilskan.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i="0" kern="12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0" kern="1200" dirty="0">
                <a:solidFill>
                  <a:schemeClr val="tx1"/>
                </a:solidFill>
              </a:rPr>
              <a:t>Vi har ansvar för vad vi gör även om vi är väldigt arga eller har någon annan stark känsla. (I och med att känslor inte är viljestyrda men beteende är det, så är </a:t>
            </a:r>
            <a:r>
              <a:rPr lang="sv-SE" sz="1200" i="0" kern="1200" dirty="0" err="1">
                <a:solidFill>
                  <a:schemeClr val="tx1"/>
                </a:solidFill>
              </a:rPr>
              <a:t>beteendendet</a:t>
            </a:r>
            <a:r>
              <a:rPr lang="sv-SE" sz="1200" i="0" kern="1200" dirty="0">
                <a:solidFill>
                  <a:schemeClr val="tx1"/>
                </a:solidFill>
              </a:rPr>
              <a:t> viktigaste och mest effektiva att arbeta med.)</a:t>
            </a:r>
            <a:endParaRPr lang="sv-SE" b="0" i="0" baseline="0" dirty="0"/>
          </a:p>
          <a:p>
            <a:endParaRPr lang="sv-SE" b="0" baseline="0" dirty="0"/>
          </a:p>
          <a:p>
            <a:r>
              <a:rPr lang="sv-SE" b="0" baseline="0" dirty="0"/>
              <a:t>Vi har pratat om förebildsfaktorn</a:t>
            </a:r>
          </a:p>
          <a:p>
            <a:pPr marL="171450" indent="-171450">
              <a:buFontTx/>
              <a:buChar char="-"/>
            </a:pPr>
            <a:r>
              <a:rPr lang="sv-SE" b="0" baseline="0" dirty="0"/>
              <a:t>Hur vi är modeller för våra barn </a:t>
            </a:r>
          </a:p>
          <a:p>
            <a:pPr marL="171450" indent="-171450">
              <a:buFontTx/>
              <a:buChar char="-"/>
            </a:pPr>
            <a:r>
              <a:rPr lang="sv-SE" b="0" baseline="0" dirty="0"/>
              <a:t>Handlar om bland annat hur vi rör oss/gestikulerar, rädslor, visar kärlek mm</a:t>
            </a:r>
          </a:p>
          <a:p>
            <a:pPr marL="171450" indent="-171450">
              <a:buFontTx/>
              <a:buChar char="-"/>
            </a:pPr>
            <a:endParaRPr lang="sv-SE" b="0" baseline="0" dirty="0"/>
          </a:p>
          <a:p>
            <a:pPr marL="171450" indent="-171450">
              <a:buFontTx/>
              <a:buChar char="-"/>
            </a:pPr>
            <a:r>
              <a:rPr lang="sv-SE" b="0" baseline="0" dirty="0"/>
              <a:t>MEN även ilska</a:t>
            </a:r>
          </a:p>
          <a:p>
            <a:pPr marL="171450" indent="-171450">
              <a:buFontTx/>
              <a:buChar char="-"/>
            </a:pPr>
            <a:endParaRPr lang="sv-SE" b="0" baseline="0" dirty="0"/>
          </a:p>
          <a:p>
            <a:pPr marL="0" indent="0">
              <a:buFontTx/>
              <a:buNone/>
            </a:pPr>
            <a:r>
              <a:rPr lang="sv-SE" b="0" baseline="0" dirty="0"/>
              <a:t>– På 60-talet undersökte Albert Bandura hur vuxnas aggressiva beteenden påverkar barn. Studierna som blivit klassiska visar att barn genast tar efter även aggressiva beteenden, bara av att observera dem. Med andra ord, hur vi hanterar stress och ilska HAR betydelse för våra barn (kopplat även till Barnahusrapporten).</a:t>
            </a:r>
          </a:p>
          <a:p>
            <a:endParaRPr lang="sv-SE" baseline="0" dirty="0"/>
          </a:p>
          <a:p>
            <a:pPr marL="0" indent="0">
              <a:buFont typeface="Arial" panose="020B0604020202020204" pitchFamily="34" charset="0"/>
              <a:buNone/>
            </a:pPr>
            <a:r>
              <a:rPr lang="sv-SE" sz="1200" i="0" dirty="0"/>
              <a:t>Det är lätt</a:t>
            </a:r>
            <a:r>
              <a:rPr lang="sv-SE" sz="1200" i="0" baseline="0" dirty="0"/>
              <a:t> att som förälder drabbas av starka känslor i utmanande situationer med sitt barn och då kan det vara bra att kunna bromsa sig själv och hitta andra sätt än att agera på sin irritation och ilska. Det är vad träff 3 handlar om.</a:t>
            </a:r>
          </a:p>
          <a:p>
            <a:pPr marL="0" indent="0">
              <a:buFont typeface="Arial" panose="020B0604020202020204" pitchFamily="34" charset="0"/>
              <a:buNone/>
            </a:pPr>
            <a:endParaRPr lang="sv-SE" sz="1200" b="0" baseline="0" dirty="0"/>
          </a:p>
          <a:p>
            <a:pPr marL="0" indent="0">
              <a:buFont typeface="Arial" panose="020B0604020202020204" pitchFamily="34" charset="0"/>
              <a:buNone/>
            </a:pPr>
            <a:r>
              <a:rPr lang="sv-SE" sz="1200" b="0" baseline="0" dirty="0"/>
              <a:t>(</a:t>
            </a:r>
            <a:r>
              <a:rPr lang="sv-SE" sz="1200" b="0" baseline="0" dirty="0" err="1"/>
              <a:t>Hejlskov</a:t>
            </a:r>
            <a:r>
              <a:rPr lang="sv-SE" sz="1200" b="0" baseline="0" dirty="0"/>
              <a:t> &amp; Wiman 2015). </a:t>
            </a:r>
            <a:endParaRPr lang="sv-SE" sz="1200" kern="1200" dirty="0">
              <a:solidFill>
                <a:schemeClr val="tx1"/>
              </a:solidFill>
              <a:effectLst/>
            </a:endParaRPr>
          </a:p>
          <a:p>
            <a:endParaRPr lang="sv-SE" baseline="0" dirty="0"/>
          </a:p>
        </p:txBody>
      </p:sp>
      <p:sp>
        <p:nvSpPr>
          <p:cNvPr id="4" name="Platshållare för bildnummer 3"/>
          <p:cNvSpPr>
            <a:spLocks noGrp="1"/>
          </p:cNvSpPr>
          <p:nvPr>
            <p:ph type="sldNum" sz="quarter" idx="10"/>
          </p:nvPr>
        </p:nvSpPr>
        <p:spPr/>
        <p:txBody>
          <a:bodyPr/>
          <a:lstStyle/>
          <a:p>
            <a:fld id="{63CBAD7C-4734-407B-BC44-464562270AD8}" type="slidenum">
              <a:rPr lang="sv-SE" smtClean="0"/>
              <a:pPr/>
              <a:t>8</a:t>
            </a:fld>
            <a:endParaRPr lang="sv-S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1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Skriv upp </a:t>
            </a:r>
            <a:r>
              <a:rPr lang="sv-SE" dirty="0"/>
              <a:t>dagordningen på blädderblock i förväg så att gruppledarna kan se den under tiden träffen gås igenom.</a:t>
            </a: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Då har vi</a:t>
            </a:r>
            <a:r>
              <a:rPr lang="sv-SE" b="0" baseline="0" dirty="0"/>
              <a:t> kommit fram till träff 3. Så här ser agendan ut för träffen: </a:t>
            </a:r>
          </a:p>
          <a:p>
            <a:pPr marL="514350" indent="-514350">
              <a:buFont typeface="+mj-lt"/>
              <a:buAutoNum type="arabicPeriod"/>
            </a:pPr>
            <a:r>
              <a:rPr lang="sv-SE" dirty="0"/>
              <a:t>Uppföljning träff 2</a:t>
            </a:r>
          </a:p>
          <a:p>
            <a:pPr marL="514350" indent="-514350">
              <a:buFont typeface="+mj-lt"/>
              <a:buAutoNum type="arabicPeriod"/>
            </a:pPr>
            <a:r>
              <a:rPr lang="sv-SE" dirty="0"/>
              <a:t>Irritation och ilska</a:t>
            </a:r>
          </a:p>
          <a:p>
            <a:pPr marL="514350" indent="-514350">
              <a:buFont typeface="+mj-lt"/>
              <a:buAutoNum type="arabicPeriod"/>
            </a:pPr>
            <a:r>
              <a:rPr lang="sv-SE" dirty="0"/>
              <a:t>Visa vägen</a:t>
            </a:r>
          </a:p>
          <a:p>
            <a:pPr marL="514350" indent="-514350">
              <a:buFont typeface="+mj-lt"/>
              <a:buAutoNum type="arabicPeriod"/>
            </a:pPr>
            <a:r>
              <a:rPr lang="sv-SE" dirty="0"/>
              <a:t>Pröva hemma</a:t>
            </a:r>
            <a:endParaRPr lang="sv-SE"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b="0" baseline="0" dirty="0"/>
          </a:p>
          <a:p>
            <a:endParaRPr lang="sv-SE" dirty="0"/>
          </a:p>
        </p:txBody>
      </p:sp>
      <p:sp>
        <p:nvSpPr>
          <p:cNvPr id="4" name="Platshållare för bildnummer 3"/>
          <p:cNvSpPr>
            <a:spLocks noGrp="1"/>
          </p:cNvSpPr>
          <p:nvPr>
            <p:ph type="sldNum" sz="quarter" idx="10"/>
          </p:nvPr>
        </p:nvSpPr>
        <p:spPr/>
        <p:txBody>
          <a:bodyPr/>
          <a:lstStyle/>
          <a:p>
            <a:fld id="{CD5B516A-032F-4CD3-9845-EE15896697F8}" type="slidenum">
              <a:rPr lang="sv-SE" smtClean="0"/>
              <a:pPr/>
              <a:t>9</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99838B67-CF85-4294-8071-55642DEEBFB2}" type="datetimeFigureOut">
              <a:rPr lang="sv-SE" smtClean="0"/>
              <a:pPr/>
              <a:t>2025-06-25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8B73F3D-EFDA-4DD8-92E3-6CD84749CF6B}"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99838B67-CF85-4294-8071-55642DEEBFB2}" type="datetimeFigureOut">
              <a:rPr lang="sv-SE" smtClean="0"/>
              <a:pPr/>
              <a:t>2025-06-25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8B73F3D-EFDA-4DD8-92E3-6CD84749CF6B}"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99838B67-CF85-4294-8071-55642DEEBFB2}" type="datetimeFigureOut">
              <a:rPr lang="sv-SE" smtClean="0"/>
              <a:pPr/>
              <a:t>2025-06-25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8B73F3D-EFDA-4DD8-92E3-6CD84749CF6B}"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99838B67-CF85-4294-8071-55642DEEBFB2}" type="datetimeFigureOut">
              <a:rPr lang="sv-SE" smtClean="0"/>
              <a:pPr/>
              <a:t>2025-06-25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8B73F3D-EFDA-4DD8-92E3-6CD84749CF6B}"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99838B67-CF85-4294-8071-55642DEEBFB2}" type="datetimeFigureOut">
              <a:rPr lang="sv-SE" smtClean="0"/>
              <a:pPr/>
              <a:t>2025-06-25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8B73F3D-EFDA-4DD8-92E3-6CD84749CF6B}"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99838B67-CF85-4294-8071-55642DEEBFB2}" type="datetimeFigureOut">
              <a:rPr lang="sv-SE" smtClean="0"/>
              <a:pPr/>
              <a:t>2025-06-25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8B73F3D-EFDA-4DD8-92E3-6CD84749CF6B}"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99838B67-CF85-4294-8071-55642DEEBFB2}" type="datetimeFigureOut">
              <a:rPr lang="sv-SE" smtClean="0"/>
              <a:pPr/>
              <a:t>2025-06-25</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A8B73F3D-EFDA-4DD8-92E3-6CD84749CF6B}"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99838B67-CF85-4294-8071-55642DEEBFB2}" type="datetimeFigureOut">
              <a:rPr lang="sv-SE" smtClean="0"/>
              <a:pPr/>
              <a:t>2025-06-25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A8B73F3D-EFDA-4DD8-92E3-6CD84749CF6B}"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99838B67-CF85-4294-8071-55642DEEBFB2}" type="datetimeFigureOut">
              <a:rPr lang="sv-SE" smtClean="0"/>
              <a:pPr/>
              <a:t>2025-06-25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A8B73F3D-EFDA-4DD8-92E3-6CD84749CF6B}"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99838B67-CF85-4294-8071-55642DEEBFB2}" type="datetimeFigureOut">
              <a:rPr lang="sv-SE" smtClean="0"/>
              <a:pPr/>
              <a:t>2025-06-25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8B73F3D-EFDA-4DD8-92E3-6CD84749CF6B}"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99838B67-CF85-4294-8071-55642DEEBFB2}" type="datetimeFigureOut">
              <a:rPr lang="sv-SE" smtClean="0"/>
              <a:pPr/>
              <a:t>2025-06-25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8B73F3D-EFDA-4DD8-92E3-6CD84749CF6B}"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38B67-CF85-4294-8071-55642DEEBFB2}" type="datetimeFigureOut">
              <a:rPr lang="sv-SE" smtClean="0"/>
              <a:pPr/>
              <a:t>2025-06-25</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B73F3D-EFDA-4DD8-92E3-6CD84749CF6B}"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xfrm>
            <a:off x="1475656" y="3356993"/>
            <a:ext cx="5486400" cy="936104"/>
          </a:xfrm>
        </p:spPr>
        <p:txBody>
          <a:bodyPr>
            <a:noAutofit/>
          </a:bodyPr>
          <a:lstStyle/>
          <a:p>
            <a:pPr algn="ctr"/>
            <a:br>
              <a:rPr lang="sv-SE" sz="2800" dirty="0"/>
            </a:br>
            <a:br>
              <a:rPr lang="sv-SE" sz="2800" dirty="0"/>
            </a:br>
            <a:br>
              <a:rPr lang="sv-SE" sz="2800" dirty="0"/>
            </a:br>
            <a:br>
              <a:rPr lang="sv-SE" sz="2800" dirty="0"/>
            </a:br>
            <a:br>
              <a:rPr lang="sv-SE" sz="2800" dirty="0"/>
            </a:br>
            <a:br>
              <a:rPr lang="sv-SE" sz="2800" dirty="0"/>
            </a:br>
            <a:br>
              <a:rPr lang="sv-SE" sz="2800" dirty="0"/>
            </a:br>
            <a:br>
              <a:rPr lang="sv-SE" sz="2800" dirty="0"/>
            </a:br>
            <a:br>
              <a:rPr lang="sv-SE" sz="2800" dirty="0"/>
            </a:br>
            <a:br>
              <a:rPr lang="sv-SE" sz="2800" dirty="0"/>
            </a:br>
            <a:br>
              <a:rPr lang="sv-SE" sz="2800" dirty="0"/>
            </a:br>
            <a:br>
              <a:rPr lang="sv-SE" sz="2800" dirty="0"/>
            </a:br>
            <a:br>
              <a:rPr lang="sv-SE" sz="2800" dirty="0"/>
            </a:br>
            <a:br>
              <a:rPr lang="sv-SE" sz="2800" dirty="0"/>
            </a:br>
            <a:br>
              <a:rPr lang="sv-SE" sz="2800" dirty="0"/>
            </a:br>
            <a:br>
              <a:rPr lang="sv-SE" sz="2800" dirty="0"/>
            </a:br>
            <a:br>
              <a:rPr lang="sv-SE" sz="2800" dirty="0"/>
            </a:br>
            <a:endParaRPr lang="sv-SE" sz="2800" dirty="0"/>
          </a:p>
        </p:txBody>
      </p:sp>
      <p:sp>
        <p:nvSpPr>
          <p:cNvPr id="8" name="Platshållare för text 7"/>
          <p:cNvSpPr>
            <a:spLocks noGrp="1"/>
          </p:cNvSpPr>
          <p:nvPr>
            <p:ph type="body" sz="half" idx="2"/>
          </p:nvPr>
        </p:nvSpPr>
        <p:spPr>
          <a:xfrm>
            <a:off x="1835696" y="3356993"/>
            <a:ext cx="5486400" cy="2304255"/>
          </a:xfrm>
        </p:spPr>
        <p:txBody>
          <a:bodyPr>
            <a:noAutofit/>
          </a:bodyPr>
          <a:lstStyle/>
          <a:p>
            <a:pPr algn="ctr"/>
            <a:r>
              <a:rPr lang="sv-SE" sz="2800" dirty="0"/>
              <a:t>Utbildningsdag 3</a:t>
            </a:r>
            <a:br>
              <a:rPr lang="sv-SE" sz="3600" dirty="0"/>
            </a:br>
            <a:r>
              <a:rPr lang="sv-SE" sz="3600" b="1" dirty="0"/>
              <a:t>Visa vägen</a:t>
            </a:r>
          </a:p>
          <a:p>
            <a:pPr algn="ctr"/>
            <a:endParaRPr lang="sv-SE" sz="2800" dirty="0"/>
          </a:p>
          <a:p>
            <a:pPr algn="ctr"/>
            <a:r>
              <a:rPr lang="sv-SE" sz="2800" dirty="0"/>
              <a:t>Namn </a:t>
            </a:r>
            <a:r>
              <a:rPr lang="sv-SE" sz="2800" dirty="0" err="1"/>
              <a:t>Namnsson</a:t>
            </a:r>
            <a:br>
              <a:rPr lang="sv-SE" sz="2800" dirty="0"/>
            </a:br>
            <a:endParaRPr lang="sv-SE" sz="2800" dirty="0"/>
          </a:p>
        </p:txBody>
      </p:sp>
      <p:pic>
        <p:nvPicPr>
          <p:cNvPr id="1027" name="Picture 3" descr="\\ad.stockholm.se\cli-sd\cc2sd002\003871\Precens\Brottsprevention\KOMET\Föräldrastöd\Loggor\ABC Logo ...-filer\image001.jpg"/>
          <p:cNvPicPr>
            <a:picLocks noChangeAspect="1" noChangeArrowheads="1"/>
          </p:cNvPicPr>
          <p:nvPr/>
        </p:nvPicPr>
        <p:blipFill>
          <a:blip r:embed="rId3" cstate="print"/>
          <a:srcRect/>
          <a:stretch>
            <a:fillRect/>
          </a:stretch>
        </p:blipFill>
        <p:spPr bwMode="auto">
          <a:xfrm>
            <a:off x="2987824" y="836712"/>
            <a:ext cx="2737919" cy="1965772"/>
          </a:xfrm>
          <a:prstGeom prst="rect">
            <a:avLst/>
          </a:prstGeom>
          <a:noFill/>
        </p:spPr>
      </p:pic>
    </p:spTree>
    <p:extLst>
      <p:ext uri="{BB962C8B-B14F-4D97-AF65-F5344CB8AC3E}">
        <p14:creationId xmlns:p14="http://schemas.microsoft.com/office/powerpoint/2010/main" val="3836339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988840"/>
            <a:ext cx="8229600" cy="4137323"/>
          </a:xfrm>
        </p:spPr>
        <p:txBody>
          <a:bodyPr/>
          <a:lstStyle/>
          <a:p>
            <a:r>
              <a:rPr lang="sv-SE" dirty="0"/>
              <a:t>BUSA </a:t>
            </a:r>
          </a:p>
          <a:p>
            <a:r>
              <a:rPr lang="sv-SE" dirty="0"/>
              <a:t>Fokus på det som fungerar</a:t>
            </a:r>
          </a:p>
          <a:p>
            <a:endParaRPr lang="sv-SE" dirty="0"/>
          </a:p>
          <a:p>
            <a:r>
              <a:rPr lang="sv-SE" dirty="0"/>
              <a:t>Något annat?</a:t>
            </a:r>
          </a:p>
        </p:txBody>
      </p:sp>
      <p:sp>
        <p:nvSpPr>
          <p:cNvPr id="4" name="Rubrik 1"/>
          <p:cNvSpPr>
            <a:spLocks noGrp="1"/>
          </p:cNvSpPr>
          <p:nvPr>
            <p:ph type="title"/>
          </p:nvPr>
        </p:nvSpPr>
        <p:spPr>
          <a:solidFill>
            <a:srgbClr val="FF9900"/>
          </a:solidFill>
        </p:spPr>
        <p:txBody>
          <a:bodyPr/>
          <a:lstStyle/>
          <a:p>
            <a:r>
              <a:rPr lang="sv-SE" dirty="0">
                <a:solidFill>
                  <a:schemeClr val="bg1"/>
                </a:solidFill>
              </a:rPr>
              <a:t>UPPFÖLJNING </a:t>
            </a:r>
            <a:r>
              <a:rPr lang="sv-SE" i="1" dirty="0">
                <a:solidFill>
                  <a:schemeClr val="bg1"/>
                </a:solidFill>
              </a:rPr>
              <a:t>Pröva hemma</a:t>
            </a:r>
          </a:p>
        </p:txBody>
      </p:sp>
    </p:spTree>
    <p:extLst>
      <p:ext uri="{BB962C8B-B14F-4D97-AF65-F5344CB8AC3E}">
        <p14:creationId xmlns:p14="http://schemas.microsoft.com/office/powerpoint/2010/main" val="3438654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chemeClr val="accent3">
              <a:lumMod val="60000"/>
              <a:lumOff val="40000"/>
            </a:schemeClr>
          </a:solidFill>
        </p:spPr>
        <p:txBody>
          <a:bodyPr/>
          <a:lstStyle/>
          <a:p>
            <a:r>
              <a:rPr lang="sv-SE" dirty="0"/>
              <a:t>Nackdelar med tjat och skäll</a:t>
            </a:r>
          </a:p>
        </p:txBody>
      </p:sp>
      <p:sp>
        <p:nvSpPr>
          <p:cNvPr id="3" name="Platshållare för innehåll 2"/>
          <p:cNvSpPr>
            <a:spLocks noGrp="1"/>
          </p:cNvSpPr>
          <p:nvPr>
            <p:ph idx="1"/>
          </p:nvPr>
        </p:nvSpPr>
        <p:spPr>
          <a:xfrm>
            <a:off x="457200" y="1988840"/>
            <a:ext cx="4402832" cy="4137323"/>
          </a:xfrm>
        </p:spPr>
        <p:txBody>
          <a:bodyPr>
            <a:normAutofit/>
          </a:bodyPr>
          <a:lstStyle/>
          <a:p>
            <a:pPr marL="514350" indent="-514350">
              <a:buNone/>
            </a:pPr>
            <a:endParaRPr lang="sv-SE" sz="1000" b="1" dirty="0"/>
          </a:p>
          <a:p>
            <a:r>
              <a:rPr lang="sv-SE" sz="2800" dirty="0"/>
              <a:t>Hur tror ni att barnen upplevde situationen?</a:t>
            </a:r>
          </a:p>
          <a:p>
            <a:endParaRPr lang="sv-SE" sz="2800" dirty="0"/>
          </a:p>
          <a:p>
            <a:r>
              <a:rPr lang="sv-SE" sz="2800" dirty="0"/>
              <a:t>Vilka nackdelar finns det med att föräldern agerar ut sin ilska?</a:t>
            </a:r>
          </a:p>
          <a:p>
            <a:pPr marL="0" indent="0">
              <a:buNone/>
            </a:pPr>
            <a:r>
              <a:rPr lang="sv-SE" sz="2800" dirty="0"/>
              <a:t> </a:t>
            </a:r>
          </a:p>
          <a:p>
            <a:pPr marL="514350" indent="-514350">
              <a:buFontTx/>
              <a:buChar char="-"/>
            </a:pPr>
            <a:endParaRPr lang="sv-SE" sz="2800" dirty="0"/>
          </a:p>
        </p:txBody>
      </p:sp>
      <p:sp>
        <p:nvSpPr>
          <p:cNvPr id="8" name="Rubrik 1"/>
          <p:cNvSpPr txBox="1">
            <a:spLocks/>
          </p:cNvSpPr>
          <p:nvPr/>
        </p:nvSpPr>
        <p:spPr>
          <a:xfrm>
            <a:off x="467544" y="260648"/>
            <a:ext cx="8229600" cy="1143000"/>
          </a:xfrm>
          <a:prstGeom prst="rect">
            <a:avLst/>
          </a:prstGeom>
          <a:solidFill>
            <a:srgbClr val="FF99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sv-SE" sz="4400" dirty="0">
                <a:solidFill>
                  <a:schemeClr val="bg1"/>
                </a:solidFill>
                <a:latin typeface="+mj-lt"/>
                <a:ea typeface="+mj-ea"/>
                <a:cs typeface="+mj-cs"/>
              </a:rPr>
              <a:t>IRRITATION OCH ILSKA</a:t>
            </a:r>
            <a:endParaRPr kumimoji="0" lang="sv-SE" sz="4400" b="0" i="0" u="none" strike="noStrike" kern="1200" cap="none" spc="0" normalizeH="0" baseline="0" noProof="0" dirty="0">
              <a:ln>
                <a:noFill/>
              </a:ln>
              <a:solidFill>
                <a:schemeClr val="bg1"/>
              </a:solidFill>
              <a:effectLst/>
              <a:uLnTx/>
              <a:uFillTx/>
              <a:latin typeface="+mj-lt"/>
              <a:ea typeface="+mj-ea"/>
              <a:cs typeface="+mj-cs"/>
            </a:endParaRPr>
          </a:p>
        </p:txBody>
      </p:sp>
      <p:pic>
        <p:nvPicPr>
          <p:cNvPr id="9" name="Bildobjekt 8" descr="sluta tjata skitunge komprimerad.jpg"/>
          <p:cNvPicPr>
            <a:picLocks noChangeAspect="1"/>
          </p:cNvPicPr>
          <p:nvPr/>
        </p:nvPicPr>
        <p:blipFill>
          <a:blip r:embed="rId3" cstate="print"/>
          <a:stretch>
            <a:fillRect/>
          </a:stretch>
        </p:blipFill>
        <p:spPr>
          <a:xfrm>
            <a:off x="5148064" y="2198808"/>
            <a:ext cx="3707904" cy="364554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chemeClr val="accent3">
              <a:lumMod val="60000"/>
              <a:lumOff val="40000"/>
            </a:schemeClr>
          </a:solidFill>
        </p:spPr>
        <p:txBody>
          <a:bodyPr/>
          <a:lstStyle/>
          <a:p>
            <a:r>
              <a:rPr lang="sv-SE" dirty="0"/>
              <a:t>Uppföljning träff 2</a:t>
            </a:r>
          </a:p>
        </p:txBody>
      </p:sp>
      <p:sp>
        <p:nvSpPr>
          <p:cNvPr id="3" name="Platshållare för innehåll 2"/>
          <p:cNvSpPr>
            <a:spLocks noGrp="1"/>
          </p:cNvSpPr>
          <p:nvPr>
            <p:ph idx="1"/>
          </p:nvPr>
        </p:nvSpPr>
        <p:spPr>
          <a:xfrm>
            <a:off x="467544" y="1988840"/>
            <a:ext cx="8219256" cy="4137323"/>
          </a:xfrm>
        </p:spPr>
        <p:txBody>
          <a:bodyPr/>
          <a:lstStyle/>
          <a:p>
            <a:pPr marL="0" indent="0">
              <a:buNone/>
            </a:pPr>
            <a:r>
              <a:rPr lang="sv-SE" dirty="0"/>
              <a:t>Skäll är den vanligaste konsekvensen bland svenska föräldrar</a:t>
            </a:r>
          </a:p>
          <a:p>
            <a:pPr marL="0" indent="0">
              <a:buNone/>
            </a:pPr>
            <a:endParaRPr lang="sv-SE" dirty="0"/>
          </a:p>
          <a:p>
            <a:pPr marL="0" indent="0">
              <a:buNone/>
            </a:pPr>
            <a:r>
              <a:rPr lang="sv-SE" dirty="0"/>
              <a:t>Varför är det så?</a:t>
            </a:r>
          </a:p>
          <a:p>
            <a:pPr marL="514350" indent="-514350">
              <a:buFontTx/>
              <a:buChar char="-"/>
            </a:pPr>
            <a:endParaRPr lang="sv-SE" dirty="0"/>
          </a:p>
          <a:p>
            <a:pPr marL="0" indent="0">
              <a:buNone/>
            </a:pPr>
            <a:endParaRPr lang="sv-SE" dirty="0"/>
          </a:p>
          <a:p>
            <a:pPr marL="0" indent="0">
              <a:buNone/>
            </a:pPr>
            <a:r>
              <a:rPr lang="sv-SE" sz="2800" dirty="0"/>
              <a:t>(Forster, sid 163)</a:t>
            </a:r>
          </a:p>
          <a:p>
            <a:pPr marL="514350" indent="-514350">
              <a:buFontTx/>
              <a:buChar char="-"/>
            </a:pPr>
            <a:endParaRPr lang="sv-SE" dirty="0"/>
          </a:p>
          <a:p>
            <a:pPr marL="514350" indent="-514350">
              <a:buNone/>
            </a:pPr>
            <a:endParaRPr lang="sv-SE" dirty="0"/>
          </a:p>
          <a:p>
            <a:pPr marL="514350" indent="-514350">
              <a:buNone/>
            </a:pPr>
            <a:endParaRPr lang="sv-SE" dirty="0"/>
          </a:p>
        </p:txBody>
      </p:sp>
      <p:sp>
        <p:nvSpPr>
          <p:cNvPr id="4" name="Rubrik 1"/>
          <p:cNvSpPr txBox="1">
            <a:spLocks/>
          </p:cNvSpPr>
          <p:nvPr/>
        </p:nvSpPr>
        <p:spPr>
          <a:xfrm>
            <a:off x="467544" y="260648"/>
            <a:ext cx="8229600" cy="1143000"/>
          </a:xfrm>
          <a:prstGeom prst="rect">
            <a:avLst/>
          </a:prstGeom>
          <a:solidFill>
            <a:srgbClr val="FF99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sv-SE" sz="4400" dirty="0">
                <a:solidFill>
                  <a:schemeClr val="bg1"/>
                </a:solidFill>
                <a:latin typeface="+mj-lt"/>
                <a:ea typeface="+mj-ea"/>
                <a:cs typeface="+mj-cs"/>
              </a:rPr>
              <a:t>KORTSIKTSFÄLLAN</a:t>
            </a:r>
            <a:endParaRPr kumimoji="0" lang="sv-SE" sz="44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FF9900"/>
          </a:solidFill>
        </p:spPr>
        <p:txBody>
          <a:bodyPr>
            <a:normAutofit/>
          </a:bodyPr>
          <a:lstStyle/>
          <a:p>
            <a:r>
              <a:rPr lang="sv-SE" dirty="0">
                <a:solidFill>
                  <a:schemeClr val="bg1"/>
                </a:solidFill>
              </a:rPr>
              <a:t>KORTSIKTSFÄLLAN</a:t>
            </a:r>
          </a:p>
        </p:txBody>
      </p:sp>
      <p:sp>
        <p:nvSpPr>
          <p:cNvPr id="3" name="Platshållare för innehåll 2"/>
          <p:cNvSpPr>
            <a:spLocks noGrp="1"/>
          </p:cNvSpPr>
          <p:nvPr>
            <p:ph idx="1"/>
          </p:nvPr>
        </p:nvSpPr>
        <p:spPr/>
        <p:txBody>
          <a:bodyPr/>
          <a:lstStyle/>
          <a:p>
            <a:pPr marL="0" indent="0">
              <a:buNone/>
            </a:pPr>
            <a:r>
              <a:rPr lang="sv-SE" dirty="0"/>
              <a:t>Fler exempel på kortsiktsfällan?</a:t>
            </a:r>
          </a:p>
        </p:txBody>
      </p:sp>
      <p:pic>
        <p:nvPicPr>
          <p:cNvPr id="4" name="Bildobjekt 3" descr="kortsiktsfällan komprimerad.jpg"/>
          <p:cNvPicPr>
            <a:picLocks noChangeAspect="1"/>
          </p:cNvPicPr>
          <p:nvPr/>
        </p:nvPicPr>
        <p:blipFill>
          <a:blip r:embed="rId3" cstate="print"/>
          <a:stretch>
            <a:fillRect/>
          </a:stretch>
        </p:blipFill>
        <p:spPr>
          <a:xfrm>
            <a:off x="2627784" y="2420888"/>
            <a:ext cx="3410758" cy="402362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3491880" y="1556792"/>
            <a:ext cx="4038600" cy="5141168"/>
          </a:xfrm>
        </p:spPr>
        <p:txBody>
          <a:bodyPr>
            <a:normAutofit/>
          </a:bodyPr>
          <a:lstStyle/>
          <a:p>
            <a:pPr>
              <a:buNone/>
            </a:pPr>
            <a:r>
              <a:rPr lang="sv-SE" sz="2000" b="1" dirty="0"/>
              <a:t>Övergripande stress</a:t>
            </a:r>
          </a:p>
          <a:p>
            <a:endParaRPr lang="sv-SE" sz="2000" b="1" dirty="0"/>
          </a:p>
          <a:p>
            <a:endParaRPr lang="sv-SE" sz="2000" b="1" dirty="0"/>
          </a:p>
          <a:p>
            <a:pPr>
              <a:buNone/>
            </a:pPr>
            <a:r>
              <a:rPr lang="sv-SE" sz="2000" b="1" dirty="0"/>
              <a:t>Kritiska situationer</a:t>
            </a:r>
          </a:p>
          <a:p>
            <a:endParaRPr lang="sv-SE" sz="2000" b="1" dirty="0"/>
          </a:p>
          <a:p>
            <a:endParaRPr lang="sv-SE" sz="2000" b="1" dirty="0"/>
          </a:p>
          <a:p>
            <a:pPr>
              <a:buNone/>
            </a:pPr>
            <a:r>
              <a:rPr lang="sv-SE" sz="2000" b="1" dirty="0"/>
              <a:t>Tankar och reaktioner i kroppen</a:t>
            </a:r>
          </a:p>
          <a:p>
            <a:endParaRPr lang="sv-SE" sz="2000" b="1" dirty="0"/>
          </a:p>
          <a:p>
            <a:endParaRPr lang="sv-SE" sz="2000" b="1" dirty="0"/>
          </a:p>
          <a:p>
            <a:pPr>
              <a:buNone/>
            </a:pPr>
            <a:r>
              <a:rPr lang="sv-SE" sz="2000" b="1" dirty="0"/>
              <a:t>Beteenden</a:t>
            </a:r>
          </a:p>
          <a:p>
            <a:endParaRPr lang="sv-SE" sz="2000" b="1" dirty="0"/>
          </a:p>
          <a:p>
            <a:pPr>
              <a:buNone/>
            </a:pPr>
            <a:endParaRPr lang="sv-SE" sz="2000" b="1" dirty="0"/>
          </a:p>
          <a:p>
            <a:pPr>
              <a:buNone/>
            </a:pPr>
            <a:r>
              <a:rPr lang="sv-SE" sz="2000" b="1" dirty="0"/>
              <a:t>Konsekvenser</a:t>
            </a:r>
          </a:p>
        </p:txBody>
      </p:sp>
      <p:sp>
        <p:nvSpPr>
          <p:cNvPr id="5" name="Rubrik 1"/>
          <p:cNvSpPr>
            <a:spLocks noGrp="1"/>
          </p:cNvSpPr>
          <p:nvPr>
            <p:ph type="title"/>
          </p:nvPr>
        </p:nvSpPr>
        <p:spPr>
          <a:solidFill>
            <a:srgbClr val="FF9900"/>
          </a:solidFill>
        </p:spPr>
        <p:txBody>
          <a:bodyPr/>
          <a:lstStyle/>
          <a:p>
            <a:r>
              <a:rPr lang="sv-SE" dirty="0">
                <a:solidFill>
                  <a:schemeClr val="bg1"/>
                </a:solidFill>
              </a:rPr>
              <a:t>VISA VÄGEN</a:t>
            </a:r>
            <a:endParaRPr lang="sv-SE" sz="4000" dirty="0">
              <a:solidFill>
                <a:schemeClr val="bg1"/>
              </a:solidFill>
            </a:endParaRPr>
          </a:p>
        </p:txBody>
      </p:sp>
      <p:pic>
        <p:nvPicPr>
          <p:cNvPr id="6" name="Platshållare för innehåll 5" descr="Ilskerutorna komprimerad.jpg"/>
          <p:cNvPicPr>
            <a:picLocks noGrp="1" noChangeAspect="1"/>
          </p:cNvPicPr>
          <p:nvPr>
            <p:ph sz="half" idx="1"/>
          </p:nvPr>
        </p:nvPicPr>
        <p:blipFill>
          <a:blip r:embed="rId3" cstate="print"/>
          <a:stretch>
            <a:fillRect/>
          </a:stretch>
        </p:blipFill>
        <p:spPr>
          <a:xfrm>
            <a:off x="1763688" y="1412776"/>
            <a:ext cx="1484574" cy="5445224"/>
          </a:xfrm>
          <a:prstGeom prst="rect">
            <a:avLst/>
          </a:prstGeom>
        </p:spPr>
      </p:pic>
      <p:sp>
        <p:nvSpPr>
          <p:cNvPr id="2" name="textruta 1"/>
          <p:cNvSpPr txBox="1"/>
          <p:nvPr/>
        </p:nvSpPr>
        <p:spPr>
          <a:xfrm>
            <a:off x="3472787" y="2060848"/>
            <a:ext cx="3168352" cy="369332"/>
          </a:xfrm>
          <a:prstGeom prst="rect">
            <a:avLst/>
          </a:prstGeom>
          <a:noFill/>
        </p:spPr>
        <p:txBody>
          <a:bodyPr wrap="square" rtlCol="0">
            <a:spAutoFit/>
          </a:bodyPr>
          <a:lstStyle/>
          <a:p>
            <a:r>
              <a:rPr lang="sv-SE" b="1" i="1" dirty="0">
                <a:solidFill>
                  <a:schemeClr val="accent6"/>
                </a:solidFill>
              </a:rPr>
              <a:t>gör att en lättare reagerar i </a:t>
            </a:r>
          </a:p>
        </p:txBody>
      </p:sp>
      <p:sp>
        <p:nvSpPr>
          <p:cNvPr id="7" name="textruta 6"/>
          <p:cNvSpPr txBox="1"/>
          <p:nvPr/>
        </p:nvSpPr>
        <p:spPr>
          <a:xfrm>
            <a:off x="3491880" y="3182196"/>
            <a:ext cx="3168352" cy="369332"/>
          </a:xfrm>
          <a:prstGeom prst="rect">
            <a:avLst/>
          </a:prstGeom>
          <a:noFill/>
        </p:spPr>
        <p:txBody>
          <a:bodyPr wrap="square" rtlCol="0">
            <a:spAutoFit/>
          </a:bodyPr>
          <a:lstStyle/>
          <a:p>
            <a:r>
              <a:rPr lang="sv-SE" b="1" i="1" dirty="0">
                <a:solidFill>
                  <a:schemeClr val="accent6"/>
                </a:solidFill>
              </a:rPr>
              <a:t>det ger </a:t>
            </a:r>
          </a:p>
        </p:txBody>
      </p:sp>
      <p:sp>
        <p:nvSpPr>
          <p:cNvPr id="8" name="textruta 7"/>
          <p:cNvSpPr txBox="1"/>
          <p:nvPr/>
        </p:nvSpPr>
        <p:spPr>
          <a:xfrm>
            <a:off x="3497490" y="4243192"/>
            <a:ext cx="3168352" cy="369332"/>
          </a:xfrm>
          <a:prstGeom prst="rect">
            <a:avLst/>
          </a:prstGeom>
          <a:noFill/>
        </p:spPr>
        <p:txBody>
          <a:bodyPr wrap="square" rtlCol="0">
            <a:spAutoFit/>
          </a:bodyPr>
          <a:lstStyle/>
          <a:p>
            <a:r>
              <a:rPr lang="sv-SE" b="1" i="1" dirty="0">
                <a:solidFill>
                  <a:schemeClr val="accent6"/>
                </a:solidFill>
              </a:rPr>
              <a:t>vilket sätter igång </a:t>
            </a:r>
          </a:p>
        </p:txBody>
      </p:sp>
      <p:sp>
        <p:nvSpPr>
          <p:cNvPr id="9" name="textruta 8"/>
          <p:cNvSpPr txBox="1"/>
          <p:nvPr/>
        </p:nvSpPr>
        <p:spPr>
          <a:xfrm>
            <a:off x="3472787" y="5444514"/>
            <a:ext cx="3168352" cy="369332"/>
          </a:xfrm>
          <a:prstGeom prst="rect">
            <a:avLst/>
          </a:prstGeom>
          <a:noFill/>
        </p:spPr>
        <p:txBody>
          <a:bodyPr wrap="square" rtlCol="0">
            <a:spAutoFit/>
          </a:bodyPr>
          <a:lstStyle/>
          <a:p>
            <a:r>
              <a:rPr lang="sv-SE" b="1" i="1" dirty="0">
                <a:solidFill>
                  <a:schemeClr val="accent6"/>
                </a:solidFill>
              </a:rPr>
              <a:t>s</a:t>
            </a:r>
            <a:r>
              <a:rPr lang="sv-SE" b="1" i="1">
                <a:solidFill>
                  <a:schemeClr val="accent6"/>
                </a:solidFill>
              </a:rPr>
              <a:t>om </a:t>
            </a:r>
            <a:r>
              <a:rPr lang="sv-SE" b="1" i="1" dirty="0">
                <a:solidFill>
                  <a:schemeClr val="accent6"/>
                </a:solidFill>
              </a:rPr>
              <a:t>leder till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a:bodyPr>
          <a:lstStyle/>
          <a:p>
            <a:pPr>
              <a:buNone/>
            </a:pPr>
            <a:endParaRPr lang="sv-SE" dirty="0"/>
          </a:p>
          <a:p>
            <a:r>
              <a:rPr lang="sv-SE" dirty="0"/>
              <a:t>Vad är övergripande stress för dig?</a:t>
            </a:r>
          </a:p>
          <a:p>
            <a:endParaRPr lang="sv-SE" dirty="0"/>
          </a:p>
          <a:p>
            <a:r>
              <a:rPr lang="sv-SE" dirty="0"/>
              <a:t>Hur påverkar den dig?</a:t>
            </a:r>
          </a:p>
          <a:p>
            <a:pPr>
              <a:buNone/>
            </a:pPr>
            <a:endParaRPr lang="sv-SE" dirty="0"/>
          </a:p>
          <a:p>
            <a:pPr>
              <a:buNone/>
            </a:pPr>
            <a:endParaRPr lang="sv-SE" dirty="0"/>
          </a:p>
          <a:p>
            <a:pPr>
              <a:buNone/>
            </a:pPr>
            <a:endParaRPr lang="sv-SE" dirty="0"/>
          </a:p>
          <a:p>
            <a:endParaRPr lang="sv-SE" dirty="0"/>
          </a:p>
        </p:txBody>
      </p:sp>
      <p:sp>
        <p:nvSpPr>
          <p:cNvPr id="4" name="Rubrik 1"/>
          <p:cNvSpPr>
            <a:spLocks noGrp="1"/>
          </p:cNvSpPr>
          <p:nvPr>
            <p:ph type="title"/>
          </p:nvPr>
        </p:nvSpPr>
        <p:spPr>
          <a:solidFill>
            <a:srgbClr val="FF9900"/>
          </a:solidFill>
        </p:spPr>
        <p:txBody>
          <a:bodyPr>
            <a:normAutofit fontScale="90000"/>
          </a:bodyPr>
          <a:lstStyle/>
          <a:p>
            <a:br>
              <a:rPr lang="sv-SE" b="1" dirty="0"/>
            </a:br>
            <a:r>
              <a:rPr lang="sv-SE" dirty="0">
                <a:solidFill>
                  <a:schemeClr val="bg1"/>
                </a:solidFill>
              </a:rPr>
              <a:t>ÖVERGRIPANDE STRESS</a:t>
            </a:r>
            <a:br>
              <a:rPr lang="sv-SE" b="1" dirty="0"/>
            </a:br>
            <a:endParaRPr lang="sv-SE" dirty="0"/>
          </a:p>
        </p:txBody>
      </p:sp>
      <p:pic>
        <p:nvPicPr>
          <p:cNvPr id="6" name="Bildobjekt 5" descr="Stress reaktiv röd gubbe komprimerad.jpg"/>
          <p:cNvPicPr>
            <a:picLocks noChangeAspect="1"/>
          </p:cNvPicPr>
          <p:nvPr/>
        </p:nvPicPr>
        <p:blipFill>
          <a:blip r:embed="rId3" cstate="print"/>
          <a:stretch>
            <a:fillRect/>
          </a:stretch>
        </p:blipFill>
        <p:spPr>
          <a:xfrm>
            <a:off x="4932040" y="3140968"/>
            <a:ext cx="3460169" cy="341529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a:bodyPr>
          <a:lstStyle/>
          <a:p>
            <a:pPr marL="0" indent="0">
              <a:buNone/>
            </a:pPr>
            <a:endParaRPr lang="sv-SE" dirty="0"/>
          </a:p>
          <a:p>
            <a:r>
              <a:rPr lang="sv-SE" dirty="0"/>
              <a:t>Har du tips på hur man kan sänka sin stressnivå? </a:t>
            </a:r>
          </a:p>
          <a:p>
            <a:pPr>
              <a:buFontTx/>
              <a:buChar char="-"/>
            </a:pPr>
            <a:endParaRPr lang="sv-SE" dirty="0"/>
          </a:p>
          <a:p>
            <a:r>
              <a:rPr lang="sv-SE" dirty="0"/>
              <a:t>Vad innebär återhämtning för dig?</a:t>
            </a:r>
          </a:p>
          <a:p>
            <a:pPr>
              <a:buNone/>
            </a:pPr>
            <a:endParaRPr lang="sv-SE" dirty="0"/>
          </a:p>
          <a:p>
            <a:pPr>
              <a:buNone/>
            </a:pPr>
            <a:endParaRPr lang="sv-SE" dirty="0"/>
          </a:p>
          <a:p>
            <a:pPr>
              <a:buNone/>
            </a:pPr>
            <a:endParaRPr lang="sv-SE" dirty="0"/>
          </a:p>
          <a:p>
            <a:endParaRPr lang="sv-SE" dirty="0"/>
          </a:p>
        </p:txBody>
      </p:sp>
      <p:sp>
        <p:nvSpPr>
          <p:cNvPr id="4" name="Rubrik 1"/>
          <p:cNvSpPr>
            <a:spLocks noGrp="1"/>
          </p:cNvSpPr>
          <p:nvPr>
            <p:ph type="title"/>
          </p:nvPr>
        </p:nvSpPr>
        <p:spPr>
          <a:solidFill>
            <a:srgbClr val="FF9900"/>
          </a:solidFill>
        </p:spPr>
        <p:txBody>
          <a:bodyPr/>
          <a:lstStyle/>
          <a:p>
            <a:r>
              <a:rPr lang="sv-SE" dirty="0">
                <a:solidFill>
                  <a:schemeClr val="bg1"/>
                </a:solidFill>
              </a:rPr>
              <a:t>ÖVERGRIPANDE STRESS</a:t>
            </a:r>
          </a:p>
        </p:txBody>
      </p:sp>
      <p:pic>
        <p:nvPicPr>
          <p:cNvPr id="6" name="Bildobjekt 5" descr="Övergripande stress.jpg"/>
          <p:cNvPicPr>
            <a:picLocks noChangeAspect="1"/>
          </p:cNvPicPr>
          <p:nvPr/>
        </p:nvPicPr>
        <p:blipFill>
          <a:blip r:embed="rId3" cstate="print"/>
          <a:stretch>
            <a:fillRect/>
          </a:stretch>
        </p:blipFill>
        <p:spPr>
          <a:xfrm>
            <a:off x="5868144" y="4671596"/>
            <a:ext cx="2467352" cy="191176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a:bodyPr>
          <a:lstStyle/>
          <a:p>
            <a:pPr>
              <a:buNone/>
            </a:pPr>
            <a:endParaRPr lang="sv-SE" dirty="0"/>
          </a:p>
          <a:p>
            <a:r>
              <a:rPr lang="sv-SE" dirty="0"/>
              <a:t>Vilka är dina kritiska situationer?</a:t>
            </a:r>
          </a:p>
          <a:p>
            <a:pPr>
              <a:buNone/>
            </a:pPr>
            <a:endParaRPr lang="sv-SE" dirty="0"/>
          </a:p>
          <a:p>
            <a:pPr>
              <a:buNone/>
            </a:pPr>
            <a:endParaRPr lang="sv-SE" dirty="0"/>
          </a:p>
        </p:txBody>
      </p:sp>
      <p:sp>
        <p:nvSpPr>
          <p:cNvPr id="4" name="Rubrik 1"/>
          <p:cNvSpPr>
            <a:spLocks noGrp="1"/>
          </p:cNvSpPr>
          <p:nvPr>
            <p:ph type="title"/>
          </p:nvPr>
        </p:nvSpPr>
        <p:spPr>
          <a:solidFill>
            <a:srgbClr val="FF9900"/>
          </a:solidFill>
        </p:spPr>
        <p:txBody>
          <a:bodyPr>
            <a:normAutofit fontScale="90000"/>
          </a:bodyPr>
          <a:lstStyle/>
          <a:p>
            <a:br>
              <a:rPr lang="sv-SE" b="1" dirty="0">
                <a:solidFill>
                  <a:schemeClr val="bg1"/>
                </a:solidFill>
              </a:rPr>
            </a:br>
            <a:r>
              <a:rPr lang="sv-SE" dirty="0">
                <a:solidFill>
                  <a:schemeClr val="bg1"/>
                </a:solidFill>
              </a:rPr>
              <a:t>KRITISKA SITUATIONER</a:t>
            </a:r>
            <a:br>
              <a:rPr lang="sv-SE" b="1" dirty="0">
                <a:solidFill>
                  <a:schemeClr val="bg1"/>
                </a:solidFill>
              </a:rPr>
            </a:br>
            <a:endParaRPr lang="sv-SE" dirty="0">
              <a:solidFill>
                <a:schemeClr val="bg1"/>
              </a:solidFill>
            </a:endParaRPr>
          </a:p>
        </p:txBody>
      </p:sp>
      <p:pic>
        <p:nvPicPr>
          <p:cNvPr id="6" name="Bildobjekt 5" descr="Kritiska situationer.jpg"/>
          <p:cNvPicPr>
            <a:picLocks noChangeAspect="1"/>
          </p:cNvPicPr>
          <p:nvPr/>
        </p:nvPicPr>
        <p:blipFill>
          <a:blip r:embed="rId3" cstate="print"/>
          <a:stretch>
            <a:fillRect/>
          </a:stretch>
        </p:blipFill>
        <p:spPr>
          <a:xfrm>
            <a:off x="4572000" y="3140968"/>
            <a:ext cx="3499467" cy="267232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a:spLocks noGrp="1"/>
          </p:cNvSpPr>
          <p:nvPr>
            <p:ph type="title"/>
          </p:nvPr>
        </p:nvSpPr>
        <p:spPr>
          <a:solidFill>
            <a:srgbClr val="FF9900"/>
          </a:solidFill>
        </p:spPr>
        <p:txBody>
          <a:bodyPr>
            <a:normAutofit fontScale="90000"/>
          </a:bodyPr>
          <a:lstStyle/>
          <a:p>
            <a:br>
              <a:rPr lang="sv-SE" b="1" dirty="0"/>
            </a:br>
            <a:r>
              <a:rPr lang="sv-SE" dirty="0">
                <a:solidFill>
                  <a:schemeClr val="bg1"/>
                </a:solidFill>
              </a:rPr>
              <a:t>TANKAR OCH REAKTIONER I KROPPEN</a:t>
            </a:r>
            <a:br>
              <a:rPr lang="sv-SE" b="1" dirty="0"/>
            </a:br>
            <a:endParaRPr lang="sv-SE" dirty="0"/>
          </a:p>
        </p:txBody>
      </p:sp>
      <p:pic>
        <p:nvPicPr>
          <p:cNvPr id="6" name="Bildobjekt 5" descr="hittar inte glasögon stress komprimerad.jpg"/>
          <p:cNvPicPr>
            <a:picLocks noChangeAspect="1"/>
          </p:cNvPicPr>
          <p:nvPr/>
        </p:nvPicPr>
        <p:blipFill>
          <a:blip r:embed="rId3" cstate="print"/>
          <a:stretch>
            <a:fillRect/>
          </a:stretch>
        </p:blipFill>
        <p:spPr>
          <a:xfrm>
            <a:off x="2473866" y="1772816"/>
            <a:ext cx="4196267" cy="4104456"/>
          </a:xfrm>
          <a:prstGeom prst="rect">
            <a:avLst/>
          </a:prstGeom>
        </p:spPr>
      </p:pic>
    </p:spTree>
    <p:extLst>
      <p:ext uri="{BB962C8B-B14F-4D97-AF65-F5344CB8AC3E}">
        <p14:creationId xmlns:p14="http://schemas.microsoft.com/office/powerpoint/2010/main" val="1320417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a:bodyPr>
          <a:lstStyle/>
          <a:p>
            <a:r>
              <a:rPr lang="sv-SE" dirty="0"/>
              <a:t>Ju tidigare en </a:t>
            </a:r>
            <a:r>
              <a:rPr lang="sv-SE" dirty="0" err="1"/>
              <a:t>ilskereaktion</a:t>
            </a:r>
            <a:r>
              <a:rPr lang="sv-SE" dirty="0"/>
              <a:t> bryts desto lättare är det!</a:t>
            </a:r>
          </a:p>
          <a:p>
            <a:r>
              <a:rPr lang="sv-SE" dirty="0"/>
              <a:t>Stress och ilska gör det svårare att tänka klart.</a:t>
            </a:r>
          </a:p>
          <a:p>
            <a:pPr>
              <a:buNone/>
            </a:pPr>
            <a:endParaRPr lang="sv-SE" dirty="0"/>
          </a:p>
        </p:txBody>
      </p:sp>
      <p:sp>
        <p:nvSpPr>
          <p:cNvPr id="4" name="Rubrik 1"/>
          <p:cNvSpPr>
            <a:spLocks noGrp="1"/>
          </p:cNvSpPr>
          <p:nvPr>
            <p:ph type="title"/>
          </p:nvPr>
        </p:nvSpPr>
        <p:spPr>
          <a:solidFill>
            <a:srgbClr val="FF9900"/>
          </a:solidFill>
        </p:spPr>
        <p:txBody>
          <a:bodyPr>
            <a:normAutofit fontScale="90000"/>
          </a:bodyPr>
          <a:lstStyle/>
          <a:p>
            <a:br>
              <a:rPr lang="sv-SE" b="1" dirty="0">
                <a:solidFill>
                  <a:schemeClr val="bg1"/>
                </a:solidFill>
              </a:rPr>
            </a:br>
            <a:r>
              <a:rPr lang="sv-SE" dirty="0">
                <a:solidFill>
                  <a:schemeClr val="bg1"/>
                </a:solidFill>
              </a:rPr>
              <a:t>TANKAR OCH REAKTIONER I KROPPEN</a:t>
            </a:r>
            <a:br>
              <a:rPr lang="sv-SE" b="1" dirty="0">
                <a:solidFill>
                  <a:schemeClr val="bg1"/>
                </a:solidFill>
              </a:rPr>
            </a:br>
            <a:endParaRPr lang="sv-SE" dirty="0">
              <a:solidFill>
                <a:schemeClr val="bg1"/>
              </a:solidFill>
            </a:endParaRPr>
          </a:p>
        </p:txBody>
      </p:sp>
      <p:pic>
        <p:nvPicPr>
          <p:cNvPr id="5" name="Bildobjekt 4" descr="Reaktioner i kroppen.jpg"/>
          <p:cNvPicPr>
            <a:picLocks noChangeAspect="1"/>
          </p:cNvPicPr>
          <p:nvPr/>
        </p:nvPicPr>
        <p:blipFill>
          <a:blip r:embed="rId3" cstate="print"/>
          <a:stretch>
            <a:fillRect/>
          </a:stretch>
        </p:blipFill>
        <p:spPr>
          <a:xfrm>
            <a:off x="755576" y="3789040"/>
            <a:ext cx="3024336" cy="236170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97BE0D"/>
          </a:solidFill>
        </p:spPr>
        <p:txBody>
          <a:bodyPr/>
          <a:lstStyle/>
          <a:p>
            <a:r>
              <a:rPr lang="sv-SE" dirty="0">
                <a:solidFill>
                  <a:schemeClr val="bg1"/>
                </a:solidFill>
              </a:rPr>
              <a:t>Agenda</a:t>
            </a:r>
          </a:p>
        </p:txBody>
      </p:sp>
      <p:sp>
        <p:nvSpPr>
          <p:cNvPr id="3" name="Platshållare för innehåll 2"/>
          <p:cNvSpPr>
            <a:spLocks noGrp="1"/>
          </p:cNvSpPr>
          <p:nvPr>
            <p:ph idx="1"/>
          </p:nvPr>
        </p:nvSpPr>
        <p:spPr/>
        <p:txBody>
          <a:bodyPr>
            <a:normAutofit lnSpcReduction="10000"/>
          </a:bodyPr>
          <a:lstStyle/>
          <a:p>
            <a:pPr>
              <a:buNone/>
            </a:pPr>
            <a:r>
              <a:rPr lang="sv-SE" dirty="0"/>
              <a:t>Kl. 9.00-12.00 </a:t>
            </a:r>
          </a:p>
          <a:p>
            <a:pPr>
              <a:buNone/>
            </a:pPr>
            <a:r>
              <a:rPr lang="sv-SE" dirty="0"/>
              <a:t>	Teori: Träff 3 </a:t>
            </a:r>
          </a:p>
          <a:p>
            <a:pPr>
              <a:buNone/>
            </a:pPr>
            <a:r>
              <a:rPr lang="sv-SE" dirty="0"/>
              <a:t>	Genomgång: Träff 3</a:t>
            </a:r>
          </a:p>
          <a:p>
            <a:pPr>
              <a:buNone/>
            </a:pPr>
            <a:r>
              <a:rPr lang="sv-SE" dirty="0"/>
              <a:t>	</a:t>
            </a:r>
            <a:r>
              <a:rPr lang="sv-SE" i="1" dirty="0"/>
              <a:t>Fika ca kl. 10.00</a:t>
            </a:r>
          </a:p>
          <a:p>
            <a:pPr>
              <a:buNone/>
            </a:pPr>
            <a:r>
              <a:rPr lang="sv-SE" dirty="0"/>
              <a:t>	</a:t>
            </a:r>
          </a:p>
          <a:p>
            <a:pPr>
              <a:buNone/>
            </a:pPr>
            <a:r>
              <a:rPr lang="sv-SE" dirty="0"/>
              <a:t>Kl. 13.00-16.00</a:t>
            </a:r>
          </a:p>
          <a:p>
            <a:pPr>
              <a:buNone/>
            </a:pPr>
            <a:r>
              <a:rPr lang="sv-SE" dirty="0"/>
              <a:t>	Handledning</a:t>
            </a:r>
          </a:p>
          <a:p>
            <a:pPr>
              <a:buNone/>
            </a:pPr>
            <a:r>
              <a:rPr lang="sv-SE" dirty="0"/>
              <a:t>	</a:t>
            </a:r>
            <a:r>
              <a:rPr lang="sv-SE" i="1" dirty="0"/>
              <a:t>Fika ca 14.15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Autofit/>
          </a:bodyPr>
          <a:lstStyle/>
          <a:p>
            <a:r>
              <a:rPr lang="sv-SE" sz="3000" dirty="0"/>
              <a:t>Vad gör du när du blir irriterad eller arg?</a:t>
            </a:r>
          </a:p>
          <a:p>
            <a:r>
              <a:rPr lang="sv-SE" sz="3000" dirty="0"/>
              <a:t>Vilka konsekvenser får detta? I stunden? </a:t>
            </a:r>
          </a:p>
          <a:p>
            <a:r>
              <a:rPr lang="sv-SE" sz="3000" dirty="0"/>
              <a:t>På lång sikt?</a:t>
            </a:r>
          </a:p>
          <a:p>
            <a:pPr>
              <a:buNone/>
            </a:pPr>
            <a:endParaRPr lang="sv-SE" b="1" dirty="0"/>
          </a:p>
        </p:txBody>
      </p:sp>
      <p:sp>
        <p:nvSpPr>
          <p:cNvPr id="4" name="Rubrik 1"/>
          <p:cNvSpPr>
            <a:spLocks noGrp="1"/>
          </p:cNvSpPr>
          <p:nvPr>
            <p:ph type="title"/>
          </p:nvPr>
        </p:nvSpPr>
        <p:spPr>
          <a:solidFill>
            <a:srgbClr val="FF9900"/>
          </a:solidFill>
        </p:spPr>
        <p:txBody>
          <a:bodyPr>
            <a:normAutofit fontScale="90000"/>
          </a:bodyPr>
          <a:lstStyle/>
          <a:p>
            <a:br>
              <a:rPr lang="sv-SE" dirty="0"/>
            </a:br>
            <a:r>
              <a:rPr lang="sv-SE" dirty="0">
                <a:solidFill>
                  <a:schemeClr val="bg1"/>
                </a:solidFill>
              </a:rPr>
              <a:t>BETEENDEN OCH KONSEKVENSER</a:t>
            </a:r>
            <a:br>
              <a:rPr lang="sv-SE" b="1" dirty="0"/>
            </a:br>
            <a:endParaRPr lang="sv-SE" dirty="0"/>
          </a:p>
        </p:txBody>
      </p:sp>
      <p:pic>
        <p:nvPicPr>
          <p:cNvPr id="5" name="Bildobjekt 4" descr="Beteenden.jpg"/>
          <p:cNvPicPr>
            <a:picLocks noChangeAspect="1"/>
          </p:cNvPicPr>
          <p:nvPr/>
        </p:nvPicPr>
        <p:blipFill>
          <a:blip r:embed="rId3" cstate="print"/>
          <a:stretch>
            <a:fillRect/>
          </a:stretch>
        </p:blipFill>
        <p:spPr>
          <a:xfrm>
            <a:off x="1547664" y="3823242"/>
            <a:ext cx="2655944" cy="2054030"/>
          </a:xfrm>
          <a:prstGeom prst="rect">
            <a:avLst/>
          </a:prstGeom>
        </p:spPr>
      </p:pic>
      <p:pic>
        <p:nvPicPr>
          <p:cNvPr id="6" name="Bildobjekt 5" descr="Konsekvenser.jpg"/>
          <p:cNvPicPr>
            <a:picLocks noChangeAspect="1"/>
          </p:cNvPicPr>
          <p:nvPr/>
        </p:nvPicPr>
        <p:blipFill>
          <a:blip r:embed="rId4" cstate="print"/>
          <a:stretch>
            <a:fillRect/>
          </a:stretch>
        </p:blipFill>
        <p:spPr>
          <a:xfrm>
            <a:off x="4211960" y="3830627"/>
            <a:ext cx="2664296" cy="205466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600200"/>
            <a:ext cx="8229600" cy="5257800"/>
          </a:xfrm>
        </p:spPr>
        <p:txBody>
          <a:bodyPr>
            <a:normAutofit/>
          </a:bodyPr>
          <a:lstStyle/>
          <a:p>
            <a:pPr>
              <a:buFontTx/>
              <a:buChar char="-"/>
            </a:pPr>
            <a:endParaRPr lang="sv-SE" dirty="0"/>
          </a:p>
          <a:p>
            <a:r>
              <a:rPr lang="sv-SE" dirty="0"/>
              <a:t>Hur vill ni att era barn ska hantera ilska?</a:t>
            </a:r>
          </a:p>
          <a:p>
            <a:pPr>
              <a:buNone/>
            </a:pPr>
            <a:r>
              <a:rPr lang="sv-SE" dirty="0"/>
              <a:t>	</a:t>
            </a:r>
          </a:p>
          <a:p>
            <a:pPr>
              <a:buNone/>
            </a:pPr>
            <a:r>
              <a:rPr lang="sv-SE" sz="4000" i="1" dirty="0"/>
              <a:t>	</a:t>
            </a:r>
          </a:p>
          <a:p>
            <a:pPr>
              <a:buNone/>
            </a:pPr>
            <a:r>
              <a:rPr lang="sv-SE" sz="2800" i="1" dirty="0"/>
              <a:t>               </a:t>
            </a:r>
          </a:p>
          <a:p>
            <a:pPr>
              <a:buNone/>
            </a:pPr>
            <a:r>
              <a:rPr lang="sv-SE" sz="2800" i="1" dirty="0"/>
              <a:t>		Ta en paus!</a:t>
            </a:r>
          </a:p>
          <a:p>
            <a:pPr>
              <a:buNone/>
            </a:pPr>
            <a:endParaRPr lang="sv-SE" sz="2800" i="1" dirty="0"/>
          </a:p>
          <a:p>
            <a:pPr>
              <a:buNone/>
            </a:pPr>
            <a:r>
              <a:rPr lang="sv-SE" sz="2800" i="1" dirty="0"/>
              <a:t>  </a:t>
            </a:r>
          </a:p>
          <a:p>
            <a:pPr>
              <a:buNone/>
            </a:pPr>
            <a:r>
              <a:rPr lang="sv-SE" sz="2800" i="1" dirty="0"/>
              <a:t>                                   </a:t>
            </a:r>
          </a:p>
          <a:p>
            <a:pPr>
              <a:buNone/>
            </a:pPr>
            <a:endParaRPr lang="sv-SE" dirty="0"/>
          </a:p>
          <a:p>
            <a:pPr>
              <a:buNone/>
            </a:pPr>
            <a:endParaRPr lang="sv-SE" dirty="0"/>
          </a:p>
        </p:txBody>
      </p:sp>
      <p:sp>
        <p:nvSpPr>
          <p:cNvPr id="4" name="Rubrik 1"/>
          <p:cNvSpPr>
            <a:spLocks noGrp="1"/>
          </p:cNvSpPr>
          <p:nvPr>
            <p:ph type="title"/>
          </p:nvPr>
        </p:nvSpPr>
        <p:spPr>
          <a:solidFill>
            <a:srgbClr val="FF9900"/>
          </a:solidFill>
        </p:spPr>
        <p:txBody>
          <a:bodyPr/>
          <a:lstStyle/>
          <a:p>
            <a:r>
              <a:rPr lang="sv-SE" dirty="0">
                <a:solidFill>
                  <a:schemeClr val="bg1"/>
                </a:solidFill>
              </a:rPr>
              <a:t>VISA VÄGEN - BETEENDEN</a:t>
            </a:r>
          </a:p>
        </p:txBody>
      </p:sp>
      <p:pic>
        <p:nvPicPr>
          <p:cNvPr id="6" name="Bildobjekt 5" descr="mediterande mamma komprimerad.jpg"/>
          <p:cNvPicPr>
            <a:picLocks noChangeAspect="1"/>
          </p:cNvPicPr>
          <p:nvPr/>
        </p:nvPicPr>
        <p:blipFill>
          <a:blip r:embed="rId3" cstate="print"/>
          <a:stretch>
            <a:fillRect/>
          </a:stretch>
        </p:blipFill>
        <p:spPr>
          <a:xfrm>
            <a:off x="4211960" y="3066086"/>
            <a:ext cx="3552004" cy="350132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a:bodyPr>
          <a:lstStyle/>
          <a:p>
            <a:pPr>
              <a:buNone/>
            </a:pPr>
            <a:endParaRPr lang="sv-SE" sz="1600" dirty="0"/>
          </a:p>
          <a:p>
            <a:pPr>
              <a:buNone/>
            </a:pPr>
            <a:r>
              <a:rPr lang="sv-SE" dirty="0"/>
              <a:t>Ta en paus!</a:t>
            </a:r>
          </a:p>
          <a:p>
            <a:pPr>
              <a:buNone/>
            </a:pPr>
            <a:endParaRPr lang="sv-SE" sz="1400" dirty="0"/>
          </a:p>
          <a:p>
            <a:pPr>
              <a:buNone/>
            </a:pPr>
            <a:r>
              <a:rPr lang="sv-SE" dirty="0"/>
              <a:t>Fortsätta med </a:t>
            </a:r>
            <a:r>
              <a:rPr lang="sv-SE" i="1" dirty="0"/>
              <a:t>fokus på det </a:t>
            </a:r>
          </a:p>
          <a:p>
            <a:pPr>
              <a:buNone/>
            </a:pPr>
            <a:r>
              <a:rPr lang="sv-SE" i="1" dirty="0"/>
              <a:t>som fungerar </a:t>
            </a:r>
            <a:r>
              <a:rPr lang="sv-SE" dirty="0"/>
              <a:t>och </a:t>
            </a:r>
            <a:r>
              <a:rPr lang="sv-SE" i="1" dirty="0"/>
              <a:t>BUSA</a:t>
            </a:r>
          </a:p>
          <a:p>
            <a:pPr>
              <a:buNone/>
            </a:pPr>
            <a:endParaRPr lang="sv-SE" sz="1400" dirty="0"/>
          </a:p>
          <a:p>
            <a:pPr>
              <a:buNone/>
            </a:pPr>
            <a:r>
              <a:rPr lang="sv-SE" dirty="0"/>
              <a:t>Föräldrareflektioner</a:t>
            </a:r>
          </a:p>
          <a:p>
            <a:pPr>
              <a:buNone/>
            </a:pPr>
            <a:endParaRPr lang="sv-SE" sz="2800" dirty="0"/>
          </a:p>
          <a:p>
            <a:pPr>
              <a:buNone/>
            </a:pPr>
            <a:endParaRPr lang="sv-SE" sz="2800" dirty="0"/>
          </a:p>
        </p:txBody>
      </p:sp>
      <p:sp>
        <p:nvSpPr>
          <p:cNvPr id="4" name="Rubrik 1"/>
          <p:cNvSpPr>
            <a:spLocks noGrp="1"/>
          </p:cNvSpPr>
          <p:nvPr>
            <p:ph type="title"/>
          </p:nvPr>
        </p:nvSpPr>
        <p:spPr>
          <a:solidFill>
            <a:schemeClr val="accent3">
              <a:lumMod val="60000"/>
              <a:lumOff val="40000"/>
            </a:schemeClr>
          </a:solidFill>
        </p:spPr>
        <p:txBody>
          <a:bodyPr/>
          <a:lstStyle/>
          <a:p>
            <a:r>
              <a:rPr lang="sv-SE" dirty="0"/>
              <a:t>Pröva hemma</a:t>
            </a:r>
          </a:p>
        </p:txBody>
      </p:sp>
      <p:sp>
        <p:nvSpPr>
          <p:cNvPr id="6" name="Rubrik 1"/>
          <p:cNvSpPr txBox="1">
            <a:spLocks/>
          </p:cNvSpPr>
          <p:nvPr/>
        </p:nvSpPr>
        <p:spPr>
          <a:xfrm>
            <a:off x="467544" y="260648"/>
            <a:ext cx="8229600" cy="1143000"/>
          </a:xfrm>
          <a:prstGeom prst="rect">
            <a:avLst/>
          </a:prstGeom>
          <a:solidFill>
            <a:srgbClr val="FF9900"/>
          </a:solidFill>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4500" b="0" i="0" u="none" strike="noStrike" kern="1200" cap="none" spc="0" normalizeH="0" baseline="0" noProof="0" dirty="0">
                <a:ln>
                  <a:noFill/>
                </a:ln>
                <a:solidFill>
                  <a:schemeClr val="bg1"/>
                </a:solidFill>
                <a:effectLst/>
                <a:uLnTx/>
                <a:uFillTx/>
                <a:latin typeface="+mj-lt"/>
                <a:ea typeface="+mj-ea"/>
                <a:cs typeface="+mj-cs"/>
              </a:rPr>
              <a:t>PRÖVA HEMMA</a:t>
            </a:r>
            <a:endParaRPr kumimoji="0" lang="sv-SE" sz="4400" b="0" i="0" u="none" strike="noStrike" kern="1200" cap="none" spc="0" normalizeH="0" baseline="0" noProof="0" dirty="0">
              <a:ln>
                <a:noFill/>
              </a:ln>
              <a:solidFill>
                <a:schemeClr val="bg1"/>
              </a:solidFill>
              <a:effectLst/>
              <a:uLnTx/>
              <a:uFillTx/>
              <a:latin typeface="+mj-lt"/>
              <a:ea typeface="+mj-ea"/>
              <a:cs typeface="+mj-cs"/>
            </a:endParaRPr>
          </a:p>
        </p:txBody>
      </p:sp>
      <p:pic>
        <p:nvPicPr>
          <p:cNvPr id="9" name="Bildobjekt 8" descr="Pröva hemma komprimerad.jpg"/>
          <p:cNvPicPr>
            <a:picLocks noChangeAspect="1"/>
          </p:cNvPicPr>
          <p:nvPr/>
        </p:nvPicPr>
        <p:blipFill>
          <a:blip r:embed="rId3" cstate="print"/>
          <a:stretch>
            <a:fillRect/>
          </a:stretch>
        </p:blipFill>
        <p:spPr>
          <a:xfrm>
            <a:off x="5016696" y="2996952"/>
            <a:ext cx="3680448" cy="302436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39552" y="1628800"/>
            <a:ext cx="8229600" cy="3989039"/>
          </a:xfrm>
        </p:spPr>
        <p:txBody>
          <a:bodyPr>
            <a:normAutofit fontScale="92500" lnSpcReduction="10000"/>
          </a:bodyPr>
          <a:lstStyle/>
          <a:p>
            <a:pPr marL="0" indent="0">
              <a:buNone/>
            </a:pPr>
            <a:r>
              <a:rPr lang="sv-SE" sz="2800" b="1" dirty="0"/>
              <a:t>Beredskap</a:t>
            </a:r>
          </a:p>
          <a:p>
            <a:pPr marL="0" indent="0">
              <a:buNone/>
            </a:pPr>
            <a:r>
              <a:rPr lang="sv-SE" sz="2800" dirty="0"/>
              <a:t>Ta reda på hur du ska gå tillväga om misstanke väcks</a:t>
            </a:r>
          </a:p>
          <a:p>
            <a:pPr marL="0" indent="0">
              <a:buNone/>
            </a:pPr>
            <a:endParaRPr lang="sv-SE" sz="900" dirty="0"/>
          </a:p>
          <a:p>
            <a:pPr marL="0" indent="0">
              <a:buNone/>
            </a:pPr>
            <a:r>
              <a:rPr lang="sv-SE" sz="2800" b="1" dirty="0"/>
              <a:t>I gruppen</a:t>
            </a:r>
            <a:endParaRPr lang="sv-SE" sz="2800" dirty="0"/>
          </a:p>
          <a:p>
            <a:pPr marL="0" indent="0">
              <a:buNone/>
            </a:pPr>
            <a:r>
              <a:rPr lang="sv-SE" sz="2800" dirty="0"/>
              <a:t>Sätt ord på förälderns upplevelse och markera övertrampet   </a:t>
            </a:r>
          </a:p>
          <a:p>
            <a:pPr marL="0" indent="0">
              <a:buNone/>
            </a:pPr>
            <a:endParaRPr lang="sv-SE" sz="900" dirty="0"/>
          </a:p>
          <a:p>
            <a:pPr marL="0" indent="0">
              <a:buNone/>
            </a:pPr>
            <a:r>
              <a:rPr lang="sv-SE" sz="2800" b="1" dirty="0"/>
              <a:t>Göra anmälan</a:t>
            </a:r>
          </a:p>
          <a:p>
            <a:pPr marL="0" lvl="0" indent="0">
              <a:buNone/>
            </a:pPr>
            <a:r>
              <a:rPr lang="sv-SE" sz="2800" dirty="0"/>
              <a:t>Konsultera eventuellt socialtjänsten för råd</a:t>
            </a:r>
          </a:p>
          <a:p>
            <a:pPr marL="0" indent="0">
              <a:buNone/>
            </a:pPr>
            <a:endParaRPr lang="sv-SE" dirty="0"/>
          </a:p>
          <a:p>
            <a:pPr marL="0" indent="0">
              <a:buNone/>
            </a:pPr>
            <a:r>
              <a:rPr lang="sv-SE" sz="2800" dirty="0"/>
              <a:t> </a:t>
            </a:r>
            <a:endParaRPr lang="sv-SE" dirty="0"/>
          </a:p>
        </p:txBody>
      </p:sp>
      <p:sp>
        <p:nvSpPr>
          <p:cNvPr id="5" name="Rubrik 1"/>
          <p:cNvSpPr>
            <a:spLocks noGrp="1"/>
          </p:cNvSpPr>
          <p:nvPr>
            <p:ph type="title"/>
          </p:nvPr>
        </p:nvSpPr>
        <p:spPr>
          <a:solidFill>
            <a:srgbClr val="92D050"/>
          </a:solidFill>
        </p:spPr>
        <p:txBody>
          <a:bodyPr>
            <a:noAutofit/>
          </a:bodyPr>
          <a:lstStyle/>
          <a:p>
            <a:r>
              <a:rPr lang="sv-SE" dirty="0">
                <a:solidFill>
                  <a:schemeClr val="bg1"/>
                </a:solidFill>
              </a:rPr>
              <a:t>	</a:t>
            </a:r>
            <a:r>
              <a:rPr lang="sv-SE" sz="3600" b="0" dirty="0">
                <a:solidFill>
                  <a:schemeClr val="bg1"/>
                </a:solidFill>
              </a:rPr>
              <a:t>Om du misstänker att ett barn far illa…</a:t>
            </a:r>
          </a:p>
        </p:txBody>
      </p:sp>
    </p:spTree>
    <p:extLst>
      <p:ext uri="{BB962C8B-B14F-4D97-AF65-F5344CB8AC3E}">
        <p14:creationId xmlns:p14="http://schemas.microsoft.com/office/powerpoint/2010/main" val="3986164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97BE0D"/>
          </a:solidFill>
        </p:spPr>
        <p:txBody>
          <a:bodyPr/>
          <a:lstStyle/>
          <a:p>
            <a:r>
              <a:rPr lang="sv-SE" dirty="0">
                <a:solidFill>
                  <a:schemeClr val="bg1"/>
                </a:solidFill>
              </a:rPr>
              <a:t>Filmer på Plusportalen</a:t>
            </a:r>
          </a:p>
        </p:txBody>
      </p:sp>
      <p:sp>
        <p:nvSpPr>
          <p:cNvPr id="3" name="Platshållare för innehåll 2"/>
          <p:cNvSpPr>
            <a:spLocks noGrp="1"/>
          </p:cNvSpPr>
          <p:nvPr>
            <p:ph idx="1"/>
          </p:nvPr>
        </p:nvSpPr>
        <p:spPr/>
        <p:txBody>
          <a:bodyPr/>
          <a:lstStyle/>
          <a:p>
            <a:r>
              <a:rPr lang="sv-SE" dirty="0"/>
              <a:t>Träff 3 lösenord till föräldrar</a:t>
            </a:r>
          </a:p>
          <a:p>
            <a:pPr>
              <a:buNone/>
            </a:pPr>
            <a:r>
              <a:rPr lang="sv-SE" b="1" dirty="0"/>
              <a:t>Film	</a:t>
            </a:r>
            <a:r>
              <a:rPr lang="sv-SE" dirty="0"/>
              <a:t>				</a:t>
            </a:r>
            <a:r>
              <a:rPr lang="sv-SE" b="1" dirty="0"/>
              <a:t>Lösenord</a:t>
            </a:r>
          </a:p>
          <a:p>
            <a:pPr>
              <a:buNone/>
            </a:pPr>
            <a:r>
              <a:rPr lang="sv-SE" dirty="0"/>
              <a:t>Stress på morgonen		6314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93117E"/>
          </a:solidFill>
        </p:spPr>
        <p:txBody>
          <a:bodyPr>
            <a:normAutofit fontScale="90000"/>
          </a:bodyPr>
          <a:lstStyle/>
          <a:p>
            <a:pPr lvl="0"/>
            <a:br>
              <a:rPr lang="sv-SE" sz="4000" dirty="0">
                <a:solidFill>
                  <a:schemeClr val="bg1"/>
                </a:solidFill>
              </a:rPr>
            </a:br>
            <a:r>
              <a:rPr lang="sv-SE" sz="4900" dirty="0">
                <a:solidFill>
                  <a:schemeClr val="bg1"/>
                </a:solidFill>
              </a:rPr>
              <a:t>Gruppledarreflektioner</a:t>
            </a:r>
            <a:br>
              <a:rPr lang="sv-SE" sz="4000" dirty="0">
                <a:solidFill>
                  <a:schemeClr val="bg1"/>
                </a:solidFill>
              </a:rPr>
            </a:br>
            <a:endParaRPr lang="sv-SE" sz="4300" dirty="0">
              <a:ln>
                <a:solidFill>
                  <a:schemeClr val="tx1"/>
                </a:solidFill>
              </a:ln>
              <a:solidFill>
                <a:schemeClr val="bg1"/>
              </a:solidFill>
            </a:endParaRPr>
          </a:p>
        </p:txBody>
      </p:sp>
      <p:sp>
        <p:nvSpPr>
          <p:cNvPr id="3" name="Platshållare för innehåll 2"/>
          <p:cNvSpPr>
            <a:spLocks noGrp="1"/>
          </p:cNvSpPr>
          <p:nvPr>
            <p:ph idx="1"/>
          </p:nvPr>
        </p:nvSpPr>
        <p:spPr/>
        <p:txBody>
          <a:bodyPr>
            <a:normAutofit/>
          </a:bodyPr>
          <a:lstStyle/>
          <a:p>
            <a:endParaRPr lang="sv-SE" dirty="0"/>
          </a:p>
          <a:p>
            <a:pPr marL="0" indent="0" algn="ctr">
              <a:buNone/>
            </a:pPr>
            <a:r>
              <a:rPr lang="sv-SE" dirty="0"/>
              <a:t>Vad tar du med dig från denna förmiddag?</a:t>
            </a:r>
            <a:endParaRPr lang="sv-SE" i="1" dirty="0"/>
          </a:p>
          <a:p>
            <a:endParaRPr lang="sv-SE" dirty="0"/>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3768" y="2976610"/>
            <a:ext cx="4164502" cy="333211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txBox="1">
            <a:spLocks noGrp="1"/>
          </p:cNvSpPr>
          <p:nvPr>
            <p:ph idx="1"/>
          </p:nvPr>
        </p:nvSpPr>
        <p:spPr>
          <a:xfrm>
            <a:off x="457200" y="1988839"/>
            <a:ext cx="8229600" cy="2880321"/>
          </a:xfrm>
          <a:prstGeom prst="rect">
            <a:avLst/>
          </a:prstGeom>
          <a:solidFill>
            <a:srgbClr val="97BE0D"/>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sv-SE" sz="4400" noProof="0" dirty="0">
                <a:solidFill>
                  <a:schemeClr val="bg1"/>
                </a:solidFill>
                <a:latin typeface="+mj-lt"/>
                <a:ea typeface="+mj-ea"/>
                <a:cs typeface="+mj-cs"/>
              </a:rPr>
              <a:t>Tack för uppmärksamheten!</a:t>
            </a:r>
            <a:endParaRPr kumimoji="0" lang="sv-SE" sz="44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txBox="1">
            <a:spLocks/>
          </p:cNvSpPr>
          <p:nvPr/>
        </p:nvSpPr>
        <p:spPr>
          <a:xfrm>
            <a:off x="395536" y="2492896"/>
            <a:ext cx="8280920" cy="1728192"/>
          </a:xfrm>
          <a:prstGeom prst="rect">
            <a:avLst/>
          </a:prstGeom>
          <a:solidFill>
            <a:srgbClr val="93117E"/>
          </a:solidFill>
        </p:spPr>
        <p:txBody>
          <a:bodyPr vert="horz" lIns="91440" tIns="45720" rIns="91440" bIns="45720" rtlCol="0" anchor="ctr">
            <a:normAutofit/>
          </a:bodyPr>
          <a:lstStyle/>
          <a:p>
            <a:pPr lvl="0" algn="ctr">
              <a:spcBef>
                <a:spcPct val="0"/>
              </a:spcBef>
            </a:pPr>
            <a:r>
              <a:rPr lang="sv-SE" sz="4400" dirty="0">
                <a:solidFill>
                  <a:schemeClr val="bg1"/>
                </a:solidFill>
              </a:rPr>
              <a:t>Hur går det?</a:t>
            </a:r>
            <a:endParaRPr kumimoji="0" lang="sv-SE" sz="44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1539586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FF9900"/>
          </a:solidFill>
        </p:spPr>
        <p:txBody>
          <a:bodyPr/>
          <a:lstStyle/>
          <a:p>
            <a:r>
              <a:rPr lang="sv-SE" dirty="0">
                <a:solidFill>
                  <a:schemeClr val="bg1"/>
                </a:solidFill>
              </a:rPr>
              <a:t>Träff 3 – Visa vägen</a:t>
            </a:r>
          </a:p>
        </p:txBody>
      </p:sp>
      <p:pic>
        <p:nvPicPr>
          <p:cNvPr id="4" name="Platshållare för innehåll 5" descr="Visa vägen vägskäl komprimerad.jpg"/>
          <p:cNvPicPr>
            <a:picLocks noChangeAspect="1"/>
          </p:cNvPicPr>
          <p:nvPr/>
        </p:nvPicPr>
        <p:blipFill>
          <a:blip r:embed="rId3" cstate="print"/>
          <a:stretch>
            <a:fillRect/>
          </a:stretch>
        </p:blipFill>
        <p:spPr>
          <a:xfrm>
            <a:off x="2123728" y="2348880"/>
            <a:ext cx="4536504" cy="381046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chemeClr val="accent3">
              <a:lumMod val="60000"/>
              <a:lumOff val="40000"/>
            </a:schemeClr>
          </a:solidFill>
        </p:spPr>
        <p:txBody>
          <a:bodyPr/>
          <a:lstStyle/>
          <a:p>
            <a:r>
              <a:rPr lang="sv-SE" dirty="0"/>
              <a:t>Träff 3</a:t>
            </a:r>
          </a:p>
        </p:txBody>
      </p:sp>
      <p:sp>
        <p:nvSpPr>
          <p:cNvPr id="3" name="Platshållare för innehåll 2"/>
          <p:cNvSpPr>
            <a:spLocks noGrp="1"/>
          </p:cNvSpPr>
          <p:nvPr>
            <p:ph idx="1"/>
          </p:nvPr>
        </p:nvSpPr>
        <p:spPr>
          <a:xfrm>
            <a:off x="328527" y="1928235"/>
            <a:ext cx="8229600" cy="4525963"/>
          </a:xfrm>
        </p:spPr>
        <p:txBody>
          <a:bodyPr>
            <a:normAutofit/>
          </a:bodyPr>
          <a:lstStyle/>
          <a:p>
            <a:endParaRPr lang="sv-SE" dirty="0"/>
          </a:p>
          <a:p>
            <a:pPr marL="0" indent="0">
              <a:buNone/>
            </a:pPr>
            <a:r>
              <a:rPr lang="sv-SE" dirty="0"/>
              <a:t>Minska: </a:t>
            </a:r>
          </a:p>
          <a:p>
            <a:r>
              <a:rPr lang="sv-SE" dirty="0"/>
              <a:t>strängt föräldraskap </a:t>
            </a:r>
          </a:p>
          <a:p>
            <a:r>
              <a:rPr lang="sv-SE" dirty="0"/>
              <a:t>negativ uppmärksamhet</a:t>
            </a:r>
          </a:p>
          <a:p>
            <a:endParaRPr lang="sv-SE" dirty="0"/>
          </a:p>
          <a:p>
            <a:endParaRPr lang="sv-SE" dirty="0"/>
          </a:p>
          <a:p>
            <a:pPr>
              <a:buNone/>
            </a:pPr>
            <a:endParaRPr lang="sv-SE" sz="2800" dirty="0"/>
          </a:p>
        </p:txBody>
      </p:sp>
      <p:sp>
        <p:nvSpPr>
          <p:cNvPr id="5" name="Rektangel 4"/>
          <p:cNvSpPr/>
          <p:nvPr/>
        </p:nvSpPr>
        <p:spPr>
          <a:xfrm>
            <a:off x="611560" y="1628800"/>
            <a:ext cx="7920880" cy="4247317"/>
          </a:xfrm>
          <a:prstGeom prst="rect">
            <a:avLst/>
          </a:prstGeom>
        </p:spPr>
        <p:txBody>
          <a:bodyPr wrap="square">
            <a:spAutoFit/>
          </a:bodyPr>
          <a:lstStyle/>
          <a:p>
            <a:endParaRPr lang="sv-SE" sz="3600" dirty="0"/>
          </a:p>
          <a:p>
            <a:endParaRPr lang="sv-SE" sz="3600" dirty="0"/>
          </a:p>
          <a:p>
            <a:endParaRPr lang="sv-SE" sz="3600" dirty="0"/>
          </a:p>
          <a:p>
            <a:pPr>
              <a:buFontTx/>
              <a:buChar char="-"/>
            </a:pPr>
            <a:endParaRPr lang="sv-SE" dirty="0"/>
          </a:p>
          <a:p>
            <a:pPr>
              <a:buFontTx/>
              <a:buChar char="-"/>
            </a:pPr>
            <a:endParaRPr lang="sv-SE" dirty="0"/>
          </a:p>
          <a:p>
            <a:pPr>
              <a:buFontTx/>
              <a:buChar char="-"/>
            </a:pPr>
            <a:endParaRPr lang="sv-SE" dirty="0"/>
          </a:p>
          <a:p>
            <a:pPr>
              <a:buFontTx/>
              <a:buChar char="-"/>
            </a:pPr>
            <a:endParaRPr lang="sv-SE" dirty="0"/>
          </a:p>
          <a:p>
            <a:pPr>
              <a:buFontTx/>
              <a:buChar char="-"/>
            </a:pPr>
            <a:endParaRPr lang="sv-SE" dirty="0"/>
          </a:p>
          <a:p>
            <a:pPr>
              <a:buFontTx/>
              <a:buChar char="-"/>
            </a:pPr>
            <a:endParaRPr lang="sv-SE" dirty="0"/>
          </a:p>
          <a:p>
            <a:pPr>
              <a:buFontTx/>
              <a:buChar char="-"/>
            </a:pPr>
            <a:endParaRPr lang="sv-SE" dirty="0"/>
          </a:p>
          <a:p>
            <a:pPr>
              <a:buFontTx/>
              <a:buChar char="-"/>
            </a:pPr>
            <a:endParaRPr lang="sv-SE" dirty="0"/>
          </a:p>
          <a:p>
            <a:pPr>
              <a:buFontTx/>
              <a:buChar char="-"/>
            </a:pPr>
            <a:endParaRPr lang="sv-SE" dirty="0"/>
          </a:p>
        </p:txBody>
      </p:sp>
      <p:sp>
        <p:nvSpPr>
          <p:cNvPr id="6" name="Rubrik 4"/>
          <p:cNvSpPr txBox="1">
            <a:spLocks/>
          </p:cNvSpPr>
          <p:nvPr/>
        </p:nvSpPr>
        <p:spPr>
          <a:xfrm>
            <a:off x="467544" y="260648"/>
            <a:ext cx="8229600" cy="1143000"/>
          </a:xfrm>
          <a:prstGeom prst="rect">
            <a:avLst/>
          </a:prstGeom>
          <a:solidFill>
            <a:srgbClr val="FF99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4400" b="0" i="0" u="none" strike="noStrike" kern="1200" cap="none" spc="0" normalizeH="0" baseline="0" noProof="0" dirty="0">
                <a:ln>
                  <a:noFill/>
                </a:ln>
                <a:solidFill>
                  <a:schemeClr val="bg1"/>
                </a:solidFill>
                <a:effectLst/>
                <a:uLnTx/>
                <a:uFillTx/>
                <a:latin typeface="+mj-lt"/>
                <a:ea typeface="+mj-ea"/>
                <a:cs typeface="+mj-cs"/>
              </a:rPr>
              <a:t>Teori</a:t>
            </a:r>
            <a:r>
              <a:rPr kumimoji="0" lang="sv-SE" sz="4400" b="0" i="0" u="none" strike="noStrike" kern="1200" cap="none" spc="0" normalizeH="0" noProof="0" dirty="0">
                <a:ln>
                  <a:noFill/>
                </a:ln>
                <a:solidFill>
                  <a:schemeClr val="bg1"/>
                </a:solidFill>
                <a:effectLst/>
                <a:uLnTx/>
                <a:uFillTx/>
                <a:latin typeface="+mj-lt"/>
                <a:ea typeface="+mj-ea"/>
                <a:cs typeface="+mj-cs"/>
              </a:rPr>
              <a:t> – Riskfaktorer</a:t>
            </a:r>
            <a:endParaRPr kumimoji="0" lang="sv-SE" sz="44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fontScale="92500" lnSpcReduction="20000"/>
          </a:bodyPr>
          <a:lstStyle/>
          <a:p>
            <a:endParaRPr lang="sv-SE" dirty="0"/>
          </a:p>
          <a:p>
            <a:r>
              <a:rPr lang="sv-SE" dirty="0"/>
              <a:t>Kamp – och flyktreaktionen förklarar: </a:t>
            </a:r>
          </a:p>
          <a:p>
            <a:pPr>
              <a:buFontTx/>
              <a:buChar char="-"/>
            </a:pPr>
            <a:r>
              <a:rPr lang="sv-SE" dirty="0"/>
              <a:t>att tänkandet försämras </a:t>
            </a:r>
          </a:p>
          <a:p>
            <a:pPr>
              <a:buFontTx/>
              <a:buChar char="-"/>
            </a:pPr>
            <a:r>
              <a:rPr lang="sv-SE" dirty="0"/>
              <a:t>att vi reagerar snabbare</a:t>
            </a:r>
          </a:p>
          <a:p>
            <a:pPr>
              <a:buFontTx/>
              <a:buChar char="-"/>
            </a:pPr>
            <a:endParaRPr lang="sv-SE" i="1" dirty="0"/>
          </a:p>
          <a:p>
            <a:r>
              <a:rPr lang="sv-SE" dirty="0"/>
              <a:t>Viktigt med balans i stress och återhämtning</a:t>
            </a:r>
          </a:p>
          <a:p>
            <a:pPr>
              <a:buNone/>
            </a:pPr>
            <a:endParaRPr lang="sv-SE" dirty="0"/>
          </a:p>
          <a:p>
            <a:pPr>
              <a:buNone/>
            </a:pPr>
            <a:r>
              <a:rPr lang="sv-SE" dirty="0"/>
              <a:t>	</a:t>
            </a:r>
          </a:p>
          <a:p>
            <a:pPr>
              <a:buNone/>
            </a:pPr>
            <a:r>
              <a:rPr lang="sv-SE" dirty="0"/>
              <a:t> </a:t>
            </a:r>
          </a:p>
        </p:txBody>
      </p:sp>
      <p:sp>
        <p:nvSpPr>
          <p:cNvPr id="4" name="Rubrik 1"/>
          <p:cNvSpPr>
            <a:spLocks noGrp="1"/>
          </p:cNvSpPr>
          <p:nvPr>
            <p:ph type="title"/>
          </p:nvPr>
        </p:nvSpPr>
        <p:spPr>
          <a:solidFill>
            <a:schemeClr val="accent3">
              <a:lumMod val="60000"/>
              <a:lumOff val="40000"/>
            </a:schemeClr>
          </a:solidFill>
        </p:spPr>
        <p:txBody>
          <a:bodyPr/>
          <a:lstStyle/>
          <a:p>
            <a:r>
              <a:rPr lang="sv-SE" dirty="0"/>
              <a:t>Stress och ilska</a:t>
            </a:r>
          </a:p>
        </p:txBody>
      </p:sp>
      <p:pic>
        <p:nvPicPr>
          <p:cNvPr id="2050" name="Picture 2" descr="\\AD.STOCKHOLM.SE\CLI-HOME\CA2HOME007\aa28914\Desktop\tn_sabertoothed_tiger1[1].jpg"/>
          <p:cNvPicPr>
            <a:picLocks noChangeAspect="1" noChangeArrowheads="1"/>
          </p:cNvPicPr>
          <p:nvPr/>
        </p:nvPicPr>
        <p:blipFill>
          <a:blip r:embed="rId3" cstate="print"/>
          <a:srcRect/>
          <a:stretch>
            <a:fillRect/>
          </a:stretch>
        </p:blipFill>
        <p:spPr bwMode="auto">
          <a:xfrm>
            <a:off x="3923927" y="4979665"/>
            <a:ext cx="1816321" cy="936104"/>
          </a:xfrm>
          <a:prstGeom prst="rect">
            <a:avLst/>
          </a:prstGeom>
          <a:noFill/>
        </p:spPr>
      </p:pic>
      <p:pic>
        <p:nvPicPr>
          <p:cNvPr id="2051" name="Picture 3" descr="\\AD.STOCKHOLM.SE\CLI-HOME\CA2HOME007\aa28914\Desktop\gubbe-som-springer[1].jpg"/>
          <p:cNvPicPr>
            <a:picLocks noChangeAspect="1" noChangeArrowheads="1"/>
          </p:cNvPicPr>
          <p:nvPr/>
        </p:nvPicPr>
        <p:blipFill>
          <a:blip r:embed="rId4" cstate="print"/>
          <a:srcRect/>
          <a:stretch>
            <a:fillRect/>
          </a:stretch>
        </p:blipFill>
        <p:spPr bwMode="auto">
          <a:xfrm>
            <a:off x="6737274" y="4725144"/>
            <a:ext cx="952500" cy="1190625"/>
          </a:xfrm>
          <a:prstGeom prst="rect">
            <a:avLst/>
          </a:prstGeom>
          <a:noFill/>
        </p:spPr>
      </p:pic>
      <p:sp>
        <p:nvSpPr>
          <p:cNvPr id="6" name="Rubrik 1"/>
          <p:cNvSpPr txBox="1">
            <a:spLocks/>
          </p:cNvSpPr>
          <p:nvPr/>
        </p:nvSpPr>
        <p:spPr>
          <a:xfrm>
            <a:off x="467544" y="260648"/>
            <a:ext cx="8229600" cy="1143000"/>
          </a:xfrm>
          <a:prstGeom prst="rect">
            <a:avLst/>
          </a:prstGeom>
          <a:solidFill>
            <a:srgbClr val="FF99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4400" b="0" i="0" u="none" strike="noStrike" kern="1200" cap="none" spc="0" normalizeH="0" noProof="0" dirty="0">
                <a:ln>
                  <a:noFill/>
                </a:ln>
                <a:solidFill>
                  <a:schemeClr val="bg1"/>
                </a:solidFill>
                <a:effectLst/>
                <a:uLnTx/>
                <a:uFillTx/>
                <a:latin typeface="+mj-lt"/>
                <a:ea typeface="+mj-ea"/>
                <a:cs typeface="+mj-cs"/>
              </a:rPr>
              <a:t>Teori – Stress och ilska</a:t>
            </a:r>
            <a:endParaRPr kumimoji="0" lang="sv-SE" sz="44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ktangel 14"/>
          <p:cNvSpPr/>
          <p:nvPr/>
        </p:nvSpPr>
        <p:spPr>
          <a:xfrm>
            <a:off x="2195736" y="2363292"/>
            <a:ext cx="5013747" cy="3721596"/>
          </a:xfrm>
          <a:prstGeom prst="rect">
            <a:avLst/>
          </a:prstGeom>
          <a:ln w="1905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sv-SE" dirty="0">
              <a:solidFill>
                <a:schemeClr val="tx1"/>
              </a:solidFill>
            </a:endParaRPr>
          </a:p>
        </p:txBody>
      </p:sp>
      <p:cxnSp>
        <p:nvCxnSpPr>
          <p:cNvPr id="7" name="Rak pil 6"/>
          <p:cNvCxnSpPr/>
          <p:nvPr/>
        </p:nvCxnSpPr>
        <p:spPr>
          <a:xfrm rot="5400000" flipH="1" flipV="1">
            <a:off x="1111052" y="4297660"/>
            <a:ext cx="2648198" cy="4678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Rak pil 8"/>
          <p:cNvCxnSpPr/>
          <p:nvPr/>
        </p:nvCxnSpPr>
        <p:spPr>
          <a:xfrm flipV="1">
            <a:off x="2411760" y="5645150"/>
            <a:ext cx="4374803" cy="160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Frihandsfigur 13"/>
          <p:cNvSpPr/>
          <p:nvPr/>
        </p:nvSpPr>
        <p:spPr>
          <a:xfrm>
            <a:off x="2411760" y="3171825"/>
            <a:ext cx="4117628" cy="2417415"/>
          </a:xfrm>
          <a:custGeom>
            <a:avLst/>
            <a:gdLst>
              <a:gd name="connsiteX0" fmla="*/ 0 w 5303520"/>
              <a:gd name="connsiteY0" fmla="*/ 2470404 h 2470404"/>
              <a:gd name="connsiteX1" fmla="*/ 2514600 w 5303520"/>
              <a:gd name="connsiteY1" fmla="*/ 1524 h 2470404"/>
              <a:gd name="connsiteX2" fmla="*/ 5303520 w 5303520"/>
              <a:gd name="connsiteY2" fmla="*/ 2461260 h 2470404"/>
            </a:gdLst>
            <a:ahLst/>
            <a:cxnLst>
              <a:cxn ang="0">
                <a:pos x="connsiteX0" y="connsiteY0"/>
              </a:cxn>
              <a:cxn ang="0">
                <a:pos x="connsiteX1" y="connsiteY1"/>
              </a:cxn>
              <a:cxn ang="0">
                <a:pos x="connsiteX2" y="connsiteY2"/>
              </a:cxn>
            </a:cxnLst>
            <a:rect l="l" t="t" r="r" b="b"/>
            <a:pathLst>
              <a:path w="5303520" h="2470404">
                <a:moveTo>
                  <a:pt x="0" y="2470404"/>
                </a:moveTo>
                <a:cubicBezTo>
                  <a:pt x="815340" y="1236726"/>
                  <a:pt x="1630680" y="3048"/>
                  <a:pt x="2514600" y="1524"/>
                </a:cubicBezTo>
                <a:cubicBezTo>
                  <a:pt x="3398520" y="0"/>
                  <a:pt x="4351020" y="1230630"/>
                  <a:pt x="5303520" y="2461260"/>
                </a:cubicBezTo>
              </a:path>
            </a:pathLst>
          </a:custGeom>
          <a:ln w="28575"/>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sv-SE"/>
          </a:p>
        </p:txBody>
      </p:sp>
      <p:sp>
        <p:nvSpPr>
          <p:cNvPr id="2055" name="textruta 16"/>
          <p:cNvSpPr txBox="1">
            <a:spLocks noChangeArrowheads="1"/>
          </p:cNvSpPr>
          <p:nvPr/>
        </p:nvSpPr>
        <p:spPr bwMode="auto">
          <a:xfrm>
            <a:off x="2195736" y="2564904"/>
            <a:ext cx="2000250" cy="369888"/>
          </a:xfrm>
          <a:prstGeom prst="rect">
            <a:avLst/>
          </a:prstGeom>
          <a:noFill/>
          <a:ln w="9525">
            <a:noFill/>
            <a:miter lim="800000"/>
            <a:headEnd/>
            <a:tailEnd/>
          </a:ln>
        </p:spPr>
        <p:txBody>
          <a:bodyPr>
            <a:spAutoFit/>
          </a:bodyPr>
          <a:lstStyle/>
          <a:p>
            <a:r>
              <a:rPr lang="sv-SE" dirty="0">
                <a:latin typeface="Calibri" pitchFamily="34" charset="0"/>
              </a:rPr>
              <a:t>Känslans styrka</a:t>
            </a:r>
          </a:p>
        </p:txBody>
      </p:sp>
      <p:sp>
        <p:nvSpPr>
          <p:cNvPr id="2056" name="textruta 17"/>
          <p:cNvSpPr txBox="1">
            <a:spLocks noChangeArrowheads="1"/>
          </p:cNvSpPr>
          <p:nvPr/>
        </p:nvSpPr>
        <p:spPr bwMode="auto">
          <a:xfrm>
            <a:off x="6643688" y="5715000"/>
            <a:ext cx="1214437" cy="369888"/>
          </a:xfrm>
          <a:prstGeom prst="rect">
            <a:avLst/>
          </a:prstGeom>
          <a:noFill/>
          <a:ln w="9525">
            <a:noFill/>
            <a:miter lim="800000"/>
            <a:headEnd/>
            <a:tailEnd/>
          </a:ln>
        </p:spPr>
        <p:txBody>
          <a:bodyPr>
            <a:spAutoFit/>
          </a:bodyPr>
          <a:lstStyle/>
          <a:p>
            <a:r>
              <a:rPr lang="sv-SE">
                <a:latin typeface="Calibri" pitchFamily="34" charset="0"/>
              </a:rPr>
              <a:t>Tid</a:t>
            </a:r>
          </a:p>
        </p:txBody>
      </p:sp>
      <p:sp>
        <p:nvSpPr>
          <p:cNvPr id="10" name="Rubrik 1"/>
          <p:cNvSpPr txBox="1">
            <a:spLocks/>
          </p:cNvSpPr>
          <p:nvPr/>
        </p:nvSpPr>
        <p:spPr>
          <a:xfrm>
            <a:off x="467544" y="260648"/>
            <a:ext cx="8229600" cy="1143000"/>
          </a:xfrm>
          <a:prstGeom prst="rect">
            <a:avLst/>
          </a:prstGeom>
          <a:solidFill>
            <a:srgbClr val="FF99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4400" b="0" i="0" u="none" strike="noStrike" kern="1200" cap="none" spc="0" normalizeH="0" noProof="0" dirty="0">
                <a:ln>
                  <a:noFill/>
                </a:ln>
                <a:solidFill>
                  <a:schemeClr val="bg1"/>
                </a:solidFill>
                <a:effectLst/>
                <a:uLnTx/>
                <a:uFillTx/>
                <a:latin typeface="+mj-lt"/>
                <a:ea typeface="+mj-ea"/>
                <a:cs typeface="+mj-cs"/>
              </a:rPr>
              <a:t>Känslokurvan</a:t>
            </a:r>
            <a:endParaRPr kumimoji="0" lang="sv-SE"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11" name="textruta 10"/>
          <p:cNvSpPr txBox="1"/>
          <p:nvPr/>
        </p:nvSpPr>
        <p:spPr>
          <a:xfrm>
            <a:off x="457200" y="6248400"/>
            <a:ext cx="2043893" cy="461665"/>
          </a:xfrm>
          <a:prstGeom prst="rect">
            <a:avLst/>
          </a:prstGeom>
          <a:noFill/>
        </p:spPr>
        <p:txBody>
          <a:bodyPr wrap="none" rtlCol="0">
            <a:spAutoFit/>
          </a:bodyPr>
          <a:lstStyle/>
          <a:p>
            <a:r>
              <a:rPr lang="sv-SE" sz="2400" dirty="0"/>
              <a:t>(Forster s.188)</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a:bodyPr>
          <a:lstStyle/>
          <a:p>
            <a:endParaRPr lang="sv-SE" dirty="0"/>
          </a:p>
          <a:p>
            <a:r>
              <a:rPr lang="sv-SE" dirty="0"/>
              <a:t>Förebildsfaktorn – Modellinlärning</a:t>
            </a:r>
          </a:p>
          <a:p>
            <a:pPr lvl="1"/>
            <a:r>
              <a:rPr lang="sv-SE" dirty="0"/>
              <a:t>Barn härmar vuxna omedelbart</a:t>
            </a:r>
          </a:p>
          <a:p>
            <a:pPr lvl="1"/>
            <a:r>
              <a:rPr lang="sv-SE" dirty="0"/>
              <a:t>Barn härmar även känslor 	</a:t>
            </a:r>
          </a:p>
          <a:p>
            <a:pPr lvl="1"/>
            <a:endParaRPr lang="sv-SE" dirty="0"/>
          </a:p>
          <a:p>
            <a:pPr>
              <a:buNone/>
            </a:pPr>
            <a:endParaRPr lang="sv-SE" dirty="0"/>
          </a:p>
          <a:p>
            <a:pPr>
              <a:buNone/>
            </a:pPr>
            <a:r>
              <a:rPr lang="sv-SE" dirty="0"/>
              <a:t>	</a:t>
            </a:r>
          </a:p>
          <a:p>
            <a:pPr marL="0" indent="0">
              <a:buNone/>
            </a:pPr>
            <a:r>
              <a:rPr lang="sv-SE" dirty="0"/>
              <a:t> </a:t>
            </a:r>
            <a:r>
              <a:rPr lang="sv-SE" sz="2000" dirty="0"/>
              <a:t>(Forster, sid 140)</a:t>
            </a:r>
          </a:p>
        </p:txBody>
      </p:sp>
      <p:sp>
        <p:nvSpPr>
          <p:cNvPr id="4" name="Rubrik 1"/>
          <p:cNvSpPr>
            <a:spLocks noGrp="1"/>
          </p:cNvSpPr>
          <p:nvPr>
            <p:ph type="title"/>
          </p:nvPr>
        </p:nvSpPr>
        <p:spPr>
          <a:solidFill>
            <a:schemeClr val="accent3">
              <a:lumMod val="60000"/>
              <a:lumOff val="40000"/>
            </a:schemeClr>
          </a:solidFill>
        </p:spPr>
        <p:txBody>
          <a:bodyPr/>
          <a:lstStyle/>
          <a:p>
            <a:r>
              <a:rPr lang="sv-SE" dirty="0"/>
              <a:t>Stress och ilska</a:t>
            </a:r>
          </a:p>
        </p:txBody>
      </p:sp>
      <p:sp>
        <p:nvSpPr>
          <p:cNvPr id="6" name="Rubrik 1"/>
          <p:cNvSpPr txBox="1">
            <a:spLocks/>
          </p:cNvSpPr>
          <p:nvPr/>
        </p:nvSpPr>
        <p:spPr>
          <a:xfrm>
            <a:off x="467544" y="260648"/>
            <a:ext cx="8229600" cy="1143000"/>
          </a:xfrm>
          <a:prstGeom prst="rect">
            <a:avLst/>
          </a:prstGeom>
          <a:solidFill>
            <a:srgbClr val="FF99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sv-SE" sz="4400" dirty="0">
                <a:solidFill>
                  <a:schemeClr val="bg1"/>
                </a:solidFill>
                <a:latin typeface="+mj-lt"/>
                <a:ea typeface="+mj-ea"/>
                <a:cs typeface="+mj-cs"/>
              </a:rPr>
              <a:t>Förebildsfaktorn</a:t>
            </a:r>
            <a:endParaRPr kumimoji="0" lang="sv-SE" sz="44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4266822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FF9900"/>
          </a:solidFill>
        </p:spPr>
        <p:txBody>
          <a:bodyPr/>
          <a:lstStyle/>
          <a:p>
            <a:r>
              <a:rPr lang="sv-SE" dirty="0">
                <a:solidFill>
                  <a:schemeClr val="bg1"/>
                </a:solidFill>
              </a:rPr>
              <a:t>TRÄFF 3 – VISA VÄGEN</a:t>
            </a:r>
          </a:p>
        </p:txBody>
      </p:sp>
      <p:sp>
        <p:nvSpPr>
          <p:cNvPr id="3" name="Platshållare för innehåll 2"/>
          <p:cNvSpPr>
            <a:spLocks noGrp="1"/>
          </p:cNvSpPr>
          <p:nvPr>
            <p:ph idx="1"/>
          </p:nvPr>
        </p:nvSpPr>
        <p:spPr/>
        <p:txBody>
          <a:bodyPr/>
          <a:lstStyle/>
          <a:p>
            <a:pPr marL="0" indent="0">
              <a:buNone/>
            </a:pPr>
            <a:r>
              <a:rPr lang="sv-SE" dirty="0"/>
              <a:t>Dagordning</a:t>
            </a:r>
          </a:p>
          <a:p>
            <a:pPr marL="514350" indent="-514350">
              <a:buFont typeface="+mj-lt"/>
              <a:buAutoNum type="arabicPeriod"/>
            </a:pPr>
            <a:r>
              <a:rPr lang="sv-SE" dirty="0"/>
              <a:t>Uppföljning träff 2</a:t>
            </a:r>
          </a:p>
          <a:p>
            <a:pPr marL="514350" indent="-514350">
              <a:buFont typeface="+mj-lt"/>
              <a:buAutoNum type="arabicPeriod"/>
            </a:pPr>
            <a:r>
              <a:rPr lang="sv-SE" dirty="0"/>
              <a:t>Irritation och ilska</a:t>
            </a:r>
          </a:p>
          <a:p>
            <a:pPr marL="514350" indent="-514350">
              <a:buFont typeface="+mj-lt"/>
              <a:buAutoNum type="arabicPeriod"/>
            </a:pPr>
            <a:r>
              <a:rPr lang="sv-SE" dirty="0"/>
              <a:t>Visa vägen</a:t>
            </a:r>
          </a:p>
          <a:p>
            <a:pPr marL="514350" indent="-514350">
              <a:buFont typeface="+mj-lt"/>
              <a:buAutoNum type="arabicPeriod"/>
            </a:pPr>
            <a:r>
              <a:rPr lang="sv-SE" dirty="0"/>
              <a:t>Pröva hemma</a:t>
            </a:r>
          </a:p>
        </p:txBody>
      </p:sp>
    </p:spTree>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8734</TotalTime>
  <Words>4119</Words>
  <Application>Microsoft Office PowerPoint</Application>
  <PresentationFormat>Bildspel på skärmen (4:3)</PresentationFormat>
  <Paragraphs>510</Paragraphs>
  <Slides>26</Slides>
  <Notes>26</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26</vt:i4>
      </vt:variant>
    </vt:vector>
  </HeadingPairs>
  <TitlesOfParts>
    <vt:vector size="30" baseType="lpstr">
      <vt:lpstr>Arial</vt:lpstr>
      <vt:lpstr>Arial,Sans-Serif</vt:lpstr>
      <vt:lpstr>Calibri</vt:lpstr>
      <vt:lpstr>Office-tema</vt:lpstr>
      <vt:lpstr>                 </vt:lpstr>
      <vt:lpstr>Agenda</vt:lpstr>
      <vt:lpstr>PowerPoint-presentation</vt:lpstr>
      <vt:lpstr>Träff 3 – Visa vägen</vt:lpstr>
      <vt:lpstr>Träff 3</vt:lpstr>
      <vt:lpstr>Stress och ilska</vt:lpstr>
      <vt:lpstr>PowerPoint-presentation</vt:lpstr>
      <vt:lpstr>Stress och ilska</vt:lpstr>
      <vt:lpstr>TRÄFF 3 – VISA VÄGEN</vt:lpstr>
      <vt:lpstr>UPPFÖLJNING Pröva hemma</vt:lpstr>
      <vt:lpstr>Nackdelar med tjat och skäll</vt:lpstr>
      <vt:lpstr>Uppföljning träff 2</vt:lpstr>
      <vt:lpstr>KORTSIKTSFÄLLAN</vt:lpstr>
      <vt:lpstr>VISA VÄGEN</vt:lpstr>
      <vt:lpstr> ÖVERGRIPANDE STRESS </vt:lpstr>
      <vt:lpstr>ÖVERGRIPANDE STRESS</vt:lpstr>
      <vt:lpstr> KRITISKA SITUATIONER </vt:lpstr>
      <vt:lpstr> TANKAR OCH REAKTIONER I KROPPEN </vt:lpstr>
      <vt:lpstr> TANKAR OCH REAKTIONER I KROPPEN </vt:lpstr>
      <vt:lpstr> BETEENDEN OCH KONSEKVENSER </vt:lpstr>
      <vt:lpstr>VISA VÄGEN - BETEENDEN</vt:lpstr>
      <vt:lpstr>Pröva hemma</vt:lpstr>
      <vt:lpstr> Om du misstänker att ett barn far illa…</vt:lpstr>
      <vt:lpstr>Filmer på Plusportalen</vt:lpstr>
      <vt:lpstr> Gruppledarreflektioner </vt:lpstr>
      <vt:lpstr>PowerPoint-presentation</vt:lpstr>
    </vt:vector>
  </TitlesOfParts>
  <Company>Windows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Utbildningsdag Träff 3 och 4 8 april 2011</dc:title>
  <dc:creator>aa28914</dc:creator>
  <cp:lastModifiedBy>Charlotta Jernström</cp:lastModifiedBy>
  <cp:revision>436</cp:revision>
  <cp:lastPrinted>2025-03-11T15:39:09Z</cp:lastPrinted>
  <dcterms:created xsi:type="dcterms:W3CDTF">2012-09-23T19:11:32Z</dcterms:created>
  <dcterms:modified xsi:type="dcterms:W3CDTF">2025-06-25T14:00:31Z</dcterms:modified>
</cp:coreProperties>
</file>