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753" r:id="rId3"/>
    <p:sldMasterId id="2147483709" r:id="rId4"/>
    <p:sldMasterId id="2147483738" r:id="rId5"/>
    <p:sldMasterId id="2147483780" r:id="rId6"/>
  </p:sldMasterIdLst>
  <p:notesMasterIdLst>
    <p:notesMasterId r:id="rId44"/>
  </p:notesMasterIdLst>
  <p:handoutMasterIdLst>
    <p:handoutMasterId r:id="rId45"/>
  </p:handoutMasterIdLst>
  <p:sldIdLst>
    <p:sldId id="413" r:id="rId7"/>
    <p:sldId id="277" r:id="rId8"/>
    <p:sldId id="337" r:id="rId9"/>
    <p:sldId id="408" r:id="rId10"/>
    <p:sldId id="409" r:id="rId11"/>
    <p:sldId id="283" r:id="rId12"/>
    <p:sldId id="400" r:id="rId13"/>
    <p:sldId id="286" r:id="rId14"/>
    <p:sldId id="402" r:id="rId15"/>
    <p:sldId id="288" r:id="rId16"/>
    <p:sldId id="289" r:id="rId17"/>
    <p:sldId id="290" r:id="rId18"/>
    <p:sldId id="291" r:id="rId19"/>
    <p:sldId id="293" r:id="rId20"/>
    <p:sldId id="294" r:id="rId21"/>
    <p:sldId id="295" r:id="rId22"/>
    <p:sldId id="298" r:id="rId23"/>
    <p:sldId id="416" r:id="rId24"/>
    <p:sldId id="300" r:id="rId25"/>
    <p:sldId id="335" r:id="rId26"/>
    <p:sldId id="301" r:id="rId27"/>
    <p:sldId id="303" r:id="rId28"/>
    <p:sldId id="410" r:id="rId29"/>
    <p:sldId id="411" r:id="rId30"/>
    <p:sldId id="315" r:id="rId31"/>
    <p:sldId id="316" r:id="rId32"/>
    <p:sldId id="317" r:id="rId33"/>
    <p:sldId id="414" r:id="rId34"/>
    <p:sldId id="415" r:id="rId35"/>
    <p:sldId id="322" r:id="rId36"/>
    <p:sldId id="324" r:id="rId37"/>
    <p:sldId id="325" r:id="rId38"/>
    <p:sldId id="326" r:id="rId39"/>
    <p:sldId id="336" r:id="rId40"/>
    <p:sldId id="334" r:id="rId41"/>
    <p:sldId id="329" r:id="rId42"/>
    <p:sldId id="412"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os="2791">
          <p15:clr>
            <a:srgbClr val="A4A3A4"/>
          </p15:clr>
        </p15:guide>
        <p15:guide id="3" orient="horz" pos="288">
          <p15:clr>
            <a:srgbClr val="A4A3A4"/>
          </p15:clr>
        </p15:guide>
        <p15:guide id="4" orient="horz">
          <p15:clr>
            <a:srgbClr val="A4A3A4"/>
          </p15:clr>
        </p15:guide>
        <p15:guide id="5" orient="horz" pos="4027">
          <p15:clr>
            <a:srgbClr val="A4A3A4"/>
          </p15:clr>
        </p15:guide>
        <p15:guide id="6" pos="5473">
          <p15:clr>
            <a:srgbClr val="A4A3A4"/>
          </p15:clr>
        </p15:guide>
        <p15:guide id="7" pos="287">
          <p15:clr>
            <a:srgbClr val="A4A3A4"/>
          </p15:clr>
        </p15:guide>
        <p15:guide id="8" pos="3740">
          <p15:clr>
            <a:srgbClr val="A4A3A4"/>
          </p15:clr>
        </p15:guide>
        <p15:guide id="9" pos="2090">
          <p15:clr>
            <a:srgbClr val="A4A3A4"/>
          </p15:clr>
        </p15:guide>
        <p15:guide id="10" pos="644">
          <p15:clr>
            <a:srgbClr val="A4A3A4"/>
          </p15:clr>
        </p15:guide>
        <p15:guide id="11" pos="1322">
          <p15:clr>
            <a:srgbClr val="A4A3A4"/>
          </p15:clr>
        </p15:guide>
        <p15:guide id="1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Ragnarsson" initials="NR" lastIdx="9" clrIdx="0">
    <p:extLst>
      <p:ext uri="{19B8F6BF-5375-455C-9EA6-DF929625EA0E}">
        <p15:presenceInfo xmlns:p15="http://schemas.microsoft.com/office/powerpoint/2012/main" userId="S-1-5-21-4043871801-1685288247-4074252791-804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777777"/>
    <a:srgbClr val="FAF8EA"/>
    <a:srgbClr val="F5F3EE"/>
    <a:srgbClr val="289D93"/>
    <a:srgbClr val="000000"/>
    <a:srgbClr val="C40068"/>
    <a:srgbClr val="007EC4"/>
    <a:srgbClr val="683788"/>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48971" autoAdjust="0"/>
  </p:normalViewPr>
  <p:slideViewPr>
    <p:cSldViewPr snapToGrid="0">
      <p:cViewPr varScale="1">
        <p:scale>
          <a:sx n="55" d="100"/>
          <a:sy n="55" d="100"/>
        </p:scale>
        <p:origin x="2352" y="72"/>
      </p:cViewPr>
      <p:guideLst>
        <p:guide orient="horz" pos="4319"/>
        <p:guide orient="horz" pos="2791"/>
        <p:guide orient="horz" pos="288"/>
        <p:guide orient="horz"/>
        <p:guide orient="horz" pos="4027"/>
        <p:guide pos="5473"/>
        <p:guide pos="287"/>
        <p:guide pos="3740"/>
        <p:guide pos="2090"/>
        <p:guide pos="644"/>
        <p:guide pos="1322"/>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2B4DE-CF47-41DE-82C7-3AC4FE905F2E}"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sv-SE"/>
        </a:p>
      </dgm:t>
    </dgm:pt>
    <dgm:pt modelId="{4F3E2E4B-AEC8-4FBE-B6ED-7445CD6CD932}">
      <dgm:prSet phldrT="[Text]" custT="1"/>
      <dgm:spPr/>
      <dgm:t>
        <a:bodyPr/>
        <a:lstStyle/>
        <a:p>
          <a:r>
            <a:rPr lang="sv-SE" sz="1600" dirty="0">
              <a:latin typeface="Stockholm Type Regular" pitchFamily="50" charset="0"/>
            </a:rPr>
            <a:t>Tjatar </a:t>
          </a:r>
        </a:p>
      </dgm:t>
    </dgm:pt>
    <dgm:pt modelId="{1A139C98-3E13-4A20-A186-4A1DED93AA39}" type="parTrans" cxnId="{B31E44C1-4FB2-482A-94A6-EB0D7C25D1E1}">
      <dgm:prSet/>
      <dgm:spPr/>
      <dgm:t>
        <a:bodyPr/>
        <a:lstStyle/>
        <a:p>
          <a:endParaRPr lang="sv-SE"/>
        </a:p>
      </dgm:t>
    </dgm:pt>
    <dgm:pt modelId="{C562AFD5-3ADD-42EE-9ACC-BAC5A4166164}" type="sibTrans" cxnId="{B31E44C1-4FB2-482A-94A6-EB0D7C25D1E1}">
      <dgm:prSet/>
      <dgm:spPr/>
      <dgm:t>
        <a:bodyPr/>
        <a:lstStyle/>
        <a:p>
          <a:endParaRPr lang="sv-SE"/>
        </a:p>
      </dgm:t>
    </dgm:pt>
    <dgm:pt modelId="{6CD09DC0-B2D1-4154-8CCD-DE47BABA1B2C}">
      <dgm:prSet phldrT="[Text]" custT="1"/>
      <dgm:spPr/>
      <dgm:t>
        <a:bodyPr/>
        <a:lstStyle/>
        <a:p>
          <a:r>
            <a:rPr lang="sv-SE" sz="1600" dirty="0">
              <a:latin typeface="Stockholm Type Regular" pitchFamily="50" charset="0"/>
            </a:rPr>
            <a:t>Köpslår</a:t>
          </a:r>
          <a:r>
            <a:rPr lang="sv-SE" sz="1600" baseline="0" dirty="0">
              <a:latin typeface="Stockholm Type Regular" pitchFamily="50" charset="0"/>
            </a:rPr>
            <a:t> </a:t>
          </a:r>
          <a:endParaRPr lang="sv-SE" sz="1600" dirty="0">
            <a:latin typeface="Stockholm Type Regular" pitchFamily="50" charset="0"/>
          </a:endParaRPr>
        </a:p>
      </dgm:t>
    </dgm:pt>
    <dgm:pt modelId="{CD30C05C-DB97-4A5C-A3A6-3B07BAEA756B}" type="parTrans" cxnId="{18EFFC24-9D53-4962-B3E7-5291948F5A40}">
      <dgm:prSet/>
      <dgm:spPr/>
      <dgm:t>
        <a:bodyPr/>
        <a:lstStyle/>
        <a:p>
          <a:endParaRPr lang="sv-SE"/>
        </a:p>
      </dgm:t>
    </dgm:pt>
    <dgm:pt modelId="{B847179E-BCEC-4BE9-857B-616F3796DF64}" type="sibTrans" cxnId="{18EFFC24-9D53-4962-B3E7-5291948F5A40}">
      <dgm:prSet/>
      <dgm:spPr/>
      <dgm:t>
        <a:bodyPr/>
        <a:lstStyle/>
        <a:p>
          <a:endParaRPr lang="sv-SE"/>
        </a:p>
      </dgm:t>
    </dgm:pt>
    <dgm:pt modelId="{368514AB-3200-48B8-B276-2C985D944087}">
      <dgm:prSet phldrT="[Text]" custT="1"/>
      <dgm:spPr/>
      <dgm:t>
        <a:bodyPr/>
        <a:lstStyle/>
        <a:p>
          <a:r>
            <a:rPr lang="sv-SE" sz="1600" dirty="0">
              <a:latin typeface="Stockholm Type Regular" pitchFamily="50" charset="0"/>
            </a:rPr>
            <a:t>Skäller</a:t>
          </a:r>
          <a:r>
            <a:rPr lang="sv-SE" sz="1600" baseline="0" dirty="0">
              <a:latin typeface="Stockholm Type Regular" pitchFamily="50" charset="0"/>
            </a:rPr>
            <a:t> </a:t>
          </a:r>
          <a:endParaRPr lang="sv-SE" sz="1600" dirty="0">
            <a:latin typeface="Stockholm Type Regular" pitchFamily="50" charset="0"/>
          </a:endParaRPr>
        </a:p>
      </dgm:t>
    </dgm:pt>
    <dgm:pt modelId="{FD517946-75D5-4F63-8CB1-5F15EB969E11}" type="parTrans" cxnId="{E3DD392D-887A-4F57-A8DB-0425A3010324}">
      <dgm:prSet/>
      <dgm:spPr/>
      <dgm:t>
        <a:bodyPr/>
        <a:lstStyle/>
        <a:p>
          <a:endParaRPr lang="sv-SE"/>
        </a:p>
      </dgm:t>
    </dgm:pt>
    <dgm:pt modelId="{8E8B39E4-F354-4E90-8360-05A9D03ED923}" type="sibTrans" cxnId="{E3DD392D-887A-4F57-A8DB-0425A3010324}">
      <dgm:prSet/>
      <dgm:spPr/>
      <dgm:t>
        <a:bodyPr/>
        <a:lstStyle/>
        <a:p>
          <a:endParaRPr lang="sv-SE"/>
        </a:p>
      </dgm:t>
    </dgm:pt>
    <dgm:pt modelId="{BB48D3BA-81A6-4F10-BC6D-2EA71E566B08}">
      <dgm:prSet phldrT="[Text]" custT="1"/>
      <dgm:spPr/>
      <dgm:t>
        <a:bodyPr/>
        <a:lstStyle/>
        <a:p>
          <a:r>
            <a:rPr lang="sv-SE" sz="1600" dirty="0">
              <a:latin typeface="Stockholm Type Regular" pitchFamily="50" charset="0"/>
            </a:rPr>
            <a:t> Ger efter (tillfälligt)</a:t>
          </a:r>
        </a:p>
      </dgm:t>
    </dgm:pt>
    <dgm:pt modelId="{41313636-8180-4F25-BC7F-38320D8C2258}" type="parTrans" cxnId="{46A9FB63-0CAC-4FFA-9B83-9BB7BB5AF905}">
      <dgm:prSet/>
      <dgm:spPr/>
      <dgm:t>
        <a:bodyPr/>
        <a:lstStyle/>
        <a:p>
          <a:endParaRPr lang="sv-SE"/>
        </a:p>
      </dgm:t>
    </dgm:pt>
    <dgm:pt modelId="{90FCD0AB-2DFC-46AB-A912-C8555F3A0E78}" type="sibTrans" cxnId="{46A9FB63-0CAC-4FFA-9B83-9BB7BB5AF905}">
      <dgm:prSet/>
      <dgm:spPr/>
      <dgm:t>
        <a:bodyPr/>
        <a:lstStyle/>
        <a:p>
          <a:endParaRPr lang="sv-SE"/>
        </a:p>
      </dgm:t>
    </dgm:pt>
    <dgm:pt modelId="{D8780C83-2921-47D3-8B47-3F2EFB4CAD89}">
      <dgm:prSet phldrT="[Text]" custT="1"/>
      <dgm:spPr/>
      <dgm:t>
        <a:bodyPr/>
        <a:lstStyle/>
        <a:p>
          <a:r>
            <a:rPr lang="sv-SE" sz="1600" dirty="0">
              <a:latin typeface="Stockholm Type Regular" pitchFamily="50" charset="0"/>
            </a:rPr>
            <a:t>Avbryter situationen</a:t>
          </a:r>
        </a:p>
      </dgm:t>
    </dgm:pt>
    <dgm:pt modelId="{26928890-01E4-43C5-8526-B489E501D08C}" type="parTrans" cxnId="{382FDA5F-CF35-4823-BB38-B10F0B80083F}">
      <dgm:prSet/>
      <dgm:spPr/>
      <dgm:t>
        <a:bodyPr/>
        <a:lstStyle/>
        <a:p>
          <a:endParaRPr lang="sv-SE"/>
        </a:p>
      </dgm:t>
    </dgm:pt>
    <dgm:pt modelId="{E26BE514-A84D-4CD2-9ECB-20A557845C10}" type="sibTrans" cxnId="{382FDA5F-CF35-4823-BB38-B10F0B80083F}">
      <dgm:prSet/>
      <dgm:spPr/>
      <dgm:t>
        <a:bodyPr/>
        <a:lstStyle/>
        <a:p>
          <a:endParaRPr lang="sv-SE"/>
        </a:p>
      </dgm:t>
    </dgm:pt>
    <dgm:pt modelId="{D9E43B4B-4E85-43EC-BD90-261AA3B2835E}" type="pres">
      <dgm:prSet presAssocID="{BCB2B4DE-CF47-41DE-82C7-3AC4FE905F2E}" presName="cycle" presStyleCnt="0">
        <dgm:presLayoutVars>
          <dgm:dir/>
          <dgm:resizeHandles val="exact"/>
        </dgm:presLayoutVars>
      </dgm:prSet>
      <dgm:spPr/>
    </dgm:pt>
    <dgm:pt modelId="{1E39C228-52CE-4E33-BD5F-7A60FBAD7F77}" type="pres">
      <dgm:prSet presAssocID="{4F3E2E4B-AEC8-4FBE-B6ED-7445CD6CD932}" presName="dummy" presStyleCnt="0"/>
      <dgm:spPr/>
    </dgm:pt>
    <dgm:pt modelId="{BB90BF18-EDA2-41F6-BAB5-E9A0CAF5659D}" type="pres">
      <dgm:prSet presAssocID="{4F3E2E4B-AEC8-4FBE-B6ED-7445CD6CD932}" presName="node" presStyleLbl="revTx" presStyleIdx="0" presStyleCnt="5">
        <dgm:presLayoutVars>
          <dgm:bulletEnabled val="1"/>
        </dgm:presLayoutVars>
      </dgm:prSet>
      <dgm:spPr/>
    </dgm:pt>
    <dgm:pt modelId="{86B42346-867F-4719-B940-CC9363F43B71}" type="pres">
      <dgm:prSet presAssocID="{C562AFD5-3ADD-42EE-9ACC-BAC5A4166164}" presName="sibTrans" presStyleLbl="node1" presStyleIdx="0" presStyleCnt="5"/>
      <dgm:spPr/>
    </dgm:pt>
    <dgm:pt modelId="{6422910D-C35B-483D-B736-7B300BA10284}" type="pres">
      <dgm:prSet presAssocID="{6CD09DC0-B2D1-4154-8CCD-DE47BABA1B2C}" presName="dummy" presStyleCnt="0"/>
      <dgm:spPr/>
    </dgm:pt>
    <dgm:pt modelId="{7CCD8EFD-D33E-4CF1-B5BE-AE3FD4E20B86}" type="pres">
      <dgm:prSet presAssocID="{6CD09DC0-B2D1-4154-8CCD-DE47BABA1B2C}" presName="node" presStyleLbl="revTx" presStyleIdx="1" presStyleCnt="5">
        <dgm:presLayoutVars>
          <dgm:bulletEnabled val="1"/>
        </dgm:presLayoutVars>
      </dgm:prSet>
      <dgm:spPr/>
    </dgm:pt>
    <dgm:pt modelId="{E80339C5-1C63-4847-94BA-5ECA8B5D4B17}" type="pres">
      <dgm:prSet presAssocID="{B847179E-BCEC-4BE9-857B-616F3796DF64}" presName="sibTrans" presStyleLbl="node1" presStyleIdx="1" presStyleCnt="5"/>
      <dgm:spPr/>
    </dgm:pt>
    <dgm:pt modelId="{681AAD46-043D-430C-8352-B0DD05F68FF2}" type="pres">
      <dgm:prSet presAssocID="{368514AB-3200-48B8-B276-2C985D944087}" presName="dummy" presStyleCnt="0"/>
      <dgm:spPr/>
    </dgm:pt>
    <dgm:pt modelId="{D88F5722-6E4C-4211-8CEF-B989F7CB4059}" type="pres">
      <dgm:prSet presAssocID="{368514AB-3200-48B8-B276-2C985D944087}" presName="node" presStyleLbl="revTx" presStyleIdx="2" presStyleCnt="5">
        <dgm:presLayoutVars>
          <dgm:bulletEnabled val="1"/>
        </dgm:presLayoutVars>
      </dgm:prSet>
      <dgm:spPr/>
    </dgm:pt>
    <dgm:pt modelId="{A8EC5614-24A8-4909-8F7A-8DEA9DD29404}" type="pres">
      <dgm:prSet presAssocID="{8E8B39E4-F354-4E90-8360-05A9D03ED923}" presName="sibTrans" presStyleLbl="node1" presStyleIdx="2" presStyleCnt="5"/>
      <dgm:spPr/>
    </dgm:pt>
    <dgm:pt modelId="{09EB8AA2-887D-42C0-B61B-95C3E78FAACA}" type="pres">
      <dgm:prSet presAssocID="{BB48D3BA-81A6-4F10-BC6D-2EA71E566B08}" presName="dummy" presStyleCnt="0"/>
      <dgm:spPr/>
    </dgm:pt>
    <dgm:pt modelId="{CBEC95F4-9645-4D81-80ED-8904CF7D7B14}" type="pres">
      <dgm:prSet presAssocID="{BB48D3BA-81A6-4F10-BC6D-2EA71E566B08}" presName="node" presStyleLbl="revTx" presStyleIdx="3" presStyleCnt="5">
        <dgm:presLayoutVars>
          <dgm:bulletEnabled val="1"/>
        </dgm:presLayoutVars>
      </dgm:prSet>
      <dgm:spPr/>
    </dgm:pt>
    <dgm:pt modelId="{6FD1F6F2-CA22-4F2D-B700-02C33979F834}" type="pres">
      <dgm:prSet presAssocID="{90FCD0AB-2DFC-46AB-A912-C8555F3A0E78}" presName="sibTrans" presStyleLbl="node1" presStyleIdx="3" presStyleCnt="5"/>
      <dgm:spPr/>
    </dgm:pt>
    <dgm:pt modelId="{3321C5A6-9B91-4E62-B3DC-D056968CFB10}" type="pres">
      <dgm:prSet presAssocID="{D8780C83-2921-47D3-8B47-3F2EFB4CAD89}" presName="dummy" presStyleCnt="0"/>
      <dgm:spPr/>
    </dgm:pt>
    <dgm:pt modelId="{49778E50-6801-4FB0-8F98-10A3EE2862D6}" type="pres">
      <dgm:prSet presAssocID="{D8780C83-2921-47D3-8B47-3F2EFB4CAD89}" presName="node" presStyleLbl="revTx" presStyleIdx="4" presStyleCnt="5">
        <dgm:presLayoutVars>
          <dgm:bulletEnabled val="1"/>
        </dgm:presLayoutVars>
      </dgm:prSet>
      <dgm:spPr/>
    </dgm:pt>
    <dgm:pt modelId="{0A878D3E-C106-4B5F-A6F5-DED22C5BFAA0}" type="pres">
      <dgm:prSet presAssocID="{E26BE514-A84D-4CD2-9ECB-20A557845C10}" presName="sibTrans" presStyleLbl="node1" presStyleIdx="4" presStyleCnt="5"/>
      <dgm:spPr/>
    </dgm:pt>
  </dgm:ptLst>
  <dgm:cxnLst>
    <dgm:cxn modelId="{DDCFEB04-F9AC-4087-8141-5A0D7F40CCA7}" type="presOf" srcId="{4F3E2E4B-AEC8-4FBE-B6ED-7445CD6CD932}" destId="{BB90BF18-EDA2-41F6-BAB5-E9A0CAF5659D}" srcOrd="0" destOrd="0" presId="urn:microsoft.com/office/officeart/2005/8/layout/cycle1"/>
    <dgm:cxn modelId="{4E7F3C1E-CF1F-490A-B4D8-8398E53C5844}" type="presOf" srcId="{C562AFD5-3ADD-42EE-9ACC-BAC5A4166164}" destId="{86B42346-867F-4719-B940-CC9363F43B71}" srcOrd="0" destOrd="0" presId="urn:microsoft.com/office/officeart/2005/8/layout/cycle1"/>
    <dgm:cxn modelId="{18EFFC24-9D53-4962-B3E7-5291948F5A40}" srcId="{BCB2B4DE-CF47-41DE-82C7-3AC4FE905F2E}" destId="{6CD09DC0-B2D1-4154-8CCD-DE47BABA1B2C}" srcOrd="1" destOrd="0" parTransId="{CD30C05C-DB97-4A5C-A3A6-3B07BAEA756B}" sibTransId="{B847179E-BCEC-4BE9-857B-616F3796DF64}"/>
    <dgm:cxn modelId="{0B277E2A-9D34-49B9-846A-47C75C602D2F}" type="presOf" srcId="{B847179E-BCEC-4BE9-857B-616F3796DF64}" destId="{E80339C5-1C63-4847-94BA-5ECA8B5D4B17}" srcOrd="0" destOrd="0" presId="urn:microsoft.com/office/officeart/2005/8/layout/cycle1"/>
    <dgm:cxn modelId="{E3DD392D-887A-4F57-A8DB-0425A3010324}" srcId="{BCB2B4DE-CF47-41DE-82C7-3AC4FE905F2E}" destId="{368514AB-3200-48B8-B276-2C985D944087}" srcOrd="2" destOrd="0" parTransId="{FD517946-75D5-4F63-8CB1-5F15EB969E11}" sibTransId="{8E8B39E4-F354-4E90-8360-05A9D03ED923}"/>
    <dgm:cxn modelId="{B1981E35-6835-4A7A-AF62-6EDBB989F67E}" type="presOf" srcId="{90FCD0AB-2DFC-46AB-A912-C8555F3A0E78}" destId="{6FD1F6F2-CA22-4F2D-B700-02C33979F834}" srcOrd="0" destOrd="0" presId="urn:microsoft.com/office/officeart/2005/8/layout/cycle1"/>
    <dgm:cxn modelId="{382FDA5F-CF35-4823-BB38-B10F0B80083F}" srcId="{BCB2B4DE-CF47-41DE-82C7-3AC4FE905F2E}" destId="{D8780C83-2921-47D3-8B47-3F2EFB4CAD89}" srcOrd="4" destOrd="0" parTransId="{26928890-01E4-43C5-8526-B489E501D08C}" sibTransId="{E26BE514-A84D-4CD2-9ECB-20A557845C10}"/>
    <dgm:cxn modelId="{46A9FB63-0CAC-4FFA-9B83-9BB7BB5AF905}" srcId="{BCB2B4DE-CF47-41DE-82C7-3AC4FE905F2E}" destId="{BB48D3BA-81A6-4F10-BC6D-2EA71E566B08}" srcOrd="3" destOrd="0" parTransId="{41313636-8180-4F25-BC7F-38320D8C2258}" sibTransId="{90FCD0AB-2DFC-46AB-A912-C8555F3A0E78}"/>
    <dgm:cxn modelId="{A87EBD71-4A14-4AE9-B106-C377AE3F30EB}" type="presOf" srcId="{E26BE514-A84D-4CD2-9ECB-20A557845C10}" destId="{0A878D3E-C106-4B5F-A6F5-DED22C5BFAA0}" srcOrd="0" destOrd="0" presId="urn:microsoft.com/office/officeart/2005/8/layout/cycle1"/>
    <dgm:cxn modelId="{A06E7259-7D64-4456-81A3-F8BEB0BDDDD4}" type="presOf" srcId="{368514AB-3200-48B8-B276-2C985D944087}" destId="{D88F5722-6E4C-4211-8CEF-B989F7CB4059}" srcOrd="0" destOrd="0" presId="urn:microsoft.com/office/officeart/2005/8/layout/cycle1"/>
    <dgm:cxn modelId="{C76FF1A3-229E-47D1-8630-CA7A5535262B}" type="presOf" srcId="{BCB2B4DE-CF47-41DE-82C7-3AC4FE905F2E}" destId="{D9E43B4B-4E85-43EC-BD90-261AA3B2835E}" srcOrd="0" destOrd="0" presId="urn:microsoft.com/office/officeart/2005/8/layout/cycle1"/>
    <dgm:cxn modelId="{009C90A7-EA3F-425D-A5FC-E16AD536087C}" type="presOf" srcId="{8E8B39E4-F354-4E90-8360-05A9D03ED923}" destId="{A8EC5614-24A8-4909-8F7A-8DEA9DD29404}" srcOrd="0" destOrd="0" presId="urn:microsoft.com/office/officeart/2005/8/layout/cycle1"/>
    <dgm:cxn modelId="{8F3655AF-9119-41CB-944B-7BBEC44F41FC}" type="presOf" srcId="{D8780C83-2921-47D3-8B47-3F2EFB4CAD89}" destId="{49778E50-6801-4FB0-8F98-10A3EE2862D6}" srcOrd="0" destOrd="0" presId="urn:microsoft.com/office/officeart/2005/8/layout/cycle1"/>
    <dgm:cxn modelId="{B31E44C1-4FB2-482A-94A6-EB0D7C25D1E1}" srcId="{BCB2B4DE-CF47-41DE-82C7-3AC4FE905F2E}" destId="{4F3E2E4B-AEC8-4FBE-B6ED-7445CD6CD932}" srcOrd="0" destOrd="0" parTransId="{1A139C98-3E13-4A20-A186-4A1DED93AA39}" sibTransId="{C562AFD5-3ADD-42EE-9ACC-BAC5A4166164}"/>
    <dgm:cxn modelId="{C4EB8FDC-7BDE-424C-B87A-29E3CE0731D8}" type="presOf" srcId="{BB48D3BA-81A6-4F10-BC6D-2EA71E566B08}" destId="{CBEC95F4-9645-4D81-80ED-8904CF7D7B14}" srcOrd="0" destOrd="0" presId="urn:microsoft.com/office/officeart/2005/8/layout/cycle1"/>
    <dgm:cxn modelId="{5CB096DF-3E74-42C6-924D-EE26A1D1FA65}" type="presOf" srcId="{6CD09DC0-B2D1-4154-8CCD-DE47BABA1B2C}" destId="{7CCD8EFD-D33E-4CF1-B5BE-AE3FD4E20B86}" srcOrd="0" destOrd="0" presId="urn:microsoft.com/office/officeart/2005/8/layout/cycle1"/>
    <dgm:cxn modelId="{472DE56B-9BB3-4A7E-AA44-99FFEAB5812E}" type="presParOf" srcId="{D9E43B4B-4E85-43EC-BD90-261AA3B2835E}" destId="{1E39C228-52CE-4E33-BD5F-7A60FBAD7F77}" srcOrd="0" destOrd="0" presId="urn:microsoft.com/office/officeart/2005/8/layout/cycle1"/>
    <dgm:cxn modelId="{22751CA0-0A5B-4D3E-86B1-5ED53F19E8A5}" type="presParOf" srcId="{D9E43B4B-4E85-43EC-BD90-261AA3B2835E}" destId="{BB90BF18-EDA2-41F6-BAB5-E9A0CAF5659D}" srcOrd="1" destOrd="0" presId="urn:microsoft.com/office/officeart/2005/8/layout/cycle1"/>
    <dgm:cxn modelId="{3331C8E2-D13F-4913-8A44-C404718A5277}" type="presParOf" srcId="{D9E43B4B-4E85-43EC-BD90-261AA3B2835E}" destId="{86B42346-867F-4719-B940-CC9363F43B71}" srcOrd="2" destOrd="0" presId="urn:microsoft.com/office/officeart/2005/8/layout/cycle1"/>
    <dgm:cxn modelId="{8D8012D6-07DA-45E6-8C7B-73921B31866B}" type="presParOf" srcId="{D9E43B4B-4E85-43EC-BD90-261AA3B2835E}" destId="{6422910D-C35B-483D-B736-7B300BA10284}" srcOrd="3" destOrd="0" presId="urn:microsoft.com/office/officeart/2005/8/layout/cycle1"/>
    <dgm:cxn modelId="{2FB772F0-3E6B-4F32-BC74-6533A2347C94}" type="presParOf" srcId="{D9E43B4B-4E85-43EC-BD90-261AA3B2835E}" destId="{7CCD8EFD-D33E-4CF1-B5BE-AE3FD4E20B86}" srcOrd="4" destOrd="0" presId="urn:microsoft.com/office/officeart/2005/8/layout/cycle1"/>
    <dgm:cxn modelId="{46029B0E-15EC-4EC4-AF3F-80E93450B86D}" type="presParOf" srcId="{D9E43B4B-4E85-43EC-BD90-261AA3B2835E}" destId="{E80339C5-1C63-4847-94BA-5ECA8B5D4B17}" srcOrd="5" destOrd="0" presId="urn:microsoft.com/office/officeart/2005/8/layout/cycle1"/>
    <dgm:cxn modelId="{0269DAC7-0C09-4470-AC46-EB8531E5D40F}" type="presParOf" srcId="{D9E43B4B-4E85-43EC-BD90-261AA3B2835E}" destId="{681AAD46-043D-430C-8352-B0DD05F68FF2}" srcOrd="6" destOrd="0" presId="urn:microsoft.com/office/officeart/2005/8/layout/cycle1"/>
    <dgm:cxn modelId="{DE8E8757-6FF3-46BC-8328-02FAB1CF8898}" type="presParOf" srcId="{D9E43B4B-4E85-43EC-BD90-261AA3B2835E}" destId="{D88F5722-6E4C-4211-8CEF-B989F7CB4059}" srcOrd="7" destOrd="0" presId="urn:microsoft.com/office/officeart/2005/8/layout/cycle1"/>
    <dgm:cxn modelId="{7B0A76D1-C9A3-4D9B-88EB-C77C1A5FE02F}" type="presParOf" srcId="{D9E43B4B-4E85-43EC-BD90-261AA3B2835E}" destId="{A8EC5614-24A8-4909-8F7A-8DEA9DD29404}" srcOrd="8" destOrd="0" presId="urn:microsoft.com/office/officeart/2005/8/layout/cycle1"/>
    <dgm:cxn modelId="{9D37CC36-57F0-460F-9D15-D4856A675382}" type="presParOf" srcId="{D9E43B4B-4E85-43EC-BD90-261AA3B2835E}" destId="{09EB8AA2-887D-42C0-B61B-95C3E78FAACA}" srcOrd="9" destOrd="0" presId="urn:microsoft.com/office/officeart/2005/8/layout/cycle1"/>
    <dgm:cxn modelId="{BC8C9A48-3684-4866-A251-46175A211231}" type="presParOf" srcId="{D9E43B4B-4E85-43EC-BD90-261AA3B2835E}" destId="{CBEC95F4-9645-4D81-80ED-8904CF7D7B14}" srcOrd="10" destOrd="0" presId="urn:microsoft.com/office/officeart/2005/8/layout/cycle1"/>
    <dgm:cxn modelId="{C0BF0D6F-388E-420F-8B83-F22FC2B61401}" type="presParOf" srcId="{D9E43B4B-4E85-43EC-BD90-261AA3B2835E}" destId="{6FD1F6F2-CA22-4F2D-B700-02C33979F834}" srcOrd="11" destOrd="0" presId="urn:microsoft.com/office/officeart/2005/8/layout/cycle1"/>
    <dgm:cxn modelId="{36EC738C-EC3A-4068-9408-E29599C60CD2}" type="presParOf" srcId="{D9E43B4B-4E85-43EC-BD90-261AA3B2835E}" destId="{3321C5A6-9B91-4E62-B3DC-D056968CFB10}" srcOrd="12" destOrd="0" presId="urn:microsoft.com/office/officeart/2005/8/layout/cycle1"/>
    <dgm:cxn modelId="{4613D04E-751F-41B5-89F2-EEAE85120A1B}" type="presParOf" srcId="{D9E43B4B-4E85-43EC-BD90-261AA3B2835E}" destId="{49778E50-6801-4FB0-8F98-10A3EE2862D6}" srcOrd="13" destOrd="0" presId="urn:microsoft.com/office/officeart/2005/8/layout/cycle1"/>
    <dgm:cxn modelId="{EBBD5225-C1C7-479C-BCB1-8F5BE4A0B123}" type="presParOf" srcId="{D9E43B4B-4E85-43EC-BD90-261AA3B2835E}" destId="{0A878D3E-C106-4B5F-A6F5-DED22C5BFAA0}" srcOrd="14"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BC8F38-9224-496C-99D5-C4820E3CC99B}"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sv-SE"/>
        </a:p>
      </dgm:t>
    </dgm:pt>
    <dgm:pt modelId="{87CBF1C1-F71C-4AC3-A08A-7EAE1B752CEA}">
      <dgm:prSet phldrT="[Text]" custT="1"/>
      <dgm:spPr>
        <a:solidFill>
          <a:schemeClr val="bg2"/>
        </a:solidFill>
      </dgm:spPr>
      <dgm:t>
        <a:bodyPr/>
        <a:lstStyle/>
        <a:p>
          <a:r>
            <a:rPr lang="sv-SE" sz="3200" dirty="0">
              <a:solidFill>
                <a:schemeClr val="tx1"/>
              </a:solidFill>
            </a:rPr>
            <a:t>Livssituation / </a:t>
          </a:r>
          <a:r>
            <a:rPr lang="sv-SE" sz="3200" dirty="0" err="1">
              <a:solidFill>
                <a:schemeClr val="tx1"/>
              </a:solidFill>
            </a:rPr>
            <a:t>Stressorer</a:t>
          </a:r>
          <a:endParaRPr lang="sv-SE" sz="3200" dirty="0">
            <a:solidFill>
              <a:schemeClr val="tx1"/>
            </a:solidFill>
          </a:endParaRPr>
        </a:p>
      </dgm:t>
    </dgm:pt>
    <dgm:pt modelId="{339BE259-14DC-4C12-B799-3B472AE50A6C}" type="parTrans" cxnId="{1B45A810-A03E-4D27-9D91-7370C62B5A2C}">
      <dgm:prSet/>
      <dgm:spPr/>
      <dgm:t>
        <a:bodyPr/>
        <a:lstStyle/>
        <a:p>
          <a:endParaRPr lang="sv-SE"/>
        </a:p>
      </dgm:t>
    </dgm:pt>
    <dgm:pt modelId="{A9647F71-D6E2-4309-B2D3-76F91C690431}" type="sibTrans" cxnId="{1B45A810-A03E-4D27-9D91-7370C62B5A2C}">
      <dgm:prSet/>
      <dgm:spPr/>
      <dgm:t>
        <a:bodyPr/>
        <a:lstStyle/>
        <a:p>
          <a:endParaRPr lang="sv-SE"/>
        </a:p>
      </dgm:t>
    </dgm:pt>
    <dgm:pt modelId="{FA29AC44-7978-4C72-BBC1-35172ACFA5A5}">
      <dgm:prSet phldrT="[Text]" custT="1"/>
      <dgm:spPr>
        <a:solidFill>
          <a:schemeClr val="bg2"/>
        </a:solidFill>
      </dgm:spPr>
      <dgm:t>
        <a:bodyPr/>
        <a:lstStyle/>
        <a:p>
          <a:r>
            <a:rPr lang="sv-SE" sz="3200" dirty="0">
              <a:solidFill>
                <a:schemeClr val="tx1"/>
              </a:solidFill>
            </a:rPr>
            <a:t>Risksituationer</a:t>
          </a:r>
        </a:p>
      </dgm:t>
    </dgm:pt>
    <dgm:pt modelId="{23A9E4DB-2A99-4E0C-88C2-2227FA3771E0}" type="parTrans" cxnId="{704B9ABC-9590-46D8-96D8-0E34BF06106A}">
      <dgm:prSet/>
      <dgm:spPr/>
      <dgm:t>
        <a:bodyPr/>
        <a:lstStyle/>
        <a:p>
          <a:endParaRPr lang="sv-SE"/>
        </a:p>
      </dgm:t>
    </dgm:pt>
    <dgm:pt modelId="{A81A8E00-2EA2-4313-9AD9-13D1A82BFE9D}" type="sibTrans" cxnId="{704B9ABC-9590-46D8-96D8-0E34BF06106A}">
      <dgm:prSet/>
      <dgm:spPr/>
      <dgm:t>
        <a:bodyPr/>
        <a:lstStyle/>
        <a:p>
          <a:endParaRPr lang="sv-SE"/>
        </a:p>
      </dgm:t>
    </dgm:pt>
    <dgm:pt modelId="{16B78051-EF4A-45C8-8C9D-2C134A685182}">
      <dgm:prSet custT="1"/>
      <dgm:spPr>
        <a:solidFill>
          <a:schemeClr val="bg2"/>
        </a:solidFill>
      </dgm:spPr>
      <dgm:t>
        <a:bodyPr/>
        <a:lstStyle/>
        <a:p>
          <a:r>
            <a:rPr lang="sv-SE" sz="3200" dirty="0">
              <a:solidFill>
                <a:schemeClr val="tx1"/>
              </a:solidFill>
            </a:rPr>
            <a:t>Upptrappning av ilska</a:t>
          </a:r>
        </a:p>
      </dgm:t>
    </dgm:pt>
    <dgm:pt modelId="{F417FF74-8AC8-4431-8FAC-B72523AF5437}" type="parTrans" cxnId="{6F85FAD4-58BD-4FBE-96ED-5CCAA9402B01}">
      <dgm:prSet/>
      <dgm:spPr/>
      <dgm:t>
        <a:bodyPr/>
        <a:lstStyle/>
        <a:p>
          <a:endParaRPr lang="sv-SE"/>
        </a:p>
      </dgm:t>
    </dgm:pt>
    <dgm:pt modelId="{0CDA6E5F-A97B-4EE3-9BD1-882DC9AC485D}" type="sibTrans" cxnId="{6F85FAD4-58BD-4FBE-96ED-5CCAA9402B01}">
      <dgm:prSet/>
      <dgm:spPr/>
      <dgm:t>
        <a:bodyPr/>
        <a:lstStyle/>
        <a:p>
          <a:endParaRPr lang="sv-SE"/>
        </a:p>
      </dgm:t>
    </dgm:pt>
    <dgm:pt modelId="{08E5389E-7899-4ACD-AA0F-96A994308AC8}">
      <dgm:prSet custT="1"/>
      <dgm:spPr>
        <a:solidFill>
          <a:schemeClr val="bg2"/>
        </a:solidFill>
      </dgm:spPr>
      <dgm:t>
        <a:bodyPr/>
        <a:lstStyle/>
        <a:p>
          <a:r>
            <a:rPr lang="sv-SE" sz="3200" dirty="0">
              <a:solidFill>
                <a:schemeClr val="tx1"/>
              </a:solidFill>
              <a:latin typeface="+mn-lt"/>
              <a:cs typeface="Times New Roman" panose="02020603050405020304" pitchFamily="18" charset="0"/>
            </a:rPr>
            <a:t>Tidiga tecken på ilska</a:t>
          </a:r>
          <a:r>
            <a:rPr lang="sv-SE" sz="2400" dirty="0">
              <a:solidFill>
                <a:schemeClr val="tx1"/>
              </a:solidFill>
              <a:latin typeface="+mn-lt"/>
              <a:cs typeface="Times New Roman" panose="02020603050405020304" pitchFamily="18" charset="0"/>
            </a:rPr>
            <a:t>; känslor/tankar, kroppsspråk och röstläge</a:t>
          </a:r>
        </a:p>
      </dgm:t>
    </dgm:pt>
    <dgm:pt modelId="{FC65A333-271E-4F2A-B238-E1805AED5ECF}" type="parTrans" cxnId="{24B2D546-DE38-4932-B4EB-857559FA6692}">
      <dgm:prSet/>
      <dgm:spPr/>
      <dgm:t>
        <a:bodyPr/>
        <a:lstStyle/>
        <a:p>
          <a:endParaRPr lang="sv-SE"/>
        </a:p>
      </dgm:t>
    </dgm:pt>
    <dgm:pt modelId="{07BF6A2B-32CE-4B52-8A51-BB53B5C25207}" type="sibTrans" cxnId="{24B2D546-DE38-4932-B4EB-857559FA6692}">
      <dgm:prSet/>
      <dgm:spPr/>
      <dgm:t>
        <a:bodyPr/>
        <a:lstStyle/>
        <a:p>
          <a:endParaRPr lang="sv-SE"/>
        </a:p>
      </dgm:t>
    </dgm:pt>
    <dgm:pt modelId="{D89C8BB3-BB43-4163-817F-90A8B4AA8330}" type="pres">
      <dgm:prSet presAssocID="{1ABC8F38-9224-496C-99D5-C4820E3CC99B}" presName="outerComposite" presStyleCnt="0">
        <dgm:presLayoutVars>
          <dgm:chMax val="5"/>
          <dgm:dir val="rev"/>
          <dgm:resizeHandles val="exact"/>
        </dgm:presLayoutVars>
      </dgm:prSet>
      <dgm:spPr/>
    </dgm:pt>
    <dgm:pt modelId="{610438A4-69F6-4363-AD96-EEB5D6533F78}" type="pres">
      <dgm:prSet presAssocID="{1ABC8F38-9224-496C-99D5-C4820E3CC99B}" presName="dummyMaxCanvas" presStyleCnt="0">
        <dgm:presLayoutVars/>
      </dgm:prSet>
      <dgm:spPr/>
    </dgm:pt>
    <dgm:pt modelId="{A7EE64DD-7FAD-4DA5-AEFC-BADC8592218D}" type="pres">
      <dgm:prSet presAssocID="{1ABC8F38-9224-496C-99D5-C4820E3CC99B}" presName="FourNodes_1" presStyleLbl="node1" presStyleIdx="0" presStyleCnt="4" custLinFactNeighborY="1233">
        <dgm:presLayoutVars>
          <dgm:bulletEnabled val="1"/>
        </dgm:presLayoutVars>
      </dgm:prSet>
      <dgm:spPr/>
    </dgm:pt>
    <dgm:pt modelId="{567C4030-5B7F-4775-A51F-B8BD091C386B}" type="pres">
      <dgm:prSet presAssocID="{1ABC8F38-9224-496C-99D5-C4820E3CC99B}" presName="FourNodes_2" presStyleLbl="node1" presStyleIdx="1" presStyleCnt="4">
        <dgm:presLayoutVars>
          <dgm:bulletEnabled val="1"/>
        </dgm:presLayoutVars>
      </dgm:prSet>
      <dgm:spPr/>
    </dgm:pt>
    <dgm:pt modelId="{E13D33F7-5D58-4DDE-A05B-E90BC94E70CF}" type="pres">
      <dgm:prSet presAssocID="{1ABC8F38-9224-496C-99D5-C4820E3CC99B}" presName="FourNodes_3" presStyleLbl="node1" presStyleIdx="2" presStyleCnt="4" custScaleY="111227">
        <dgm:presLayoutVars>
          <dgm:bulletEnabled val="1"/>
        </dgm:presLayoutVars>
      </dgm:prSet>
      <dgm:spPr/>
    </dgm:pt>
    <dgm:pt modelId="{384E10B9-3330-4F5E-8B4A-C082C0AB12B0}" type="pres">
      <dgm:prSet presAssocID="{1ABC8F38-9224-496C-99D5-C4820E3CC99B}" presName="FourNodes_4" presStyleLbl="node1" presStyleIdx="3" presStyleCnt="4">
        <dgm:presLayoutVars>
          <dgm:bulletEnabled val="1"/>
        </dgm:presLayoutVars>
      </dgm:prSet>
      <dgm:spPr/>
    </dgm:pt>
    <dgm:pt modelId="{273E519D-2C4E-4E3C-84D2-D804AE2724E4}" type="pres">
      <dgm:prSet presAssocID="{1ABC8F38-9224-496C-99D5-C4820E3CC99B}" presName="FourConn_1-2" presStyleLbl="fgAccFollowNode1" presStyleIdx="0" presStyleCnt="3">
        <dgm:presLayoutVars>
          <dgm:bulletEnabled val="1"/>
        </dgm:presLayoutVars>
      </dgm:prSet>
      <dgm:spPr/>
    </dgm:pt>
    <dgm:pt modelId="{EECC1BF8-72DB-4C14-8A86-57DD15A1A18C}" type="pres">
      <dgm:prSet presAssocID="{1ABC8F38-9224-496C-99D5-C4820E3CC99B}" presName="FourConn_2-3" presStyleLbl="fgAccFollowNode1" presStyleIdx="1" presStyleCnt="3">
        <dgm:presLayoutVars>
          <dgm:bulletEnabled val="1"/>
        </dgm:presLayoutVars>
      </dgm:prSet>
      <dgm:spPr/>
    </dgm:pt>
    <dgm:pt modelId="{F56CC97E-E21B-48F4-90DA-6077F381DE48}" type="pres">
      <dgm:prSet presAssocID="{1ABC8F38-9224-496C-99D5-C4820E3CC99B}" presName="FourConn_3-4" presStyleLbl="fgAccFollowNode1" presStyleIdx="2" presStyleCnt="3">
        <dgm:presLayoutVars>
          <dgm:bulletEnabled val="1"/>
        </dgm:presLayoutVars>
      </dgm:prSet>
      <dgm:spPr/>
    </dgm:pt>
    <dgm:pt modelId="{9EE9B249-DE82-4799-A74C-3BAC97BB4509}" type="pres">
      <dgm:prSet presAssocID="{1ABC8F38-9224-496C-99D5-C4820E3CC99B}" presName="FourNodes_1_text" presStyleLbl="node1" presStyleIdx="3" presStyleCnt="4">
        <dgm:presLayoutVars>
          <dgm:bulletEnabled val="1"/>
        </dgm:presLayoutVars>
      </dgm:prSet>
      <dgm:spPr/>
    </dgm:pt>
    <dgm:pt modelId="{4E24B0BB-06C8-45E4-BE26-62D9409B8A34}" type="pres">
      <dgm:prSet presAssocID="{1ABC8F38-9224-496C-99D5-C4820E3CC99B}" presName="FourNodes_2_text" presStyleLbl="node1" presStyleIdx="3" presStyleCnt="4">
        <dgm:presLayoutVars>
          <dgm:bulletEnabled val="1"/>
        </dgm:presLayoutVars>
      </dgm:prSet>
      <dgm:spPr/>
    </dgm:pt>
    <dgm:pt modelId="{37C0AB2F-3866-4221-82A4-F515DBDDF68F}" type="pres">
      <dgm:prSet presAssocID="{1ABC8F38-9224-496C-99D5-C4820E3CC99B}" presName="FourNodes_3_text" presStyleLbl="node1" presStyleIdx="3" presStyleCnt="4">
        <dgm:presLayoutVars>
          <dgm:bulletEnabled val="1"/>
        </dgm:presLayoutVars>
      </dgm:prSet>
      <dgm:spPr/>
    </dgm:pt>
    <dgm:pt modelId="{F1C55C00-ED6B-49F4-913B-D4473BEB8C42}" type="pres">
      <dgm:prSet presAssocID="{1ABC8F38-9224-496C-99D5-C4820E3CC99B}" presName="FourNodes_4_text" presStyleLbl="node1" presStyleIdx="3" presStyleCnt="4">
        <dgm:presLayoutVars>
          <dgm:bulletEnabled val="1"/>
        </dgm:presLayoutVars>
      </dgm:prSet>
      <dgm:spPr/>
    </dgm:pt>
  </dgm:ptLst>
  <dgm:cxnLst>
    <dgm:cxn modelId="{1B45A810-A03E-4D27-9D91-7370C62B5A2C}" srcId="{1ABC8F38-9224-496C-99D5-C4820E3CC99B}" destId="{87CBF1C1-F71C-4AC3-A08A-7EAE1B752CEA}" srcOrd="0" destOrd="0" parTransId="{339BE259-14DC-4C12-B799-3B472AE50A6C}" sibTransId="{A9647F71-D6E2-4309-B2D3-76F91C690431}"/>
    <dgm:cxn modelId="{C7107B1C-649F-4A92-A5E9-D41D0123F45E}" type="presOf" srcId="{FA29AC44-7978-4C72-BBC1-35172ACFA5A5}" destId="{4E24B0BB-06C8-45E4-BE26-62D9409B8A34}" srcOrd="1" destOrd="0" presId="urn:microsoft.com/office/officeart/2005/8/layout/vProcess5"/>
    <dgm:cxn modelId="{E64E4543-8986-4269-B48B-F93B14684850}" type="presOf" srcId="{87CBF1C1-F71C-4AC3-A08A-7EAE1B752CEA}" destId="{9EE9B249-DE82-4799-A74C-3BAC97BB4509}" srcOrd="1" destOrd="0" presId="urn:microsoft.com/office/officeart/2005/8/layout/vProcess5"/>
    <dgm:cxn modelId="{24B2D546-DE38-4932-B4EB-857559FA6692}" srcId="{1ABC8F38-9224-496C-99D5-C4820E3CC99B}" destId="{08E5389E-7899-4ACD-AA0F-96A994308AC8}" srcOrd="2" destOrd="0" parTransId="{FC65A333-271E-4F2A-B238-E1805AED5ECF}" sibTransId="{07BF6A2B-32CE-4B52-8A51-BB53B5C25207}"/>
    <dgm:cxn modelId="{E643316F-9197-4835-90C8-D3AFCEB55E38}" type="presOf" srcId="{A81A8E00-2EA2-4313-9AD9-13D1A82BFE9D}" destId="{EECC1BF8-72DB-4C14-8A86-57DD15A1A18C}" srcOrd="0" destOrd="0" presId="urn:microsoft.com/office/officeart/2005/8/layout/vProcess5"/>
    <dgm:cxn modelId="{D0AD6F80-F695-47FD-A344-443D8AF59303}" type="presOf" srcId="{1ABC8F38-9224-496C-99D5-C4820E3CC99B}" destId="{D89C8BB3-BB43-4163-817F-90A8B4AA8330}" srcOrd="0" destOrd="0" presId="urn:microsoft.com/office/officeart/2005/8/layout/vProcess5"/>
    <dgm:cxn modelId="{91295C82-FC34-4081-A168-20C050F33514}" type="presOf" srcId="{07BF6A2B-32CE-4B52-8A51-BB53B5C25207}" destId="{F56CC97E-E21B-48F4-90DA-6077F381DE48}" srcOrd="0" destOrd="0" presId="urn:microsoft.com/office/officeart/2005/8/layout/vProcess5"/>
    <dgm:cxn modelId="{39433984-0E88-4D14-927A-BFDDCB8DE2C2}" type="presOf" srcId="{16B78051-EF4A-45C8-8C9D-2C134A685182}" destId="{F1C55C00-ED6B-49F4-913B-D4473BEB8C42}" srcOrd="1" destOrd="0" presId="urn:microsoft.com/office/officeart/2005/8/layout/vProcess5"/>
    <dgm:cxn modelId="{7CDA4AB2-D30E-4E23-A411-C1EBF7ACB253}" type="presOf" srcId="{A9647F71-D6E2-4309-B2D3-76F91C690431}" destId="{273E519D-2C4E-4E3C-84D2-D804AE2724E4}" srcOrd="0" destOrd="0" presId="urn:microsoft.com/office/officeart/2005/8/layout/vProcess5"/>
    <dgm:cxn modelId="{694B6AB8-4A3C-4625-92FD-B5E84C4A8289}" type="presOf" srcId="{FA29AC44-7978-4C72-BBC1-35172ACFA5A5}" destId="{567C4030-5B7F-4775-A51F-B8BD091C386B}" srcOrd="0" destOrd="0" presId="urn:microsoft.com/office/officeart/2005/8/layout/vProcess5"/>
    <dgm:cxn modelId="{704B9ABC-9590-46D8-96D8-0E34BF06106A}" srcId="{1ABC8F38-9224-496C-99D5-C4820E3CC99B}" destId="{FA29AC44-7978-4C72-BBC1-35172ACFA5A5}" srcOrd="1" destOrd="0" parTransId="{23A9E4DB-2A99-4E0C-88C2-2227FA3771E0}" sibTransId="{A81A8E00-2EA2-4313-9AD9-13D1A82BFE9D}"/>
    <dgm:cxn modelId="{DFC751CD-27B2-41BE-BE15-4FD66FF89A1F}" type="presOf" srcId="{08E5389E-7899-4ACD-AA0F-96A994308AC8}" destId="{37C0AB2F-3866-4221-82A4-F515DBDDF68F}" srcOrd="1" destOrd="0" presId="urn:microsoft.com/office/officeart/2005/8/layout/vProcess5"/>
    <dgm:cxn modelId="{6F85FAD4-58BD-4FBE-96ED-5CCAA9402B01}" srcId="{1ABC8F38-9224-496C-99D5-C4820E3CC99B}" destId="{16B78051-EF4A-45C8-8C9D-2C134A685182}" srcOrd="3" destOrd="0" parTransId="{F417FF74-8AC8-4431-8FAC-B72523AF5437}" sibTransId="{0CDA6E5F-A97B-4EE3-9BD1-882DC9AC485D}"/>
    <dgm:cxn modelId="{6C2846D8-FDF1-4051-9987-FA4CBDD21F79}" type="presOf" srcId="{08E5389E-7899-4ACD-AA0F-96A994308AC8}" destId="{E13D33F7-5D58-4DDE-A05B-E90BC94E70CF}" srcOrd="0" destOrd="0" presId="urn:microsoft.com/office/officeart/2005/8/layout/vProcess5"/>
    <dgm:cxn modelId="{3B258AE1-781C-4AF4-AE00-1A180E37F0A8}" type="presOf" srcId="{16B78051-EF4A-45C8-8C9D-2C134A685182}" destId="{384E10B9-3330-4F5E-8B4A-C082C0AB12B0}" srcOrd="0" destOrd="0" presId="urn:microsoft.com/office/officeart/2005/8/layout/vProcess5"/>
    <dgm:cxn modelId="{8C5BCDE1-4432-4639-9E21-501E9DD99C10}" type="presOf" srcId="{87CBF1C1-F71C-4AC3-A08A-7EAE1B752CEA}" destId="{A7EE64DD-7FAD-4DA5-AEFC-BADC8592218D}" srcOrd="0" destOrd="0" presId="urn:microsoft.com/office/officeart/2005/8/layout/vProcess5"/>
    <dgm:cxn modelId="{13E03866-6F7C-4DFC-B428-7A60F568E5D9}" type="presParOf" srcId="{D89C8BB3-BB43-4163-817F-90A8B4AA8330}" destId="{610438A4-69F6-4363-AD96-EEB5D6533F78}" srcOrd="0" destOrd="0" presId="urn:microsoft.com/office/officeart/2005/8/layout/vProcess5"/>
    <dgm:cxn modelId="{A6C46A91-7B35-4F4C-B2D3-0EA51D666CB7}" type="presParOf" srcId="{D89C8BB3-BB43-4163-817F-90A8B4AA8330}" destId="{A7EE64DD-7FAD-4DA5-AEFC-BADC8592218D}" srcOrd="1" destOrd="0" presId="urn:microsoft.com/office/officeart/2005/8/layout/vProcess5"/>
    <dgm:cxn modelId="{99A04472-ABDF-4524-8E3F-15140E5C9D6F}" type="presParOf" srcId="{D89C8BB3-BB43-4163-817F-90A8B4AA8330}" destId="{567C4030-5B7F-4775-A51F-B8BD091C386B}" srcOrd="2" destOrd="0" presId="urn:microsoft.com/office/officeart/2005/8/layout/vProcess5"/>
    <dgm:cxn modelId="{A5C8A61E-56F7-4E00-A29B-D360212E6ECA}" type="presParOf" srcId="{D89C8BB3-BB43-4163-817F-90A8B4AA8330}" destId="{E13D33F7-5D58-4DDE-A05B-E90BC94E70CF}" srcOrd="3" destOrd="0" presId="urn:microsoft.com/office/officeart/2005/8/layout/vProcess5"/>
    <dgm:cxn modelId="{030A12F2-CEDE-4179-ABD0-64CEBFEBFC89}" type="presParOf" srcId="{D89C8BB3-BB43-4163-817F-90A8B4AA8330}" destId="{384E10B9-3330-4F5E-8B4A-C082C0AB12B0}" srcOrd="4" destOrd="0" presId="urn:microsoft.com/office/officeart/2005/8/layout/vProcess5"/>
    <dgm:cxn modelId="{EDE6707A-09F0-48BA-91D8-01DA36D72615}" type="presParOf" srcId="{D89C8BB3-BB43-4163-817F-90A8B4AA8330}" destId="{273E519D-2C4E-4E3C-84D2-D804AE2724E4}" srcOrd="5" destOrd="0" presId="urn:microsoft.com/office/officeart/2005/8/layout/vProcess5"/>
    <dgm:cxn modelId="{A7EE67C9-AA8B-4014-97AE-E60957EC4F50}" type="presParOf" srcId="{D89C8BB3-BB43-4163-817F-90A8B4AA8330}" destId="{EECC1BF8-72DB-4C14-8A86-57DD15A1A18C}" srcOrd="6" destOrd="0" presId="urn:microsoft.com/office/officeart/2005/8/layout/vProcess5"/>
    <dgm:cxn modelId="{5D6F3A03-B28E-4239-ADB9-9937B11A279D}" type="presParOf" srcId="{D89C8BB3-BB43-4163-817F-90A8B4AA8330}" destId="{F56CC97E-E21B-48F4-90DA-6077F381DE48}" srcOrd="7" destOrd="0" presId="urn:microsoft.com/office/officeart/2005/8/layout/vProcess5"/>
    <dgm:cxn modelId="{5BDAC2ED-CD30-4ED5-80F9-88B3CFB8216A}" type="presParOf" srcId="{D89C8BB3-BB43-4163-817F-90A8B4AA8330}" destId="{9EE9B249-DE82-4799-A74C-3BAC97BB4509}" srcOrd="8" destOrd="0" presId="urn:microsoft.com/office/officeart/2005/8/layout/vProcess5"/>
    <dgm:cxn modelId="{D8BDB651-98B7-4028-A076-C4D49AF17FD8}" type="presParOf" srcId="{D89C8BB3-BB43-4163-817F-90A8B4AA8330}" destId="{4E24B0BB-06C8-45E4-BE26-62D9409B8A34}" srcOrd="9" destOrd="0" presId="urn:microsoft.com/office/officeart/2005/8/layout/vProcess5"/>
    <dgm:cxn modelId="{163764E0-9776-48F8-B740-8B068ED91561}" type="presParOf" srcId="{D89C8BB3-BB43-4163-817F-90A8B4AA8330}" destId="{37C0AB2F-3866-4221-82A4-F515DBDDF68F}" srcOrd="10" destOrd="0" presId="urn:microsoft.com/office/officeart/2005/8/layout/vProcess5"/>
    <dgm:cxn modelId="{0621E56A-1931-4CC1-9225-4516D50B1A8C}" type="presParOf" srcId="{D89C8BB3-BB43-4163-817F-90A8B4AA8330}" destId="{F1C55C00-ED6B-49F4-913B-D4473BEB8C4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0BF18-EDA2-41F6-BAB5-E9A0CAF5659D}">
      <dsp:nvSpPr>
        <dsp:cNvPr id="0" name=""/>
        <dsp:cNvSpPr/>
      </dsp:nvSpPr>
      <dsp:spPr>
        <a:xfrm>
          <a:off x="5102463" y="33655"/>
          <a:ext cx="1109513" cy="110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Stockholm Type Regular" pitchFamily="50" charset="0"/>
            </a:rPr>
            <a:t>Tjatar </a:t>
          </a:r>
        </a:p>
      </dsp:txBody>
      <dsp:txXfrm>
        <a:off x="5102463" y="33655"/>
        <a:ext cx="1109513" cy="1109513"/>
      </dsp:txXfrm>
    </dsp:sp>
    <dsp:sp modelId="{86B42346-867F-4719-B940-CC9363F43B71}">
      <dsp:nvSpPr>
        <dsp:cNvPr id="0" name=""/>
        <dsp:cNvSpPr/>
      </dsp:nvSpPr>
      <dsp:spPr>
        <a:xfrm>
          <a:off x="2491327" y="1418"/>
          <a:ext cx="4161344" cy="4161344"/>
        </a:xfrm>
        <a:prstGeom prst="circularArrow">
          <a:avLst>
            <a:gd name="adj1" fmla="val 5199"/>
            <a:gd name="adj2" fmla="val 335841"/>
            <a:gd name="adj3" fmla="val 21293537"/>
            <a:gd name="adj4" fmla="val 19765981"/>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CD8EFD-D33E-4CF1-B5BE-AE3FD4E20B86}">
      <dsp:nvSpPr>
        <dsp:cNvPr id="0" name=""/>
        <dsp:cNvSpPr/>
      </dsp:nvSpPr>
      <dsp:spPr>
        <a:xfrm>
          <a:off x="5773166" y="2097867"/>
          <a:ext cx="1109513" cy="110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Stockholm Type Regular" pitchFamily="50" charset="0"/>
            </a:rPr>
            <a:t>Köpslår</a:t>
          </a:r>
          <a:r>
            <a:rPr lang="sv-SE" sz="1600" kern="1200" baseline="0" dirty="0">
              <a:latin typeface="Stockholm Type Regular" pitchFamily="50" charset="0"/>
            </a:rPr>
            <a:t> </a:t>
          </a:r>
          <a:endParaRPr lang="sv-SE" sz="1600" kern="1200" dirty="0">
            <a:latin typeface="Stockholm Type Regular" pitchFamily="50" charset="0"/>
          </a:endParaRPr>
        </a:p>
      </dsp:txBody>
      <dsp:txXfrm>
        <a:off x="5773166" y="2097867"/>
        <a:ext cx="1109513" cy="1109513"/>
      </dsp:txXfrm>
    </dsp:sp>
    <dsp:sp modelId="{E80339C5-1C63-4847-94BA-5ECA8B5D4B17}">
      <dsp:nvSpPr>
        <dsp:cNvPr id="0" name=""/>
        <dsp:cNvSpPr/>
      </dsp:nvSpPr>
      <dsp:spPr>
        <a:xfrm>
          <a:off x="2491327" y="1418"/>
          <a:ext cx="4161344" cy="4161344"/>
        </a:xfrm>
        <a:prstGeom prst="circularArrow">
          <a:avLst>
            <a:gd name="adj1" fmla="val 5199"/>
            <a:gd name="adj2" fmla="val 335841"/>
            <a:gd name="adj3" fmla="val 4015004"/>
            <a:gd name="adj4" fmla="val 2253152"/>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8F5722-6E4C-4211-8CEF-B989F7CB4059}">
      <dsp:nvSpPr>
        <dsp:cNvPr id="0" name=""/>
        <dsp:cNvSpPr/>
      </dsp:nvSpPr>
      <dsp:spPr>
        <a:xfrm>
          <a:off x="4017243" y="3373620"/>
          <a:ext cx="1109513" cy="110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Stockholm Type Regular" pitchFamily="50" charset="0"/>
            </a:rPr>
            <a:t>Skäller</a:t>
          </a:r>
          <a:r>
            <a:rPr lang="sv-SE" sz="1600" kern="1200" baseline="0" dirty="0">
              <a:latin typeface="Stockholm Type Regular" pitchFamily="50" charset="0"/>
            </a:rPr>
            <a:t> </a:t>
          </a:r>
          <a:endParaRPr lang="sv-SE" sz="1600" kern="1200" dirty="0">
            <a:latin typeface="Stockholm Type Regular" pitchFamily="50" charset="0"/>
          </a:endParaRPr>
        </a:p>
      </dsp:txBody>
      <dsp:txXfrm>
        <a:off x="4017243" y="3373620"/>
        <a:ext cx="1109513" cy="1109513"/>
      </dsp:txXfrm>
    </dsp:sp>
    <dsp:sp modelId="{A8EC5614-24A8-4909-8F7A-8DEA9DD29404}">
      <dsp:nvSpPr>
        <dsp:cNvPr id="0" name=""/>
        <dsp:cNvSpPr/>
      </dsp:nvSpPr>
      <dsp:spPr>
        <a:xfrm>
          <a:off x="2491327" y="1418"/>
          <a:ext cx="4161344" cy="4161344"/>
        </a:xfrm>
        <a:prstGeom prst="circularArrow">
          <a:avLst>
            <a:gd name="adj1" fmla="val 5199"/>
            <a:gd name="adj2" fmla="val 335841"/>
            <a:gd name="adj3" fmla="val 8211007"/>
            <a:gd name="adj4" fmla="val 6449156"/>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BEC95F4-9645-4D81-80ED-8904CF7D7B14}">
      <dsp:nvSpPr>
        <dsp:cNvPr id="0" name=""/>
        <dsp:cNvSpPr/>
      </dsp:nvSpPr>
      <dsp:spPr>
        <a:xfrm>
          <a:off x="2261319" y="2097867"/>
          <a:ext cx="1109513" cy="110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Stockholm Type Regular" pitchFamily="50" charset="0"/>
            </a:rPr>
            <a:t> Ger efter (tillfälligt)</a:t>
          </a:r>
        </a:p>
      </dsp:txBody>
      <dsp:txXfrm>
        <a:off x="2261319" y="2097867"/>
        <a:ext cx="1109513" cy="1109513"/>
      </dsp:txXfrm>
    </dsp:sp>
    <dsp:sp modelId="{6FD1F6F2-CA22-4F2D-B700-02C33979F834}">
      <dsp:nvSpPr>
        <dsp:cNvPr id="0" name=""/>
        <dsp:cNvSpPr/>
      </dsp:nvSpPr>
      <dsp:spPr>
        <a:xfrm>
          <a:off x="2491327" y="1418"/>
          <a:ext cx="4161344" cy="4161344"/>
        </a:xfrm>
        <a:prstGeom prst="circularArrow">
          <a:avLst>
            <a:gd name="adj1" fmla="val 5199"/>
            <a:gd name="adj2" fmla="val 335841"/>
            <a:gd name="adj3" fmla="val 12298179"/>
            <a:gd name="adj4" fmla="val 10770623"/>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778E50-6801-4FB0-8F98-10A3EE2862D6}">
      <dsp:nvSpPr>
        <dsp:cNvPr id="0" name=""/>
        <dsp:cNvSpPr/>
      </dsp:nvSpPr>
      <dsp:spPr>
        <a:xfrm>
          <a:off x="2932022" y="33655"/>
          <a:ext cx="1109513" cy="110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Stockholm Type Regular" pitchFamily="50" charset="0"/>
            </a:rPr>
            <a:t>Avbryter situationen</a:t>
          </a:r>
        </a:p>
      </dsp:txBody>
      <dsp:txXfrm>
        <a:off x="2932022" y="33655"/>
        <a:ext cx="1109513" cy="1109513"/>
      </dsp:txXfrm>
    </dsp:sp>
    <dsp:sp modelId="{0A878D3E-C106-4B5F-A6F5-DED22C5BFAA0}">
      <dsp:nvSpPr>
        <dsp:cNvPr id="0" name=""/>
        <dsp:cNvSpPr/>
      </dsp:nvSpPr>
      <dsp:spPr>
        <a:xfrm>
          <a:off x="2491327" y="1418"/>
          <a:ext cx="4161344" cy="4161344"/>
        </a:xfrm>
        <a:prstGeom prst="circularArrow">
          <a:avLst>
            <a:gd name="adj1" fmla="val 5199"/>
            <a:gd name="adj2" fmla="val 335841"/>
            <a:gd name="adj3" fmla="val 16865991"/>
            <a:gd name="adj4" fmla="val 15198168"/>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E64DD-7FAD-4DA5-AEFC-BADC8592218D}">
      <dsp:nvSpPr>
        <dsp:cNvPr id="0" name=""/>
        <dsp:cNvSpPr/>
      </dsp:nvSpPr>
      <dsp:spPr>
        <a:xfrm>
          <a:off x="1531619" y="12199"/>
          <a:ext cx="6126480" cy="989403"/>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v-SE" sz="3200" kern="1200" dirty="0">
              <a:solidFill>
                <a:schemeClr val="tx1"/>
              </a:solidFill>
            </a:rPr>
            <a:t>Livssituation / </a:t>
          </a:r>
          <a:r>
            <a:rPr lang="sv-SE" sz="3200" kern="1200" dirty="0" err="1">
              <a:solidFill>
                <a:schemeClr val="tx1"/>
              </a:solidFill>
            </a:rPr>
            <a:t>Stressorer</a:t>
          </a:r>
          <a:endParaRPr lang="sv-SE" sz="3200" kern="1200" dirty="0">
            <a:solidFill>
              <a:schemeClr val="tx1"/>
            </a:solidFill>
          </a:endParaRPr>
        </a:p>
      </dsp:txBody>
      <dsp:txXfrm>
        <a:off x="2647458" y="41178"/>
        <a:ext cx="4981662" cy="931445"/>
      </dsp:txXfrm>
    </dsp:sp>
    <dsp:sp modelId="{567C4030-5B7F-4775-A51F-B8BD091C386B}">
      <dsp:nvSpPr>
        <dsp:cNvPr id="0" name=""/>
        <dsp:cNvSpPr/>
      </dsp:nvSpPr>
      <dsp:spPr>
        <a:xfrm>
          <a:off x="1018527" y="1169294"/>
          <a:ext cx="6126480" cy="989403"/>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v-SE" sz="3200" kern="1200" dirty="0">
              <a:solidFill>
                <a:schemeClr val="tx1"/>
              </a:solidFill>
            </a:rPr>
            <a:t>Risksituationer</a:t>
          </a:r>
        </a:p>
      </dsp:txBody>
      <dsp:txXfrm>
        <a:off x="2203711" y="1198273"/>
        <a:ext cx="4912317" cy="931445"/>
      </dsp:txXfrm>
    </dsp:sp>
    <dsp:sp modelId="{E13D33F7-5D58-4DDE-A05B-E90BC94E70CF}">
      <dsp:nvSpPr>
        <dsp:cNvPr id="0" name=""/>
        <dsp:cNvSpPr/>
      </dsp:nvSpPr>
      <dsp:spPr>
        <a:xfrm>
          <a:off x="513092" y="2283049"/>
          <a:ext cx="6126480" cy="1100483"/>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v-SE" sz="3200" kern="1200" dirty="0">
              <a:solidFill>
                <a:schemeClr val="tx1"/>
              </a:solidFill>
              <a:latin typeface="+mn-lt"/>
              <a:cs typeface="Times New Roman" panose="02020603050405020304" pitchFamily="18" charset="0"/>
            </a:rPr>
            <a:t>Tidiga tecken på ilska</a:t>
          </a:r>
          <a:r>
            <a:rPr lang="sv-SE" sz="2400" kern="1200" dirty="0">
              <a:solidFill>
                <a:schemeClr val="tx1"/>
              </a:solidFill>
              <a:latin typeface="+mn-lt"/>
              <a:cs typeface="Times New Roman" panose="02020603050405020304" pitchFamily="18" charset="0"/>
            </a:rPr>
            <a:t>; känslor/tankar, kroppsspråk och röstläge</a:t>
          </a:r>
        </a:p>
      </dsp:txBody>
      <dsp:txXfrm>
        <a:off x="1693871" y="2315281"/>
        <a:ext cx="4913469" cy="1036019"/>
      </dsp:txXfrm>
    </dsp:sp>
    <dsp:sp modelId="{384E10B9-3330-4F5E-8B4A-C082C0AB12B0}">
      <dsp:nvSpPr>
        <dsp:cNvPr id="0" name=""/>
        <dsp:cNvSpPr/>
      </dsp:nvSpPr>
      <dsp:spPr>
        <a:xfrm>
          <a:off x="0" y="3507884"/>
          <a:ext cx="6126480" cy="989403"/>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v-SE" sz="3200" kern="1200" dirty="0">
              <a:solidFill>
                <a:schemeClr val="tx1"/>
              </a:solidFill>
            </a:rPr>
            <a:t>Upptrappning av ilska</a:t>
          </a:r>
        </a:p>
      </dsp:txBody>
      <dsp:txXfrm>
        <a:off x="1185183" y="3536863"/>
        <a:ext cx="4912317" cy="931445"/>
      </dsp:txXfrm>
    </dsp:sp>
    <dsp:sp modelId="{273E519D-2C4E-4E3C-84D2-D804AE2724E4}">
      <dsp:nvSpPr>
        <dsp:cNvPr id="0" name=""/>
        <dsp:cNvSpPr/>
      </dsp:nvSpPr>
      <dsp:spPr>
        <a:xfrm>
          <a:off x="1531619" y="757793"/>
          <a:ext cx="643112" cy="643112"/>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sv-SE" sz="3000" kern="1200"/>
        </a:p>
      </dsp:txBody>
      <dsp:txXfrm>
        <a:off x="1676319" y="757793"/>
        <a:ext cx="353712" cy="483942"/>
      </dsp:txXfrm>
    </dsp:sp>
    <dsp:sp modelId="{EECC1BF8-72DB-4C14-8A86-57DD15A1A18C}">
      <dsp:nvSpPr>
        <dsp:cNvPr id="0" name=""/>
        <dsp:cNvSpPr/>
      </dsp:nvSpPr>
      <dsp:spPr>
        <a:xfrm>
          <a:off x="1018527" y="1927087"/>
          <a:ext cx="643112" cy="643112"/>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sv-SE" sz="3000" kern="1200"/>
        </a:p>
      </dsp:txBody>
      <dsp:txXfrm>
        <a:off x="1163227" y="1927087"/>
        <a:ext cx="353712" cy="483942"/>
      </dsp:txXfrm>
    </dsp:sp>
    <dsp:sp modelId="{F56CC97E-E21B-48F4-90DA-6077F381DE48}">
      <dsp:nvSpPr>
        <dsp:cNvPr id="0" name=""/>
        <dsp:cNvSpPr/>
      </dsp:nvSpPr>
      <dsp:spPr>
        <a:xfrm>
          <a:off x="513092" y="3096382"/>
          <a:ext cx="643112" cy="643112"/>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sv-SE" sz="3000" kern="1200"/>
        </a:p>
      </dsp:txBody>
      <dsp:txXfrm>
        <a:off x="657792" y="3096382"/>
        <a:ext cx="353712" cy="48394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5C39EA5-277A-4C0A-8995-F4BF25CB8A81}" type="datetimeFigureOut">
              <a:rPr lang="sv-SE" smtClean="0"/>
              <a:t>2025-07-03</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2C6837C-AFE1-4873-8032-E67F8C14393A}" type="slidenum">
              <a:rPr lang="sv-SE" smtClean="0"/>
              <a:t>‹#›</a:t>
            </a:fld>
            <a:endParaRPr lang="sv-SE"/>
          </a:p>
        </p:txBody>
      </p:sp>
    </p:spTree>
    <p:extLst>
      <p:ext uri="{BB962C8B-B14F-4D97-AF65-F5344CB8AC3E}">
        <p14:creationId xmlns:p14="http://schemas.microsoft.com/office/powerpoint/2010/main" val="2425243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046D77-7A3F-4FA9-AC92-709AED4FB5F6}" type="datetimeFigureOut">
              <a:rPr lang="sv-SE" smtClean="0"/>
              <a:pPr/>
              <a:t>2025-07-03</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5D709F-E256-4A36-B43A-C2969BEDD107}" type="slidenum">
              <a:rPr lang="sv-SE" smtClean="0"/>
              <a:pPr/>
              <a:t>‹#›</a:t>
            </a:fld>
            <a:endParaRPr lang="sv-SE"/>
          </a:p>
        </p:txBody>
      </p:sp>
    </p:spTree>
    <p:extLst>
      <p:ext uri="{BB962C8B-B14F-4D97-AF65-F5344CB8AC3E}">
        <p14:creationId xmlns:p14="http://schemas.microsoft.com/office/powerpoint/2010/main" val="197099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5 min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Välkomna till utbildningsdag 3 av Komet 12-18!</a:t>
            </a:r>
            <a:r>
              <a:rPr lang="sv-SE"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Återkoppling från Utbildningsdag 2</a:t>
            </a:r>
          </a:p>
          <a:p>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Kort fråga – Hur har det gått med era grupper? </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Vi är väldigt nyfikna på hur det gått för er med era grupper, berätta gärna!</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Har ni frågor och utmaningar som handlar om era föräldragrupper tar vi på handledningen om det inte är av generellt intresse för hela gruppen.</a:t>
            </a:r>
          </a:p>
          <a:p>
            <a:endParaRPr lang="sv-SE" sz="1200" dirty="0">
              <a:latin typeface="Stockholm Type Regular" pitchFamily="50" charset="0"/>
            </a:endParaRPr>
          </a:p>
          <a:p>
            <a:r>
              <a:rPr lang="sv-SE" sz="1200" dirty="0">
                <a:latin typeface="Stockholm Type Regular" pitchFamily="50" charset="0"/>
              </a:rPr>
              <a:t>Ta med:</a:t>
            </a:r>
          </a:p>
          <a:p>
            <a:pPr marL="171450" indent="-171450">
              <a:buFont typeface="Arial" panose="020B0604020202020204" pitchFamily="34" charset="0"/>
              <a:buChar char="•"/>
            </a:pPr>
            <a:r>
              <a:rPr lang="sv-SE" sz="1200" dirty="0">
                <a:latin typeface="Stockholm Type Regular" pitchFamily="50" charset="0"/>
              </a:rPr>
              <a:t>Åhörarkopior</a:t>
            </a:r>
          </a:p>
          <a:p>
            <a:pPr marL="171450" indent="-171450">
              <a:buFont typeface="Arial" panose="020B0604020202020204" pitchFamily="34" charset="0"/>
              <a:buChar char="•"/>
            </a:pPr>
            <a:r>
              <a:rPr lang="sv-SE" sz="1200" dirty="0" err="1">
                <a:latin typeface="Stockholm Type Regular" pitchFamily="50" charset="0"/>
              </a:rPr>
              <a:t>listor.gruppledarfärdigheter</a:t>
            </a:r>
            <a:endParaRPr lang="sv-SE" sz="1200" dirty="0">
              <a:latin typeface="Stockholm Type Regular" pitchFamily="50" charset="0"/>
            </a:endParaRPr>
          </a:p>
          <a:p>
            <a:pPr marL="171450" indent="-171450">
              <a:buFont typeface="Arial" panose="020B0604020202020204" pitchFamily="34" charset="0"/>
              <a:buChar char="•"/>
            </a:pPr>
            <a:r>
              <a:rPr lang="sv-SE" sz="1200" dirty="0">
                <a:latin typeface="Stockholm Type Regular" pitchFamily="50" charset="0"/>
              </a:rPr>
              <a:t>Planscher</a:t>
            </a:r>
          </a:p>
          <a:p>
            <a:pPr marL="171450" indent="-171450">
              <a:buFont typeface="Arial" panose="020B0604020202020204" pitchFamily="34" charset="0"/>
              <a:buChar char="•"/>
            </a:pPr>
            <a:r>
              <a:rPr lang="sv-SE" sz="1200" dirty="0">
                <a:latin typeface="Stockholm Type Regular" pitchFamily="50" charset="0"/>
              </a:rPr>
              <a:t>Handledningsagenda</a:t>
            </a:r>
          </a:p>
          <a:p>
            <a:pPr marL="171450" indent="-171450">
              <a:buFont typeface="Arial" panose="020B0604020202020204" pitchFamily="34" charset="0"/>
              <a:buChar char="•"/>
            </a:pPr>
            <a:r>
              <a:rPr lang="sv-SE" sz="1200" dirty="0">
                <a:latin typeface="Stockholm Type Regular" pitchFamily="50" charset="0"/>
              </a:rPr>
              <a:t>Artiklar om ilska</a:t>
            </a:r>
          </a:p>
          <a:p>
            <a:pPr marL="171450" indent="-171450">
              <a:buFont typeface="Arial" panose="020B0604020202020204" pitchFamily="34" charset="0"/>
              <a:buChar char="•"/>
            </a:pPr>
            <a:r>
              <a:rPr lang="sv-SE" sz="1200" dirty="0">
                <a:latin typeface="Stockholm Type Regular" pitchFamily="50" charset="0"/>
              </a:rPr>
              <a:t>Regelplan</a:t>
            </a:r>
          </a:p>
          <a:p>
            <a:pPr marL="171450" indent="-171450">
              <a:buFont typeface="Arial" panose="020B0604020202020204" pitchFamily="34" charset="0"/>
              <a:buChar char="•"/>
            </a:pPr>
            <a:r>
              <a:rPr lang="sv-SE" sz="1200" dirty="0">
                <a:latin typeface="Stockholm Type Regular" pitchFamily="50" charset="0"/>
              </a:rPr>
              <a:t>problemlösningsblad</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257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4D6988-0249-4DA7-B55F-A9B0993BD47D}" type="slidenum">
              <a:rPr lang="sv-SE" smtClean="0"/>
              <a:pPr fontAlgn="base">
                <a:spcBef>
                  <a:spcPct val="0"/>
                </a:spcBef>
                <a:spcAft>
                  <a:spcPct val="0"/>
                </a:spcAft>
                <a:defRPr/>
              </a:pPr>
              <a:t>10</a:t>
            </a:fld>
            <a:endParaRPr lang="sv-SE"/>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v-SE" dirty="0"/>
              <a:t>4 min	</a:t>
            </a:r>
          </a:p>
          <a:p>
            <a:pPr eaLnBrk="1" hangingPunct="1">
              <a:spcBef>
                <a:spcPct val="0"/>
              </a:spcBef>
            </a:pPr>
            <a:r>
              <a:rPr lang="sv-SE" dirty="0"/>
              <a:t>Tjat och skäll är det vanligaste sättet att agera när föräldrar</a:t>
            </a:r>
            <a:r>
              <a:rPr lang="sv-SE" baseline="0" dirty="0"/>
              <a:t> vill sätta gränser.</a:t>
            </a:r>
          </a:p>
          <a:p>
            <a:pPr eaLnBrk="1" hangingPunct="1">
              <a:spcBef>
                <a:spcPct val="0"/>
              </a:spcBef>
            </a:pPr>
            <a:endParaRPr lang="sv-SE"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sv-SE" dirty="0"/>
              <a:t>Gå igenom bilden.</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dirty="0"/>
          </a:p>
          <a:p>
            <a:pPr eaLnBrk="1" hangingPunct="1">
              <a:spcBef>
                <a:spcPct val="0"/>
              </a:spcBef>
            </a:pPr>
            <a:r>
              <a:rPr lang="sv-SE" b="1" dirty="0"/>
              <a:t>Fråga gruppen: </a:t>
            </a:r>
            <a:r>
              <a:rPr lang="sv-SE" dirty="0"/>
              <a:t>Har ni fler förslag? </a:t>
            </a:r>
          </a:p>
          <a:p>
            <a:pPr eaLnBrk="1" hangingPunct="1">
              <a:spcBef>
                <a:spcPct val="0"/>
              </a:spcBef>
            </a:pPr>
            <a:endParaRPr lang="sv-SE" dirty="0"/>
          </a:p>
          <a:p>
            <a:pPr eaLnBrk="1" hangingPunct="1">
              <a:spcBef>
                <a:spcPct val="0"/>
              </a:spcBef>
            </a:pPr>
            <a:r>
              <a:rPr lang="sv-SE" baseline="0" dirty="0"/>
              <a:t>Vad kan tjat leda till, vad kan hända på sikt?</a:t>
            </a:r>
            <a:endParaRPr lang="sv-S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p:txBody>
          <a:bodyPr/>
          <a:lstStyle/>
          <a:p>
            <a:pPr>
              <a:defRPr/>
            </a:pPr>
            <a:fld id="{E09C8B3F-3007-4464-ABA8-70038387D015}" type="slidenum">
              <a:rPr lang="sv-SE" smtClean="0"/>
              <a:pPr>
                <a:defRPr/>
              </a:pPr>
              <a:t>11</a:t>
            </a:fld>
            <a:endParaRPr lang="sv-SE"/>
          </a:p>
        </p:txBody>
      </p:sp>
      <p:sp>
        <p:nvSpPr>
          <p:cNvPr id="56323"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sv-SE" sz="1200" b="0" kern="1200" dirty="0">
                <a:solidFill>
                  <a:schemeClr val="tx1"/>
                </a:solidFill>
                <a:effectLst/>
                <a:latin typeface="+mn-lt"/>
                <a:ea typeface="+mn-ea"/>
                <a:cs typeface="+mn-cs"/>
              </a:rPr>
              <a:t>2 min	</a:t>
            </a:r>
          </a:p>
          <a:p>
            <a:r>
              <a:rPr lang="sv-SE" sz="1200" kern="1200" dirty="0">
                <a:solidFill>
                  <a:schemeClr val="tx1"/>
                </a:solidFill>
                <a:effectLst/>
                <a:latin typeface="+mn-lt"/>
                <a:ea typeface="+mn-ea"/>
                <a:cs typeface="+mn-cs"/>
              </a:rPr>
              <a:t>Det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kan vara så att när föräldern slutar tjata eller säga till så kan problemen och konflikterna först bli värre. Det krävs då tålamod för att se resultat. Vara uthållig!</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Men uteblir förstärkningen (</a:t>
            </a:r>
            <a:r>
              <a:rPr lang="sv-SE" sz="1200" kern="1200" dirty="0" err="1">
                <a:solidFill>
                  <a:schemeClr val="tx1"/>
                </a:solidFill>
                <a:effectLst/>
                <a:latin typeface="+mn-lt"/>
                <a:ea typeface="+mn-ea"/>
                <a:cs typeface="+mn-cs"/>
              </a:rPr>
              <a:t>Removal</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reinforcement</a:t>
            </a:r>
            <a:r>
              <a:rPr lang="sv-SE" sz="1200" kern="1200" dirty="0">
                <a:solidFill>
                  <a:schemeClr val="tx1"/>
                </a:solidFill>
                <a:effectLst/>
                <a:latin typeface="+mn-lt"/>
                <a:ea typeface="+mn-ea"/>
                <a:cs typeface="+mn-cs"/>
              </a:rPr>
              <a:t>) kommer beteendet att minska efter en tid. (Håll</a:t>
            </a:r>
            <a:r>
              <a:rPr lang="sv-SE" sz="1200" kern="1200" baseline="0" dirty="0">
                <a:solidFill>
                  <a:schemeClr val="tx1"/>
                </a:solidFill>
                <a:effectLst/>
                <a:latin typeface="+mn-lt"/>
                <a:ea typeface="+mn-ea"/>
                <a:cs typeface="+mn-cs"/>
              </a:rPr>
              <a:t> i och håll ut)</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Viktigt! </a:t>
            </a:r>
            <a:r>
              <a:rPr lang="sv-SE" sz="1200" kern="1200" dirty="0">
                <a:solidFill>
                  <a:schemeClr val="tx1"/>
                </a:solidFill>
                <a:effectLst/>
                <a:latin typeface="+mn-lt"/>
                <a:ea typeface="+mn-ea"/>
                <a:cs typeface="+mn-cs"/>
              </a:rPr>
              <a:t>Om man bestämt att stå på sig är det viktigt att vara </a:t>
            </a:r>
            <a:r>
              <a:rPr lang="sv-SE" sz="1200" b="1" kern="1200" dirty="0">
                <a:solidFill>
                  <a:schemeClr val="tx1"/>
                </a:solidFill>
                <a:effectLst/>
                <a:latin typeface="+mn-lt"/>
                <a:ea typeface="+mn-ea"/>
                <a:cs typeface="+mn-cs"/>
              </a:rPr>
              <a:t>konsekvent</a:t>
            </a:r>
            <a:r>
              <a:rPr lang="sv-SE" sz="1200" kern="1200" dirty="0">
                <a:solidFill>
                  <a:schemeClr val="tx1"/>
                </a:solidFill>
                <a:effectLst/>
                <a:latin typeface="+mn-lt"/>
                <a:ea typeface="+mn-ea"/>
                <a:cs typeface="+mn-cs"/>
              </a:rPr>
              <a:t> – för om vi är vana att få förstärkning ibland kommer vi inte att sluta bete oss bara för att de förstärkande konsekvensen uteblir ibland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detta</a:t>
            </a:r>
            <a:r>
              <a:rPr lang="sv-SE" sz="1200" kern="1200" baseline="0" dirty="0">
                <a:solidFill>
                  <a:schemeClr val="tx1"/>
                </a:solidFill>
                <a:effectLst/>
                <a:latin typeface="+mn-lt"/>
                <a:ea typeface="+mn-ea"/>
                <a:cs typeface="+mn-cs"/>
              </a:rPr>
              <a:t> är den </a:t>
            </a:r>
            <a:r>
              <a:rPr lang="sv-SE" sz="1200" kern="1200" dirty="0">
                <a:solidFill>
                  <a:schemeClr val="tx1"/>
                </a:solidFill>
                <a:effectLst/>
                <a:latin typeface="+mn-lt"/>
                <a:ea typeface="+mn-ea"/>
                <a:cs typeface="+mn-cs"/>
              </a:rPr>
              <a:t>typen av förstärkare</a:t>
            </a:r>
            <a:r>
              <a:rPr lang="sv-SE" sz="1200" kern="1200" baseline="0" dirty="0">
                <a:solidFill>
                  <a:schemeClr val="tx1"/>
                </a:solidFill>
                <a:effectLst/>
                <a:latin typeface="+mn-lt"/>
                <a:ea typeface="+mn-ea"/>
                <a:cs typeface="+mn-cs"/>
              </a:rPr>
              <a:t> som vi</a:t>
            </a:r>
            <a:r>
              <a:rPr lang="sv-SE" sz="1200" kern="1200" dirty="0">
                <a:solidFill>
                  <a:schemeClr val="tx1"/>
                </a:solidFill>
                <a:effectLst/>
                <a:latin typeface="+mn-lt"/>
                <a:ea typeface="+mn-ea"/>
                <a:cs typeface="+mn-cs"/>
              </a:rPr>
              <a:t> pratade om på förra föreläsningen, den </a:t>
            </a:r>
            <a:r>
              <a:rPr lang="sv-SE" sz="1200" b="1" kern="1200" dirty="0">
                <a:solidFill>
                  <a:schemeClr val="tx1"/>
                </a:solidFill>
                <a:effectLst/>
                <a:latin typeface="+mn-lt"/>
                <a:ea typeface="+mn-ea"/>
                <a:cs typeface="+mn-cs"/>
              </a:rPr>
              <a:t>intermittenta</a:t>
            </a:r>
            <a:r>
              <a:rPr lang="sv-SE" sz="1200" kern="1200" dirty="0">
                <a:solidFill>
                  <a:schemeClr val="tx1"/>
                </a:solidFill>
                <a:effectLst/>
                <a:latin typeface="+mn-lt"/>
                <a:ea typeface="+mn-ea"/>
                <a:cs typeface="+mn-cs"/>
              </a:rPr>
              <a:t>, den som kommer då och då som också är den starkaste förstärkaren när ett beteende väl är inlärt</a:t>
            </a:r>
            <a:r>
              <a:rPr lang="sv-SE" sz="1200" kern="1200" baseline="0" dirty="0">
                <a:solidFill>
                  <a:schemeClr val="tx1"/>
                </a:solidFill>
                <a:effectLst/>
                <a:latin typeface="+mn-lt"/>
                <a:ea typeface="+mn-ea"/>
                <a:cs typeface="+mn-cs"/>
              </a:rPr>
              <a:t> och det är därför att vara konsekvent blir så viktigt. </a:t>
            </a:r>
            <a:r>
              <a:rPr lang="sv-SE" sz="1200" kern="1200" dirty="0">
                <a:solidFill>
                  <a:schemeClr val="tx1"/>
                </a:solidFill>
                <a:effectLst/>
                <a:latin typeface="+mn-lt"/>
                <a:ea typeface="+mn-ea"/>
                <a:cs typeface="+mn-cs"/>
              </a:rPr>
              <a:t> </a:t>
            </a:r>
          </a:p>
          <a:p>
            <a:endParaRPr lang="sv-SE" noProof="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0419" name="Platshållare för anteckningar 2"/>
          <p:cNvSpPr>
            <a:spLocks noGrp="1"/>
          </p:cNvSpPr>
          <p:nvPr>
            <p:ph type="body" idx="1"/>
          </p:nvPr>
        </p:nvSpPr>
        <p:spPr bwMode="auto">
          <a:noFill/>
        </p:spPr>
        <p:txBody>
          <a:bodyPr wrap="square" numCol="1" anchor="t" anchorCtr="0" compatLnSpc="1">
            <a:prstTxWarp prst="textNoShape">
              <a:avLst/>
            </a:prstTxWarp>
          </a:bodyPr>
          <a:lstStyle/>
          <a:p>
            <a:r>
              <a:rPr lang="sv-SE" sz="1200" b="0" kern="1200" dirty="0">
                <a:solidFill>
                  <a:schemeClr val="tx1"/>
                </a:solidFill>
                <a:effectLst/>
                <a:latin typeface="+mn-lt"/>
                <a:ea typeface="+mn-ea"/>
                <a:cs typeface="+mn-cs"/>
              </a:rPr>
              <a:t>2 min 	</a:t>
            </a:r>
          </a:p>
          <a:p>
            <a:pPr marL="342900" lvl="1" indent="-342900" eaLnBrk="1" hangingPunct="1">
              <a:buFont typeface="Wingdings" pitchFamily="2" charset="2"/>
              <a:buChar char="§"/>
            </a:pPr>
            <a:r>
              <a:rPr lang="sv-SE" sz="1200" dirty="0">
                <a:solidFill>
                  <a:srgbClr val="000000"/>
                </a:solidFill>
              </a:rPr>
              <a:t>Tjat och tillsägelser blir lätt OTYDLIGA OCH INKONSEKVENTA. - </a:t>
            </a:r>
            <a:r>
              <a:rPr lang="sv-SE" dirty="0">
                <a:solidFill>
                  <a:srgbClr val="000000"/>
                </a:solidFill>
              </a:rPr>
              <a:t>Ibland ger föräldern efter också när han har tjatat och sagt sådant som att ”det är viktigt” och ”du måste”….</a:t>
            </a:r>
          </a:p>
          <a:p>
            <a:pPr marL="342900" lvl="1" indent="-342900" eaLnBrk="1" hangingPunct="1">
              <a:buFont typeface="Wingdings" pitchFamily="2" charset="2"/>
              <a:buChar char="§"/>
            </a:pPr>
            <a:endParaRPr lang="sv-SE" sz="1200" dirty="0">
              <a:solidFill>
                <a:srgbClr val="000000"/>
              </a:solidFill>
            </a:endParaRPr>
          </a:p>
          <a:p>
            <a:pPr marL="342900" lvl="1" indent="-342900" eaLnBrk="1" hangingPunct="1">
              <a:buFont typeface="Wingdings" pitchFamily="2" charset="2"/>
              <a:buChar char="§"/>
            </a:pPr>
            <a:r>
              <a:rPr lang="sv-SE" sz="1200" dirty="0">
                <a:solidFill>
                  <a:srgbClr val="000000"/>
                </a:solidFill>
              </a:rPr>
              <a:t>Tjat bidrar till UPPTRAPPNING av en liten konflikt. </a:t>
            </a:r>
          </a:p>
          <a:p>
            <a:pPr marL="342900" lvl="1" indent="-342900" eaLnBrk="1" hangingPunct="1">
              <a:buFont typeface="Wingdings" pitchFamily="2" charset="2"/>
              <a:buChar char="§"/>
            </a:pPr>
            <a:endParaRPr lang="sv-SE" sz="1200" dirty="0">
              <a:solidFill>
                <a:srgbClr val="000000"/>
              </a:solidFill>
            </a:endParaRPr>
          </a:p>
          <a:p>
            <a:pPr marL="342900" lvl="1" indent="-342900" eaLnBrk="1" hangingPunct="1">
              <a:buFont typeface="Wingdings" pitchFamily="2" charset="2"/>
              <a:buChar char="§"/>
            </a:pPr>
            <a:r>
              <a:rPr lang="sv-SE" sz="1200" dirty="0">
                <a:solidFill>
                  <a:srgbClr val="000000"/>
                </a:solidFill>
              </a:rPr>
              <a:t>Tjat och tillsägelser  FÖRSÄMRAR OFTA RELATIONEN – Det blir mindra attraktivt för ungdomen att ha Tid tillsammans</a:t>
            </a:r>
            <a:r>
              <a:rPr lang="sv-SE" sz="1200" baseline="0" dirty="0">
                <a:solidFill>
                  <a:srgbClr val="000000"/>
                </a:solidFill>
              </a:rPr>
              <a:t> med </a:t>
            </a:r>
            <a:r>
              <a:rPr lang="sv-SE" sz="1200" baseline="0" dirty="0" err="1">
                <a:solidFill>
                  <a:srgbClr val="000000"/>
                </a:solidFill>
              </a:rPr>
              <a:t>fld</a:t>
            </a:r>
            <a:endParaRPr lang="sv-SE" sz="1200" baseline="0" dirty="0">
              <a:solidFill>
                <a:srgbClr val="000000"/>
              </a:solidFill>
            </a:endParaRPr>
          </a:p>
          <a:p>
            <a:pPr marL="342900" lvl="1" indent="-342900" eaLnBrk="1" hangingPunct="1">
              <a:buFont typeface="Wingdings" pitchFamily="2" charset="2"/>
              <a:buChar char="§"/>
            </a:pPr>
            <a:endParaRPr lang="sv-SE" sz="1200" dirty="0">
              <a:solidFill>
                <a:srgbClr val="000000"/>
              </a:solidFill>
              <a:cs typeface="Arial" pitchFamily="34" charset="0"/>
            </a:endParaRPr>
          </a:p>
          <a:p>
            <a:pPr marL="342900" lvl="1" indent="-342900" eaLnBrk="1" hangingPunct="1">
              <a:buFont typeface="Wingdings" pitchFamily="2" charset="2"/>
              <a:buChar char="§"/>
            </a:pPr>
            <a:r>
              <a:rPr lang="sv-SE" sz="1200" dirty="0">
                <a:solidFill>
                  <a:srgbClr val="000000"/>
                </a:solidFill>
              </a:rPr>
              <a:t>Med tiden blir den unge IMMUN MOT TILLSÄGELSER. - Ord som ”sluta”, ”låt bli” och ”måste” förlorar sin betydelse.</a:t>
            </a:r>
          </a:p>
          <a:p>
            <a:pPr marL="342900" lvl="1" indent="-342900" eaLnBrk="1" hangingPunct="1">
              <a:buFont typeface="Monotype Sorts" pitchFamily="2" charset="2"/>
              <a:buNone/>
            </a:pPr>
            <a:endParaRPr lang="sv-SE" dirty="0">
              <a:solidFill>
                <a:srgbClr val="000000"/>
              </a:solidFill>
            </a:endParaRPr>
          </a:p>
          <a:p>
            <a:pPr eaLnBrk="1" hangingPunct="1"/>
            <a:endParaRPr lang="sv-SE" dirty="0"/>
          </a:p>
        </p:txBody>
      </p:sp>
      <p:sp>
        <p:nvSpPr>
          <p:cNvPr id="4" name="Platshållare för bildnummer 3"/>
          <p:cNvSpPr>
            <a:spLocks noGrp="1"/>
          </p:cNvSpPr>
          <p:nvPr>
            <p:ph type="sldNum" sz="quarter" idx="5"/>
          </p:nvPr>
        </p:nvSpPr>
        <p:spPr/>
        <p:txBody>
          <a:bodyPr/>
          <a:lstStyle/>
          <a:p>
            <a:pPr>
              <a:defRPr/>
            </a:pPr>
            <a:fld id="{B9BABB9C-C8A6-4FAE-BFB3-8ADD39FDF19E}" type="slidenum">
              <a:rPr lang="sv-SE" smtClean="0"/>
              <a:pPr>
                <a:defRPr/>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7587" name="Platshållare för anteckninga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sv-SE" dirty="0"/>
              <a:t>3 min 	</a:t>
            </a:r>
          </a:p>
          <a:p>
            <a:pPr eaLnBrk="1" hangingPunct="1">
              <a:spcBef>
                <a:spcPct val="0"/>
              </a:spcBef>
            </a:pPr>
            <a:r>
              <a:rPr lang="sv-SE" dirty="0"/>
              <a:t>Här ska vi illustrera</a:t>
            </a:r>
            <a:r>
              <a:rPr lang="sv-SE" baseline="0" dirty="0"/>
              <a:t> en situation där en förälder ger mycket u</a:t>
            </a:r>
            <a:r>
              <a:rPr lang="sv-SE" dirty="0"/>
              <a:t>ppmärksamhet på tjat skäll vilket leder till en upptrappning. </a:t>
            </a:r>
          </a:p>
          <a:p>
            <a:pPr eaLnBrk="1" hangingPunct="1">
              <a:spcBef>
                <a:spcPct val="0"/>
              </a:spcBef>
            </a:pPr>
            <a:endParaRPr lang="sv-SE" dirty="0"/>
          </a:p>
          <a:p>
            <a:pPr eaLnBrk="1" hangingPunct="1">
              <a:spcBef>
                <a:spcPct val="0"/>
              </a:spcBef>
            </a:pPr>
            <a:r>
              <a:rPr lang="sv-SE" b="1" dirty="0"/>
              <a:t>Demonstration:</a:t>
            </a:r>
          </a:p>
          <a:p>
            <a:pPr eaLnBrk="1" hangingPunct="1">
              <a:spcBef>
                <a:spcPct val="0"/>
              </a:spcBef>
            </a:pPr>
            <a:endParaRPr lang="sv-SE" b="1" dirty="0"/>
          </a:p>
          <a:p>
            <a:pPr eaLnBrk="1" hangingPunct="1">
              <a:spcBef>
                <a:spcPct val="0"/>
              </a:spcBef>
            </a:pPr>
            <a:r>
              <a:rPr lang="sv-SE" dirty="0"/>
              <a:t>Förälder:</a:t>
            </a:r>
            <a:r>
              <a:rPr lang="sv-SE" baseline="0" dirty="0"/>
              <a:t> skriker – stäng av (peka på pilen)</a:t>
            </a:r>
          </a:p>
          <a:p>
            <a:pPr eaLnBrk="1" hangingPunct="1">
              <a:spcBef>
                <a:spcPct val="0"/>
              </a:spcBef>
            </a:pPr>
            <a:endParaRPr lang="sv-SE" baseline="0" dirty="0"/>
          </a:p>
          <a:p>
            <a:pPr eaLnBrk="1" hangingPunct="1">
              <a:spcBef>
                <a:spcPct val="0"/>
              </a:spcBef>
            </a:pPr>
            <a:r>
              <a:rPr lang="sv-SE" baseline="0" dirty="0"/>
              <a:t>Ungdom: snälla, snälla bara en liten stund till 20 minuter snälla</a:t>
            </a:r>
          </a:p>
          <a:p>
            <a:pPr eaLnBrk="1" hangingPunct="1">
              <a:spcBef>
                <a:spcPct val="0"/>
              </a:spcBef>
            </a:pPr>
            <a:endParaRPr lang="sv-SE" baseline="0" dirty="0"/>
          </a:p>
          <a:p>
            <a:pPr eaLnBrk="1" hangingPunct="1">
              <a:spcBef>
                <a:spcPct val="0"/>
              </a:spcBef>
            </a:pPr>
            <a:r>
              <a:rPr lang="sv-SE" baseline="0" dirty="0"/>
              <a:t>Förälder: NEJ, (med hög röst) jag har ju sagt nej!!!!</a:t>
            </a:r>
          </a:p>
          <a:p>
            <a:pPr eaLnBrk="1" hangingPunct="1">
              <a:spcBef>
                <a:spcPct val="0"/>
              </a:spcBef>
            </a:pPr>
            <a:endParaRPr lang="sv-SE" baseline="0" dirty="0"/>
          </a:p>
          <a:p>
            <a:pPr eaLnBrk="1" hangingPunct="1">
              <a:spcBef>
                <a:spcPct val="0"/>
              </a:spcBef>
            </a:pPr>
            <a:r>
              <a:rPr lang="sv-SE" baseline="0" dirty="0"/>
              <a:t>Ungdom: snälla</a:t>
            </a:r>
          </a:p>
          <a:p>
            <a:pPr eaLnBrk="1" hangingPunct="1">
              <a:spcBef>
                <a:spcPct val="0"/>
              </a:spcBef>
            </a:pPr>
            <a:endParaRPr lang="sv-SE" baseline="0" dirty="0"/>
          </a:p>
          <a:p>
            <a:pPr eaLnBrk="1" hangingPunct="1">
              <a:spcBef>
                <a:spcPct val="0"/>
              </a:spcBef>
            </a:pPr>
            <a:r>
              <a:rPr lang="sv-SE" baseline="0" dirty="0"/>
              <a:t>Förälder: ok bara i 15 minuter sen får det räcka</a:t>
            </a:r>
          </a:p>
          <a:p>
            <a:pPr eaLnBrk="1" hangingPunct="1">
              <a:spcBef>
                <a:spcPct val="0"/>
              </a:spcBef>
            </a:pPr>
            <a:endParaRPr lang="sv-SE" baseline="0" dirty="0"/>
          </a:p>
          <a:p>
            <a:pPr eaLnBrk="1" hangingPunct="1">
              <a:spcBef>
                <a:spcPct val="0"/>
              </a:spcBef>
            </a:pPr>
            <a:r>
              <a:rPr lang="sv-SE" baseline="0" dirty="0"/>
              <a:t>Ungdom: ok</a:t>
            </a:r>
          </a:p>
          <a:p>
            <a:pPr eaLnBrk="1" hangingPunct="1">
              <a:spcBef>
                <a:spcPct val="0"/>
              </a:spcBef>
            </a:pPr>
            <a:endParaRPr lang="sv-SE" baseline="0" dirty="0"/>
          </a:p>
          <a:p>
            <a:pPr eaLnBrk="1" hangingPunct="1">
              <a:spcBef>
                <a:spcPct val="0"/>
              </a:spcBef>
            </a:pPr>
            <a:r>
              <a:rPr lang="sv-SE" baseline="0" dirty="0"/>
              <a:t>Förälder: skriker: nu räcker det, nu har det gått 20 minuter, sluta och stäng av datorn NU!</a:t>
            </a:r>
          </a:p>
          <a:p>
            <a:pPr eaLnBrk="1" hangingPunct="1">
              <a:spcBef>
                <a:spcPct val="0"/>
              </a:spcBef>
            </a:pPr>
            <a:endParaRPr lang="sv-SE" baseline="0" dirty="0"/>
          </a:p>
          <a:p>
            <a:pPr eaLnBrk="1" hangingPunct="1">
              <a:spcBef>
                <a:spcPct val="0"/>
              </a:spcBef>
            </a:pPr>
            <a:r>
              <a:rPr lang="sv-SE" baseline="0" dirty="0"/>
              <a:t>Ungdom: men mamma bara en liten stund till….</a:t>
            </a:r>
          </a:p>
          <a:p>
            <a:pPr eaLnBrk="1" hangingPunct="1">
              <a:spcBef>
                <a:spcPct val="0"/>
              </a:spcBef>
            </a:pPr>
            <a:endParaRPr lang="sv-SE" baseline="0" dirty="0"/>
          </a:p>
          <a:p>
            <a:pPr eaLnBrk="1" hangingPunct="1">
              <a:spcBef>
                <a:spcPct val="0"/>
              </a:spcBef>
            </a:pPr>
            <a:r>
              <a:rPr lang="sv-SE" b="1" i="1" baseline="0" dirty="0"/>
              <a:t>Sammanfatta vad föräldern gör genom att peka på cirkeln</a:t>
            </a:r>
            <a:r>
              <a:rPr lang="sv-SE" baseline="0" dirty="0"/>
              <a:t>. En ond cirkel uppstår där förälderns uppmärksamhet hamnar på ungdomens dåliga beteende. </a:t>
            </a:r>
          </a:p>
          <a:p>
            <a:pPr eaLnBrk="1" hangingPunct="1">
              <a:spcBef>
                <a:spcPct val="0"/>
              </a:spcBef>
            </a:pPr>
            <a:endParaRPr lang="sv-SE" dirty="0"/>
          </a:p>
        </p:txBody>
      </p:sp>
      <p:sp>
        <p:nvSpPr>
          <p:cNvPr id="52228"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EC7D0C-1EFC-4E88-9EB4-DBDE58C7FAD8}" type="slidenum">
              <a:rPr lang="sv-SE" smtClean="0"/>
              <a:pPr fontAlgn="base">
                <a:spcBef>
                  <a:spcPct val="0"/>
                </a:spcBef>
                <a:spcAft>
                  <a:spcPct val="0"/>
                </a:spcAft>
                <a:defRPr/>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3491" name="Platshållare för anteckningar 2"/>
          <p:cNvSpPr>
            <a:spLocks noGrp="1"/>
          </p:cNvSpPr>
          <p:nvPr>
            <p:ph type="body" idx="1"/>
          </p:nvPr>
        </p:nvSpPr>
        <p:spPr bwMode="auto">
          <a:noFill/>
        </p:spPr>
        <p:txBody>
          <a:bodyPr wrap="square" numCol="1" anchor="t" anchorCtr="0" compatLnSpc="1">
            <a:prstTxWarp prst="textNoShape">
              <a:avLst/>
            </a:prstTxWarp>
          </a:bodyPr>
          <a:lstStyle/>
          <a:p>
            <a:r>
              <a:rPr lang="sv-SE" dirty="0"/>
              <a:t>2 min 	</a:t>
            </a:r>
          </a:p>
          <a:p>
            <a:r>
              <a:rPr lang="sv-SE" dirty="0"/>
              <a:t>I</a:t>
            </a:r>
            <a:r>
              <a:rPr lang="sv-SE" baseline="0" dirty="0"/>
              <a:t> rollspelet gjorde mamman många uttag och inga insättningar på förtroendekontot.</a:t>
            </a:r>
          </a:p>
          <a:p>
            <a:endParaRPr lang="sv-SE" baseline="0" dirty="0"/>
          </a:p>
          <a:p>
            <a:r>
              <a:rPr lang="sv-SE" b="1" dirty="0"/>
              <a:t>Fråga: </a:t>
            </a:r>
            <a:r>
              <a:rPr lang="sv-SE" dirty="0"/>
              <a:t>Vad hade hon kunnat</a:t>
            </a:r>
            <a:r>
              <a:rPr lang="sv-SE" baseline="0" dirty="0"/>
              <a:t> uppmärksamma istället?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Stockholm Type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Stockholm Type Regular" pitchFamily="50" charset="0"/>
              </a:rPr>
              <a:t>Går det att ”släcka” ficklampan för vissa saker eller använda ”dimmer”? </a:t>
            </a:r>
            <a:r>
              <a:rPr lang="sv-SE" i="1" u="sng" dirty="0">
                <a:latin typeface="Stockholm Type Regular" pitchFamily="50" charset="0"/>
              </a:rPr>
              <a:t>Gå vidare</a:t>
            </a:r>
            <a:r>
              <a:rPr lang="sv-SE" i="1" u="sng" baseline="0" dirty="0">
                <a:latin typeface="Stockholm Type Regular" pitchFamily="50" charset="0"/>
              </a:rPr>
              <a:t> till nästa sida</a:t>
            </a:r>
            <a:r>
              <a:rPr lang="sv-SE" i="1" baseline="0" dirty="0">
                <a:latin typeface="Stockholm Type Regular" pitchFamily="50" charset="0"/>
              </a:rPr>
              <a:t>.</a:t>
            </a:r>
            <a:r>
              <a:rPr lang="sv-SE" i="1" dirty="0">
                <a:latin typeface="Stockholm Type Regular" pitchFamily="50" charset="0"/>
              </a:rPr>
              <a:t> </a:t>
            </a:r>
          </a:p>
          <a:p>
            <a:endParaRPr lang="sv-SE" baseline="0" dirty="0"/>
          </a:p>
          <a:p>
            <a:endParaRPr lang="sv-SE" baseline="0" dirty="0"/>
          </a:p>
          <a:p>
            <a:endParaRPr lang="sv-SE" dirty="0"/>
          </a:p>
          <a:p>
            <a:endParaRPr lang="sv-SE" dirty="0"/>
          </a:p>
        </p:txBody>
      </p:sp>
      <p:sp>
        <p:nvSpPr>
          <p:cNvPr id="51204" name="Platshållare för datum 3"/>
          <p:cNvSpPr>
            <a:spLocks noGrp="1"/>
          </p:cNvSpPr>
          <p:nvPr>
            <p:ph type="dt" sz="quarter" idx="1"/>
          </p:nvPr>
        </p:nvSpPr>
        <p:spPr/>
        <p:txBody>
          <a:bodyPr/>
          <a:lstStyle/>
          <a:p>
            <a:pPr>
              <a:defRPr/>
            </a:pPr>
            <a:fld id="{A2370252-54C4-43F0-814F-9152D30F7EAA}" type="datetime1">
              <a:rPr lang="sv-SE" smtClean="0"/>
              <a:pPr>
                <a:defRPr/>
              </a:pPr>
              <a:t>2025-07-03</a:t>
            </a:fld>
            <a:endParaRPr lang="sv-SE"/>
          </a:p>
        </p:txBody>
      </p:sp>
      <p:sp>
        <p:nvSpPr>
          <p:cNvPr id="51205" name="Platshållare för bildnummer 4"/>
          <p:cNvSpPr>
            <a:spLocks noGrp="1"/>
          </p:cNvSpPr>
          <p:nvPr>
            <p:ph type="sldNum" sz="quarter" idx="5"/>
          </p:nvPr>
        </p:nvSpPr>
        <p:spPr/>
        <p:txBody>
          <a:bodyPr/>
          <a:lstStyle/>
          <a:p>
            <a:pPr>
              <a:defRPr/>
            </a:pPr>
            <a:fld id="{FFF7D55A-9A45-4799-A8B5-730B41E2310B}" type="slidenum">
              <a:rPr lang="sv-SE" smtClean="0"/>
              <a:pPr>
                <a:defRPr/>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3491"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sv-SE" b="0" dirty="0"/>
              <a:t>10 min	</a:t>
            </a:r>
          </a:p>
          <a:p>
            <a:pPr eaLnBrk="1" hangingPunct="1"/>
            <a:r>
              <a:rPr lang="sv-SE" b="1" dirty="0"/>
              <a:t>Fråga:</a:t>
            </a:r>
            <a:r>
              <a:rPr lang="sv-SE" b="1" baseline="0" dirty="0"/>
              <a:t> </a:t>
            </a:r>
            <a:r>
              <a:rPr lang="sv-SE" baseline="0" dirty="0"/>
              <a:t>Vad brukar man ha strider om med sin tonåring? Be gruppen om förslag, s</a:t>
            </a:r>
            <a:r>
              <a:rPr lang="sv-SE" dirty="0"/>
              <a:t>kriv på tavlan.</a:t>
            </a:r>
          </a:p>
          <a:p>
            <a:pPr eaLnBrk="1" hangingPunct="1"/>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Bikupa</a:t>
            </a:r>
            <a:r>
              <a:rPr lang="sv-SE" dirty="0"/>
              <a:t>. Gruppledarna</a:t>
            </a:r>
            <a:r>
              <a:rPr lang="sv-SE" baseline="0" dirty="0"/>
              <a:t> får d</a:t>
            </a:r>
            <a:r>
              <a:rPr lang="sv-SE" dirty="0"/>
              <a:t>iskutera två och två vilka beteenden/ situationer som finns på tavlan och sortera dem utifrån</a:t>
            </a:r>
            <a:r>
              <a:rPr lang="sv-SE" baseline="0" dirty="0"/>
              <a:t> a, b och c.</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Gå igenom </a:t>
            </a:r>
            <a:r>
              <a:rPr lang="sv-SE" dirty="0"/>
              <a:t>på tavlan och markera med a</a:t>
            </a:r>
            <a:r>
              <a:rPr lang="sv-SE" baseline="0" dirty="0"/>
              <a:t> b och </a:t>
            </a:r>
            <a:r>
              <a:rPr lang="sv-SE" dirty="0"/>
              <a:t>c.</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Summera</a:t>
            </a:r>
            <a:r>
              <a:rPr lang="sv-SE" dirty="0"/>
              <a:t>: Det här kan se olika ut i olika familjer</a:t>
            </a:r>
            <a:r>
              <a:rPr lang="sv-SE" baseline="0" dirty="0"/>
              <a:t>. Att b</a:t>
            </a:r>
            <a:r>
              <a:rPr lang="sv-SE" dirty="0"/>
              <a:t>ädda sängen kan vara väldigt viktigt för några  – medan andra fokuserar</a:t>
            </a:r>
            <a:r>
              <a:rPr lang="sv-SE" baseline="0" dirty="0"/>
              <a:t> på att ungdomen ska </a:t>
            </a:r>
            <a:r>
              <a:rPr lang="sv-SE" dirty="0"/>
              <a:t>komma i tid till skolan.</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Om man har mycket</a:t>
            </a:r>
            <a:r>
              <a:rPr lang="sv-SE" baseline="0" dirty="0"/>
              <a:t> konflikter med sin tonåring kan det vara  bra att vara medveten om vad man tjatar och skäller om och vad man kan välja bort.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Hur kan man då välja bort en strid….. </a:t>
            </a:r>
            <a:r>
              <a:rPr lang="sv-SE" u="sng" baseline="0" dirty="0"/>
              <a:t>Se nästa sida</a:t>
            </a:r>
            <a:endParaRPr lang="sv-SE" u="sng" dirty="0"/>
          </a:p>
          <a:p>
            <a:pPr eaLnBrk="1" hangingPunct="1"/>
            <a:endParaRPr lang="sv-SE" dirty="0"/>
          </a:p>
        </p:txBody>
      </p:sp>
      <p:sp>
        <p:nvSpPr>
          <p:cNvPr id="4" name="Platshållare för bildnummer 3"/>
          <p:cNvSpPr>
            <a:spLocks noGrp="1"/>
          </p:cNvSpPr>
          <p:nvPr>
            <p:ph type="sldNum" sz="quarter" idx="5"/>
          </p:nvPr>
        </p:nvSpPr>
        <p:spPr/>
        <p:txBody>
          <a:bodyPr/>
          <a:lstStyle/>
          <a:p>
            <a:pPr>
              <a:defRPr/>
            </a:pPr>
            <a:fld id="{D2A6C231-A812-4B09-A2A2-F8AA542DE32A}" type="slidenum">
              <a:rPr lang="sv-SE" smtClean="0"/>
              <a:pPr>
                <a:defRPr/>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2467" name="Platshållare för anteckninga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2 min	 (Föräldramaterial – F33)</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Välj bort onödiga konflikter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sv-SE" dirty="0"/>
              <a:t>Förbered dig!</a:t>
            </a:r>
            <a:r>
              <a:rPr lang="sv-SE" baseline="0" dirty="0"/>
              <a:t> – Bestäm dig i förväg vilka strider som är viktiga att ta och vilka du skall släppa. Ibland säger man nej av bara farten.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sv-SE" dirty="0"/>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sv-SE" dirty="0"/>
              <a:t>Låt passera! – Måste man kommentera allt? Kan man vänta? Eller</a:t>
            </a:r>
            <a:r>
              <a:rPr lang="sv-SE" baseline="0" dirty="0"/>
              <a:t> fastnar du som </a:t>
            </a:r>
            <a:r>
              <a:rPr lang="sv-SE" baseline="0" dirty="0" err="1"/>
              <a:t>fld</a:t>
            </a:r>
            <a:r>
              <a:rPr lang="sv-SE" baseline="0" dirty="0"/>
              <a:t> i rättningsreflexen, man vill förklara och lära ungdomen hur det skall vara. Förklara många, många gånger…</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sv-SE" dirty="0"/>
          </a:p>
          <a:p>
            <a:pPr eaLnBrk="1" hangingPunct="1">
              <a:buFont typeface="Wingdings" pitchFamily="2" charset="2"/>
              <a:buChar char="§"/>
            </a:pPr>
            <a:r>
              <a:rPr lang="sv-SE" dirty="0"/>
              <a:t>Avled! – Byt</a:t>
            </a:r>
            <a:r>
              <a:rPr lang="sv-SE" baseline="0" dirty="0"/>
              <a:t> samtalsämne. Skämta, om det är läge för det. Positiv uppmaning ”jag skall iväg nu, vill du ha skjuts någonstans?”</a:t>
            </a:r>
          </a:p>
          <a:p>
            <a:pPr eaLnBrk="1" hangingPunct="1">
              <a:buFont typeface="Wingdings" pitchFamily="2" charset="2"/>
              <a:buChar char="§"/>
            </a:pPr>
            <a:endParaRPr lang="sv-SE" baseline="0" dirty="0"/>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sv-SE" dirty="0"/>
              <a:t>Gå undan! – Du som </a:t>
            </a:r>
            <a:r>
              <a:rPr lang="sv-SE" dirty="0" err="1"/>
              <a:t>fld</a:t>
            </a:r>
            <a:r>
              <a:rPr lang="sv-SE" dirty="0"/>
              <a:t> kan</a:t>
            </a:r>
            <a:r>
              <a:rPr lang="sv-SE" baseline="0" dirty="0"/>
              <a:t> fungera som en trigger till fortsatt konflikt, gå undan och gör något annat så bryter du situationen.</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sv-SE" dirty="0"/>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sv-SE" dirty="0"/>
              <a:t>Lyssna och bekräfta! – Visa att</a:t>
            </a:r>
            <a:r>
              <a:rPr lang="sv-SE" baseline="0" dirty="0"/>
              <a:t> du försöker förstå ungdomens perspektiv, även om du inte håller med. Det</a:t>
            </a:r>
            <a:r>
              <a:rPr lang="sv-SE" dirty="0"/>
              <a:t> är gångbart</a:t>
            </a:r>
            <a:r>
              <a:rPr lang="sv-SE" baseline="0" dirty="0"/>
              <a:t> i många situationer och minskar risken för upptrappad konflikt.</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sv-SE" baseline="0" dirty="0"/>
          </a:p>
          <a:p>
            <a:pPr eaLnBrk="1" hangingPunct="1">
              <a:buFont typeface="Wingdings" pitchFamily="2" charset="2"/>
              <a:buChar char="§"/>
            </a:pPr>
            <a:r>
              <a:rPr lang="sv-SE" dirty="0"/>
              <a:t>Välj bort det negativa och kom</a:t>
            </a:r>
            <a:r>
              <a:rPr lang="sv-SE" baseline="0" dirty="0"/>
              <a:t> ihåg att </a:t>
            </a:r>
            <a:r>
              <a:rPr lang="sv-SE" dirty="0"/>
              <a:t>fokusera på det positiva!</a:t>
            </a:r>
          </a:p>
          <a:p>
            <a:pPr eaLnBrk="1" hangingPunct="1">
              <a:buFont typeface="Wingdings" pitchFamily="2" charset="2"/>
              <a:buChar char="§"/>
            </a:pPr>
            <a:endParaRPr lang="sv-SE" dirty="0"/>
          </a:p>
          <a:p>
            <a:pPr eaLnBrk="1" hangingPunct="1">
              <a:buFont typeface="Wingdings" pitchFamily="2" charset="2"/>
              <a:buNone/>
            </a:pPr>
            <a:r>
              <a:rPr lang="sv-SE" dirty="0"/>
              <a:t>Använd</a:t>
            </a:r>
            <a:r>
              <a:rPr lang="sv-SE" baseline="0" dirty="0"/>
              <a:t> ett l</a:t>
            </a:r>
            <a:r>
              <a:rPr lang="sv-SE" dirty="0"/>
              <a:t>ågaffektivt bemötande,</a:t>
            </a:r>
            <a:r>
              <a:rPr lang="sv-SE" baseline="0" dirty="0"/>
              <a:t> försök vara lugn. Det minskar risken för en upptrappning. </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eaLnBrk="1" hangingPunct="1"/>
            <a:endParaRPr lang="sv-SE" dirty="0"/>
          </a:p>
        </p:txBody>
      </p:sp>
      <p:sp>
        <p:nvSpPr>
          <p:cNvPr id="4" name="Platshållare för bildnummer 3"/>
          <p:cNvSpPr>
            <a:spLocks noGrp="1"/>
          </p:cNvSpPr>
          <p:nvPr>
            <p:ph type="sldNum" sz="quarter" idx="5"/>
          </p:nvPr>
        </p:nvSpPr>
        <p:spPr/>
        <p:txBody>
          <a:bodyPr/>
          <a:lstStyle/>
          <a:p>
            <a:pPr>
              <a:defRPr/>
            </a:pPr>
            <a:fld id="{9EE2F8DA-58C8-4A83-97D1-13D0A6513049}" type="slidenum">
              <a:rPr lang="sv-SE" smtClean="0"/>
              <a:pPr>
                <a:defRPr/>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8611" name="Platshållare för anteckninga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sv-SE" dirty="0"/>
              <a:t>4 min		</a:t>
            </a:r>
          </a:p>
          <a:p>
            <a:pPr eaLnBrk="1" hangingPunct="1">
              <a:buFont typeface="Wingdings" pitchFamily="2" charset="2"/>
              <a:buNone/>
            </a:pPr>
            <a:endParaRPr lang="sv-SE" dirty="0"/>
          </a:p>
          <a:p>
            <a:pPr eaLnBrk="1" hangingPunct="1">
              <a:buFont typeface="Wingdings" pitchFamily="2" charset="2"/>
              <a:buNone/>
            </a:pPr>
            <a:r>
              <a:rPr lang="sv-SE" dirty="0"/>
              <a:t>Här</a:t>
            </a:r>
            <a:r>
              <a:rPr lang="sv-SE" baseline="0" dirty="0"/>
              <a:t> är en t</a:t>
            </a:r>
            <a:r>
              <a:rPr lang="sv-SE" dirty="0"/>
              <a:t>eoretisk</a:t>
            </a:r>
            <a:r>
              <a:rPr lang="sv-SE" baseline="0" dirty="0"/>
              <a:t> bakgrund, kring varför det är viktigt att minska tjat och skäll med sitt barn.</a:t>
            </a:r>
            <a:endParaRPr lang="sv-SE" dirty="0"/>
          </a:p>
          <a:p>
            <a:pPr marL="171450" indent="-171450" eaLnBrk="1" hangingPunct="1">
              <a:buFont typeface="Arial" panose="020B0604020202020204" pitchFamily="34" charset="0"/>
              <a:buChar char="•"/>
            </a:pPr>
            <a:r>
              <a:rPr lang="sv-SE" dirty="0"/>
              <a:t>Begreppet </a:t>
            </a:r>
            <a:r>
              <a:rPr lang="sv-SE" b="1" dirty="0" err="1"/>
              <a:t>Coercive</a:t>
            </a:r>
            <a:r>
              <a:rPr lang="sv-SE" b="1" dirty="0"/>
              <a:t> </a:t>
            </a:r>
            <a:r>
              <a:rPr lang="sv-SE" b="1" dirty="0" err="1"/>
              <a:t>circles</a:t>
            </a:r>
            <a:r>
              <a:rPr lang="sv-SE" b="1" dirty="0"/>
              <a:t> </a:t>
            </a:r>
            <a:r>
              <a:rPr lang="sv-SE" dirty="0"/>
              <a:t>betyder ungefär tvingade</a:t>
            </a:r>
            <a:r>
              <a:rPr lang="sv-SE" baseline="0" dirty="0"/>
              <a:t> samspel, en form av ö</a:t>
            </a:r>
            <a:r>
              <a:rPr lang="sv-SE" dirty="0"/>
              <a:t>msesidig</a:t>
            </a:r>
            <a:r>
              <a:rPr lang="sv-SE" baseline="0" dirty="0"/>
              <a:t> </a:t>
            </a:r>
            <a:r>
              <a:rPr lang="sv-SE" dirty="0"/>
              <a:t>formning av ett beteendemönster.</a:t>
            </a:r>
            <a:r>
              <a:rPr lang="sv-SE" baseline="0" dirty="0"/>
              <a:t> Studier visar att föräldrar ofta är delaktiga i upptrappade konflikter och sedan ger efter när barnen bråkade. Både </a:t>
            </a:r>
            <a:r>
              <a:rPr lang="sv-SE" baseline="0" dirty="0" err="1"/>
              <a:t>fld</a:t>
            </a:r>
            <a:r>
              <a:rPr lang="sv-SE" baseline="0" dirty="0"/>
              <a:t> och barn bidrar till att mönstret upprätthålls. Barnen bråkar – </a:t>
            </a:r>
            <a:r>
              <a:rPr lang="sv-SE" baseline="0" dirty="0" err="1"/>
              <a:t>fld</a:t>
            </a:r>
            <a:r>
              <a:rPr lang="sv-SE" baseline="0" dirty="0"/>
              <a:t> skäller och ger sedan efter. Att hamna i den här typen av beteendemönster kan på sikt leda till stora problem hos barn som får svårt i samspel med andra. De har lärt sig att bråk lönar sig. </a:t>
            </a:r>
          </a:p>
          <a:p>
            <a:pPr eaLnBrk="1" hangingPunct="1">
              <a:buFont typeface="Wingdings" pitchFamily="2" charset="2"/>
              <a:buNone/>
            </a:pPr>
            <a:endParaRPr lang="sv-SE" baseline="0" dirty="0"/>
          </a:p>
          <a:p>
            <a:pPr marL="171450" indent="-171450" eaLnBrk="1" hangingPunct="1">
              <a:buFont typeface="Arial" panose="020B0604020202020204" pitchFamily="34" charset="0"/>
              <a:buChar char="•"/>
            </a:pPr>
            <a:r>
              <a:rPr lang="sv-SE" dirty="0"/>
              <a:t>Detta blir</a:t>
            </a:r>
            <a:r>
              <a:rPr lang="sv-SE" baseline="0" dirty="0"/>
              <a:t> en form av </a:t>
            </a:r>
            <a:r>
              <a:rPr lang="sv-SE" b="1" dirty="0"/>
              <a:t>Inlärningshistoria</a:t>
            </a:r>
            <a:r>
              <a:rPr lang="sv-SE" dirty="0"/>
              <a:t> /Modellinlärning – där ungdomen lär</a:t>
            </a:r>
            <a:r>
              <a:rPr lang="sv-SE" baseline="0" dirty="0"/>
              <a:t> sig att</a:t>
            </a:r>
            <a:r>
              <a:rPr lang="sv-SE" dirty="0"/>
              <a:t> göra som föräldrarna.</a:t>
            </a:r>
            <a:r>
              <a:rPr lang="sv-SE" baseline="0" dirty="0"/>
              <a:t> Det är viktigt att visa alternativa beteenden till att skrika och bete sig aggressivt. Barn härmar föräldrars beteende och känslor.</a:t>
            </a:r>
          </a:p>
          <a:p>
            <a:pPr eaLnBrk="1" hangingPunct="1">
              <a:buFont typeface="Wingdings" pitchFamily="2" charset="2"/>
              <a:buNone/>
            </a:pPr>
            <a:r>
              <a:rPr lang="sv-SE" baseline="0" dirty="0"/>
              <a:t>     </a:t>
            </a:r>
          </a:p>
          <a:p>
            <a:pPr eaLnBrk="1" hangingPunct="1">
              <a:buFont typeface="Wingdings" pitchFamily="2" charset="2"/>
              <a:buNone/>
            </a:pPr>
            <a:r>
              <a:rPr lang="sv-SE" baseline="0" dirty="0"/>
              <a:t>I en studie fick </a:t>
            </a:r>
            <a:r>
              <a:rPr lang="sv-SE" baseline="0" dirty="0" err="1"/>
              <a:t>fld</a:t>
            </a:r>
            <a:r>
              <a:rPr lang="sv-SE" baseline="0" dirty="0"/>
              <a:t> beskriva hur de visade känslor i samband med olika vardagliga situationer. </a:t>
            </a:r>
            <a:r>
              <a:rPr lang="sv-SE" baseline="0" dirty="0" err="1"/>
              <a:t>Fld</a:t>
            </a:r>
            <a:r>
              <a:rPr lang="sv-SE" baseline="0" dirty="0"/>
              <a:t> delades in i 3 grupper, de som visade mycket ilska, de som visade mycket oro och de som förblev lugna. Fyra år senare fick </a:t>
            </a:r>
            <a:r>
              <a:rPr lang="sv-SE" baseline="0" dirty="0" err="1"/>
              <a:t>fld</a:t>
            </a:r>
            <a:r>
              <a:rPr lang="sv-SE" baseline="0" dirty="0"/>
              <a:t> bedöma hur barnen reagerade i olika stressade vardagssituationer. </a:t>
            </a:r>
            <a:r>
              <a:rPr lang="sv-SE" baseline="0" dirty="0" err="1"/>
              <a:t>Fld</a:t>
            </a:r>
            <a:r>
              <a:rPr lang="sv-SE" baseline="0" dirty="0"/>
              <a:t> som från början visat mycket ilska hade 4 år senare barn som var argare. Lika arga var faktiskt barnen vars föräldrar från början visat mycket oro. Förutom ilska visade de barnen mer oro än övriga.</a:t>
            </a:r>
          </a:p>
          <a:p>
            <a:pPr eaLnBrk="1" hangingPunct="1">
              <a:buFont typeface="Wingdings" pitchFamily="2" charset="2"/>
              <a:buNone/>
            </a:pPr>
            <a:endParaRPr lang="sv-SE" baseline="0" dirty="0"/>
          </a:p>
          <a:p>
            <a:pPr marL="171450" indent="-171450" eaLnBrk="1" hangingPunct="1">
              <a:buFont typeface="Arial" panose="020B0604020202020204" pitchFamily="34" charset="0"/>
              <a:buChar char="•"/>
            </a:pPr>
            <a:r>
              <a:rPr lang="sv-SE" b="1" dirty="0" err="1"/>
              <a:t>Förstärkningsprinciper</a:t>
            </a:r>
            <a:r>
              <a:rPr lang="sv-SE" dirty="0"/>
              <a:t>  -Det kan var värt att ställa sig frågorna:</a:t>
            </a:r>
            <a:r>
              <a:rPr lang="sv-SE" baseline="0" dirty="0"/>
              <a:t> </a:t>
            </a:r>
            <a:r>
              <a:rPr lang="sv-SE" dirty="0"/>
              <a:t>Har aggression, tjat och skäll lönat sig i vår familj? Hur förstärks beteenden i familjen? Hur ser  samspelsanalysen ut i vår </a:t>
            </a:r>
            <a:r>
              <a:rPr lang="sv-SE" baseline="0" dirty="0"/>
              <a:t>familj? </a:t>
            </a:r>
            <a:endParaRPr lang="sv-SE" dirty="0"/>
          </a:p>
        </p:txBody>
      </p:sp>
      <p:sp>
        <p:nvSpPr>
          <p:cNvPr id="53252"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930D89-0951-46CD-8262-6710E1159782}" type="slidenum">
              <a:rPr lang="sv-SE" smtClean="0"/>
              <a:pPr fontAlgn="base">
                <a:spcBef>
                  <a:spcPct val="0"/>
                </a:spcBef>
                <a:spcAft>
                  <a:spcPct val="0"/>
                </a:spcAft>
                <a:defRPr/>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pPr eaLnBrk="1" hangingPunct="1">
              <a:buFont typeface="Wingdings" pitchFamily="2" charset="2"/>
              <a:buNone/>
            </a:pPr>
            <a:r>
              <a:rPr lang="sv-SE" sz="1200" dirty="0"/>
              <a:t>5 min	(Föräldramaterial – F36)</a:t>
            </a:r>
          </a:p>
          <a:p>
            <a:pPr eaLnBrk="1" hangingPunct="1">
              <a:buFont typeface="Wingdings" pitchFamily="2" charset="2"/>
              <a:buNone/>
            </a:pPr>
            <a:endParaRPr lang="sv-SE" sz="1200" dirty="0"/>
          </a:p>
          <a:p>
            <a:pPr eaLnBrk="1" hangingPunct="1">
              <a:buFont typeface="Wingdings" pitchFamily="2" charset="2"/>
              <a:buNone/>
            </a:pPr>
            <a:r>
              <a:rPr lang="sv-SE" sz="1200" dirty="0"/>
              <a:t>Här är en </a:t>
            </a:r>
            <a:r>
              <a:rPr lang="sv-SE" sz="1200" b="1" dirty="0"/>
              <a:t>modell för ilska</a:t>
            </a:r>
            <a:r>
              <a:rPr lang="sv-SE" sz="1200" b="1" baseline="0" dirty="0"/>
              <a:t> och hur den kan hanteras</a:t>
            </a:r>
            <a:r>
              <a:rPr lang="sv-SE" sz="1200" baseline="0" dirty="0"/>
              <a:t>. D</a:t>
            </a:r>
            <a:r>
              <a:rPr lang="sv-SE" sz="1200" dirty="0"/>
              <a:t>et är många faktorer som påverkar</a:t>
            </a:r>
            <a:r>
              <a:rPr lang="sv-SE" sz="1200" baseline="0" dirty="0"/>
              <a:t> att vi blir arga. </a:t>
            </a:r>
            <a:r>
              <a:rPr lang="sv-SE" sz="1200" dirty="0"/>
              <a:t>Ilska är en normal och funktionell känsla och reaktion i kroppen. Men okontrollerad ilska kan bli destruktiv och leda till problem i relationer hemma och på jobbet.</a:t>
            </a:r>
          </a:p>
          <a:p>
            <a:pPr eaLnBrk="1" hangingPunct="1">
              <a:buFont typeface="Wingdings" pitchFamily="2" charset="2"/>
              <a:buNone/>
            </a:pPr>
            <a:r>
              <a:rPr lang="sv-SE" sz="1200" dirty="0"/>
              <a:t>När vi blir arga reagerar kroppen fysiologiskt, puls och blodtryck höjs adrenalin och kortisol utsöndras. Blodet fördelas</a:t>
            </a:r>
            <a:r>
              <a:rPr lang="sv-SE" sz="1200" baseline="0" dirty="0"/>
              <a:t> till de stora muskelgrupperna i armar och ben. Allt detta sker i syftet att vi ska bli snabba och starka om vi behöver slåss eller fly- det är kroppens reaktion för att skydda sig. Blodflödet i hjärnan minskar och man blir lite mer korkad. Hjärnan lägger energi på att hitta flyktvägar eller avvärja hotet. Förr var det här viktig för vår överlevnad för att kunna fly eller försvara oss när vi blev attackerade. Nu i modern tid är det varken praktiskt</a:t>
            </a:r>
            <a:r>
              <a:rPr lang="sv-SE" sz="1200" dirty="0"/>
              <a:t> eller lagligt att slåss och attackera, så vi behöver sätta stopp och gränser för vårt beteende när vi blir arga.</a:t>
            </a:r>
          </a:p>
          <a:p>
            <a:pPr eaLnBrk="1" hangingPunct="1">
              <a:buFont typeface="Wingdings" pitchFamily="2" charset="2"/>
              <a:buNone/>
            </a:pPr>
            <a:endParaRPr lang="sv-SE" sz="1200" b="1" dirty="0"/>
          </a:p>
          <a:p>
            <a:pPr eaLnBrk="1" hangingPunct="1">
              <a:buFont typeface="Wingdings" pitchFamily="2" charset="2"/>
              <a:buNone/>
            </a:pPr>
            <a:r>
              <a:rPr lang="en-GB" b="1" dirty="0" err="1"/>
              <a:t>Livssiutation</a:t>
            </a:r>
            <a:r>
              <a:rPr lang="en-GB" b="1" baseline="0" dirty="0"/>
              <a:t> </a:t>
            </a:r>
            <a:r>
              <a:rPr lang="en-GB" b="1" baseline="0" dirty="0" err="1"/>
              <a:t>och</a:t>
            </a:r>
            <a:r>
              <a:rPr lang="en-GB" b="1" baseline="0" dirty="0"/>
              <a:t> </a:t>
            </a:r>
            <a:r>
              <a:rPr lang="en-GB" b="1" dirty="0" err="1"/>
              <a:t>Stressore</a:t>
            </a:r>
            <a:r>
              <a:rPr lang="en-GB" dirty="0" err="1"/>
              <a:t>r</a:t>
            </a:r>
            <a:r>
              <a:rPr lang="en-GB" dirty="0"/>
              <a:t>:</a:t>
            </a:r>
            <a:r>
              <a:rPr lang="en-GB" baseline="0" dirty="0"/>
              <a:t> </a:t>
            </a:r>
            <a:r>
              <a:rPr lang="sv-SE" sz="1200" dirty="0"/>
              <a:t>Stress i arbetslivet,</a:t>
            </a:r>
            <a:r>
              <a:rPr lang="sv-SE" sz="1200" baseline="0" dirty="0"/>
              <a:t> </a:t>
            </a:r>
            <a:r>
              <a:rPr lang="sv-SE" sz="1200" dirty="0"/>
              <a:t>Ekonomiska problem,</a:t>
            </a:r>
            <a:r>
              <a:rPr lang="sv-SE" sz="1200" baseline="0" dirty="0"/>
              <a:t> </a:t>
            </a:r>
            <a:r>
              <a:rPr lang="sv-SE" sz="1200" dirty="0"/>
              <a:t>Relationsproblem, Nedstämdhet,</a:t>
            </a:r>
            <a:r>
              <a:rPr lang="sv-SE" sz="1200" baseline="0" dirty="0"/>
              <a:t> </a:t>
            </a:r>
            <a:r>
              <a:rPr lang="sv-SE" sz="1200" dirty="0"/>
              <a:t>Missbruk = Det är ju byrålådorna</a:t>
            </a:r>
            <a:r>
              <a:rPr lang="sv-SE" sz="1200" baseline="0" dirty="0"/>
              <a:t> i Byrån som </a:t>
            </a:r>
            <a:r>
              <a:rPr lang="sv-SE" sz="1200" dirty="0"/>
              <a:t>vi inte går in på i Komet. Men en del</a:t>
            </a:r>
            <a:r>
              <a:rPr lang="sv-SE" sz="1200" baseline="0" dirty="0"/>
              <a:t> av det </a:t>
            </a:r>
            <a:r>
              <a:rPr lang="sv-SE" sz="1200" dirty="0"/>
              <a:t>är sånt</a:t>
            </a:r>
            <a:r>
              <a:rPr lang="sv-SE" sz="1200" baseline="0" dirty="0"/>
              <a:t> som man kan påverka b la genom återhämtning på olika sätt.</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sv-SE" sz="1200" b="1" dirty="0"/>
              <a:t>Risksituatione</a:t>
            </a:r>
            <a:r>
              <a:rPr lang="sv-SE" sz="1200" dirty="0"/>
              <a:t>r – Situationer</a:t>
            </a:r>
            <a:r>
              <a:rPr lang="sv-SE" sz="1200" baseline="0" dirty="0"/>
              <a:t> som triggar vår ilska, mjölkpaketet står framme, kläder på golvet – Det är bra att i</a:t>
            </a:r>
            <a:r>
              <a:rPr lang="sv-SE" sz="1200" dirty="0"/>
              <a:t>dentifiera sina risksituationer, återkommande situationer</a:t>
            </a:r>
            <a:r>
              <a:rPr lang="sv-SE" sz="1200" baseline="0" dirty="0"/>
              <a:t> när man brukar bli arg, för att kunna förbereda sig på dem och hantera dem på ett annat sätt.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sv-SE" sz="1200" dirty="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b="1" dirty="0" err="1"/>
              <a:t>Tidiga</a:t>
            </a:r>
            <a:r>
              <a:rPr lang="en-GB" b="1" dirty="0"/>
              <a:t> </a:t>
            </a:r>
            <a:r>
              <a:rPr lang="en-GB" b="1" dirty="0" err="1"/>
              <a:t>tecken</a:t>
            </a:r>
            <a:r>
              <a:rPr lang="en-GB" b="1" baseline="0" dirty="0"/>
              <a:t> </a:t>
            </a:r>
            <a:r>
              <a:rPr lang="en-GB" b="1" baseline="0" dirty="0" err="1"/>
              <a:t>på</a:t>
            </a:r>
            <a:r>
              <a:rPr lang="en-GB" b="1" baseline="0" dirty="0"/>
              <a:t> </a:t>
            </a:r>
            <a:r>
              <a:rPr lang="en-GB" b="1" baseline="0" dirty="0" err="1"/>
              <a:t>ilska</a:t>
            </a:r>
            <a:r>
              <a:rPr lang="en-GB" b="1" baseline="0" dirty="0"/>
              <a:t> </a:t>
            </a:r>
            <a:r>
              <a:rPr lang="en-GB" baseline="0" dirty="0"/>
              <a:t>– Det </a:t>
            </a:r>
            <a:r>
              <a:rPr lang="en-GB" baseline="0" dirty="0" err="1"/>
              <a:t>kan</a:t>
            </a:r>
            <a:r>
              <a:rPr lang="en-GB" baseline="0" dirty="0"/>
              <a:t> </a:t>
            </a:r>
            <a:r>
              <a:rPr lang="en-GB" baseline="0" dirty="0" err="1"/>
              <a:t>vara</a:t>
            </a:r>
            <a:r>
              <a:rPr lang="en-GB" baseline="0" dirty="0"/>
              <a:t> </a:t>
            </a:r>
            <a:r>
              <a:rPr lang="en-GB" baseline="0" dirty="0" err="1"/>
              <a:t>fysiska</a:t>
            </a:r>
            <a:r>
              <a:rPr lang="en-GB" baseline="0" dirty="0"/>
              <a:t> </a:t>
            </a:r>
            <a:r>
              <a:rPr lang="en-GB" baseline="0" dirty="0" err="1"/>
              <a:t>reaktioner</a:t>
            </a:r>
            <a:r>
              <a:rPr lang="en-GB" baseline="0" dirty="0"/>
              <a:t> </a:t>
            </a:r>
            <a:r>
              <a:rPr lang="en-GB" baseline="0" dirty="0" err="1"/>
              <a:t>i</a:t>
            </a:r>
            <a:r>
              <a:rPr lang="en-GB" baseline="0" dirty="0"/>
              <a:t> </a:t>
            </a:r>
            <a:r>
              <a:rPr lang="en-GB" baseline="0" dirty="0" err="1"/>
              <a:t>kroppen</a:t>
            </a:r>
            <a:r>
              <a:rPr lang="en-GB" baseline="0" dirty="0"/>
              <a:t> </a:t>
            </a:r>
            <a:r>
              <a:rPr lang="en-GB" baseline="0" dirty="0" err="1"/>
              <a:t>att</a:t>
            </a:r>
            <a:r>
              <a:rPr lang="en-GB" baseline="0" dirty="0"/>
              <a:t> </a:t>
            </a:r>
            <a:r>
              <a:rPr lang="en-GB" baseline="0" dirty="0" err="1"/>
              <a:t>hjärtat</a:t>
            </a:r>
            <a:r>
              <a:rPr lang="en-GB" baseline="0" dirty="0"/>
              <a:t> </a:t>
            </a:r>
            <a:r>
              <a:rPr lang="en-GB" baseline="0" dirty="0" err="1"/>
              <a:t>slår</a:t>
            </a:r>
            <a:r>
              <a:rPr lang="en-GB" baseline="0" dirty="0"/>
              <a:t> </a:t>
            </a:r>
            <a:r>
              <a:rPr lang="en-GB" baseline="0" dirty="0" err="1"/>
              <a:t>häftigt</a:t>
            </a:r>
            <a:r>
              <a:rPr lang="en-GB" baseline="0" dirty="0"/>
              <a:t>, man </a:t>
            </a:r>
            <a:r>
              <a:rPr lang="en-GB" baseline="0" dirty="0" err="1"/>
              <a:t>knyter</a:t>
            </a:r>
            <a:r>
              <a:rPr lang="en-GB" baseline="0" dirty="0"/>
              <a:t> </a:t>
            </a:r>
            <a:r>
              <a:rPr lang="en-GB" baseline="0" dirty="0" err="1"/>
              <a:t>nävarna</a:t>
            </a:r>
            <a:r>
              <a:rPr lang="en-GB" baseline="0" dirty="0"/>
              <a:t>. </a:t>
            </a:r>
            <a:r>
              <a:rPr lang="en-GB" baseline="0" dirty="0" err="1"/>
              <a:t>Typiska</a:t>
            </a:r>
            <a:r>
              <a:rPr lang="en-GB" baseline="0" dirty="0"/>
              <a:t> </a:t>
            </a:r>
            <a:r>
              <a:rPr lang="en-GB" baseline="0" dirty="0" err="1"/>
              <a:t>tankar</a:t>
            </a:r>
            <a:r>
              <a:rPr lang="en-GB" baseline="0" dirty="0"/>
              <a:t> </a:t>
            </a:r>
            <a:r>
              <a:rPr lang="en-GB" baseline="0" dirty="0" err="1"/>
              <a:t>innehåller</a:t>
            </a:r>
            <a:r>
              <a:rPr lang="en-GB" baseline="0" dirty="0"/>
              <a:t> </a:t>
            </a:r>
            <a:r>
              <a:rPr lang="en-GB" baseline="0" dirty="0" err="1"/>
              <a:t>ofta</a:t>
            </a:r>
            <a:r>
              <a:rPr lang="en-GB" baseline="0" dirty="0"/>
              <a:t> </a:t>
            </a:r>
            <a:r>
              <a:rPr lang="en-GB" baseline="0" dirty="0" err="1"/>
              <a:t>ord</a:t>
            </a:r>
            <a:r>
              <a:rPr lang="en-GB" baseline="0" dirty="0"/>
              <a:t> </a:t>
            </a:r>
            <a:r>
              <a:rPr lang="en-GB" baseline="0" dirty="0" err="1"/>
              <a:t>som</a:t>
            </a:r>
            <a:r>
              <a:rPr lang="en-GB" baseline="0" dirty="0"/>
              <a:t> </a:t>
            </a:r>
            <a:r>
              <a:rPr lang="en-GB" baseline="0" dirty="0" err="1"/>
              <a:t>alltid</a:t>
            </a:r>
            <a:r>
              <a:rPr lang="en-GB" baseline="0" dirty="0"/>
              <a:t> </a:t>
            </a:r>
            <a:r>
              <a:rPr lang="en-GB" baseline="0" dirty="0" err="1"/>
              <a:t>eller</a:t>
            </a:r>
            <a:r>
              <a:rPr lang="en-GB" baseline="0" dirty="0"/>
              <a:t> </a:t>
            </a:r>
            <a:r>
              <a:rPr lang="en-GB" baseline="0" dirty="0" err="1"/>
              <a:t>aldrig</a:t>
            </a:r>
            <a:r>
              <a:rPr lang="en-GB" baseline="0" dirty="0"/>
              <a:t>.  “Det </a:t>
            </a:r>
            <a:r>
              <a:rPr lang="en-GB" baseline="0" dirty="0" err="1"/>
              <a:t>är</a:t>
            </a:r>
            <a:r>
              <a:rPr lang="en-GB" baseline="0" dirty="0"/>
              <a:t> </a:t>
            </a:r>
            <a:r>
              <a:rPr lang="en-GB" baseline="0" dirty="0" err="1"/>
              <a:t>alltid</a:t>
            </a:r>
            <a:r>
              <a:rPr lang="en-GB" baseline="0" dirty="0"/>
              <a:t> </a:t>
            </a:r>
            <a:r>
              <a:rPr lang="en-GB" baseline="0" dirty="0" err="1"/>
              <a:t>så</a:t>
            </a:r>
            <a:r>
              <a:rPr lang="en-GB" baseline="0" dirty="0"/>
              <a:t> </a:t>
            </a:r>
            <a:r>
              <a:rPr lang="en-GB" baseline="0" dirty="0" err="1"/>
              <a:t>här</a:t>
            </a:r>
            <a:r>
              <a:rPr lang="en-GB" baseline="0" dirty="0"/>
              <a:t>” “De tanker </a:t>
            </a:r>
            <a:r>
              <a:rPr lang="en-GB" baseline="0" dirty="0" err="1"/>
              <a:t>aldrig</a:t>
            </a:r>
            <a:r>
              <a:rPr lang="en-GB" baseline="0" dirty="0"/>
              <a:t> </a:t>
            </a:r>
            <a:r>
              <a:rPr lang="en-GB" baseline="0" dirty="0" err="1"/>
              <a:t>på</a:t>
            </a:r>
            <a:r>
              <a:rPr lang="en-GB" baseline="0" dirty="0"/>
              <a:t> </a:t>
            </a:r>
            <a:r>
              <a:rPr lang="en-GB" baseline="0" dirty="0" err="1"/>
              <a:t>mig</a:t>
            </a:r>
            <a:r>
              <a:rPr lang="en-GB" baseline="0" dirty="0"/>
              <a:t>”. Bra </a:t>
            </a:r>
            <a:r>
              <a:rPr lang="en-GB" baseline="0" dirty="0" err="1"/>
              <a:t>att</a:t>
            </a:r>
            <a:r>
              <a:rPr lang="en-GB" baseline="0" dirty="0"/>
              <a:t> l</a:t>
            </a:r>
            <a:r>
              <a:rPr lang="sv-SE" sz="1200" dirty="0"/>
              <a:t>ära sig känna igen tidiga tecken på ilska i sin kropp - Hitta alternativa strategier att</a:t>
            </a:r>
            <a:r>
              <a:rPr lang="sv-SE" sz="1200" baseline="0" dirty="0"/>
              <a:t> agera på.</a:t>
            </a:r>
            <a:endParaRPr lang="sv-SE" sz="1200" dirty="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sv-SE" sz="1200" dirty="0"/>
              <a:t>Allt</a:t>
            </a:r>
            <a:r>
              <a:rPr lang="sv-SE" sz="1200" baseline="0" dirty="0"/>
              <a:t> det här i modellen leder till en upptrappning av ilskan. Men om vi lär känna våra risksituationer och tidiga tecken på ilska så har vi en större möjlighet att </a:t>
            </a:r>
            <a:r>
              <a:rPr lang="sv-SE" sz="1200" b="1" baseline="0" dirty="0"/>
              <a:t>avbryta upptrappningen </a:t>
            </a:r>
            <a:r>
              <a:rPr lang="sv-SE" sz="1200" baseline="0" dirty="0"/>
              <a:t>genom att t ex stanna upp och ta en kort paus eller kanske distrahera sig genom att påbörja en aktivitet, som t ex diska och därmed lämna situationen en stund. Allt för att den arga känslan ska lägga sig. Sen kan det vara läge att göra en nystart, och att börja om från början i samtalet med ungdomen i en lugnare ton.</a:t>
            </a:r>
            <a:endParaRPr lang="sv-SE" sz="1200" dirty="0"/>
          </a:p>
          <a:p>
            <a:pPr eaLnBrk="1" hangingPunct="1">
              <a:buFont typeface="Wingdings" pitchFamily="2" charset="2"/>
              <a:buNone/>
            </a:pPr>
            <a:r>
              <a:rPr lang="sv-SE" sz="1200" dirty="0"/>
              <a:t>Ju tidigare vi kan ”bryta” i </a:t>
            </a:r>
            <a:r>
              <a:rPr lang="sv-SE" sz="1200" b="1" dirty="0"/>
              <a:t>upptrappningen</a:t>
            </a:r>
            <a:r>
              <a:rPr lang="sv-SE" sz="1200" dirty="0"/>
              <a:t> mot ilska, desto lättare är det att hantera sin ilska på ett konstruktivt sätt.</a:t>
            </a:r>
          </a:p>
          <a:p>
            <a:endParaRPr lang="sv-SE" dirty="0"/>
          </a:p>
          <a:p>
            <a:endParaRPr lang="sv-SE" dirty="0"/>
          </a:p>
        </p:txBody>
      </p:sp>
      <p:sp>
        <p:nvSpPr>
          <p:cNvPr id="4" name="Platshållare för bildnummer 3"/>
          <p:cNvSpPr>
            <a:spLocks noGrp="1"/>
          </p:cNvSpPr>
          <p:nvPr>
            <p:ph type="sldNum" sz="quarter" idx="5"/>
          </p:nvPr>
        </p:nvSpPr>
        <p:spPr/>
        <p:txBody>
          <a:bodyPr/>
          <a:lstStyle/>
          <a:p>
            <a:fld id="{CE5D709F-E256-4A36-B43A-C2969BEDD107}" type="slidenum">
              <a:rPr lang="sv-SE" smtClean="0"/>
              <a:pPr/>
              <a:t>18</a:t>
            </a:fld>
            <a:endParaRPr lang="sv-SE"/>
          </a:p>
        </p:txBody>
      </p:sp>
    </p:spTree>
    <p:extLst>
      <p:ext uri="{BB962C8B-B14F-4D97-AF65-F5344CB8AC3E}">
        <p14:creationId xmlns:p14="http://schemas.microsoft.com/office/powerpoint/2010/main" val="2367626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31"/>
          <p:cNvSpPr>
            <a:spLocks noGrp="1" noChangeArrowheads="1"/>
          </p:cNvSpPr>
          <p:nvPr>
            <p:ph type="sldNum" sz="quarter" idx="5"/>
          </p:nvPr>
        </p:nvSpPr>
        <p:spPr/>
        <p:txBody>
          <a:bodyPr/>
          <a:lstStyle/>
          <a:p>
            <a:pPr>
              <a:defRPr/>
            </a:pPr>
            <a:fld id="{1ECBE9CD-B462-4B44-8EBF-63B7AA85B01D}" type="slidenum">
              <a:rPr lang="sv-SE" smtClean="0"/>
              <a:pPr>
                <a:defRPr/>
              </a:pPr>
              <a:t>19</a:t>
            </a:fld>
            <a:endParaRPr lang="sv-SE"/>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xfrm>
            <a:off x="906357" y="4713431"/>
            <a:ext cx="4984962" cy="4468710"/>
          </a:xfrm>
          <a:noFill/>
        </p:spPr>
        <p:txBody>
          <a:bodyPr wrap="square" numCol="1" anchor="t" anchorCtr="0" compatLnSpc="1">
            <a:prstTxWarp prst="textNoShape">
              <a:avLst/>
            </a:prstTxWarp>
            <a:normAutofit fontScale="85000" lnSpcReduction="20000"/>
          </a:bodyPr>
          <a:lstStyle/>
          <a:p>
            <a:pPr eaLnBrk="1" hangingPunct="1"/>
            <a:r>
              <a:rPr lang="sv-SE" dirty="0"/>
              <a:t>4 min	</a:t>
            </a:r>
          </a:p>
          <a:p>
            <a:pPr eaLnBrk="1" hangingPunct="1"/>
            <a:r>
              <a:rPr lang="sv-SE" dirty="0"/>
              <a:t>Genom att arbeta med förebyggande stresshantering: sömn/matvanor/motion kan vi göra mycket för att sänka vår irritabilitet. </a:t>
            </a:r>
          </a:p>
          <a:p>
            <a:pPr eaLnBrk="1" hangingPunct="1"/>
            <a:endParaRPr lang="sv-SE" dirty="0"/>
          </a:p>
          <a:p>
            <a:r>
              <a:rPr lang="sv-SE" b="1" noProof="0" dirty="0"/>
              <a:t>Här är en bild som</a:t>
            </a:r>
            <a:r>
              <a:rPr lang="sv-SE" b="1" baseline="0" noProof="0" dirty="0"/>
              <a:t> belyser</a:t>
            </a:r>
            <a:r>
              <a:rPr lang="sv-SE" b="1" noProof="0" dirty="0"/>
              <a:t> hur den</a:t>
            </a:r>
            <a:r>
              <a:rPr lang="sv-SE" b="1" baseline="0" noProof="0" dirty="0"/>
              <a:t> grundläggande stressnivån hos en människa kan påverka </a:t>
            </a:r>
            <a:r>
              <a:rPr lang="sv-SE" b="1" baseline="0" noProof="0" dirty="0" err="1"/>
              <a:t>ilskereaktionerna</a:t>
            </a:r>
            <a:r>
              <a:rPr lang="sv-SE" b="1" baseline="0" noProof="0" dirty="0"/>
              <a:t>: </a:t>
            </a:r>
            <a:r>
              <a:rPr lang="sv-SE" b="1" noProof="0" dirty="0"/>
              <a:t>Stress ökar föräldrars sårbarhet.</a:t>
            </a:r>
          </a:p>
          <a:p>
            <a:pPr eaLnBrk="1" hangingPunct="1"/>
            <a:endParaRPr lang="sv-SE"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u="sng" dirty="0"/>
              <a:t>Beskriv</a:t>
            </a:r>
            <a:r>
              <a:rPr lang="sv-SE" i="0" u="sng" baseline="0" dirty="0"/>
              <a:t> bilden</a:t>
            </a:r>
            <a:r>
              <a:rPr lang="sv-SE" u="sng" baseline="0" dirty="0"/>
              <a:t>. </a:t>
            </a:r>
            <a:r>
              <a:rPr lang="sv-SE" baseline="0" dirty="0"/>
              <a:t>Hög nivå av stress ger kortare stubin, vi reagerar snabbare med ilska</a:t>
            </a:r>
            <a:r>
              <a:rPr lang="sv-SE" i="1" baseline="0" dirty="0"/>
              <a:t>. </a:t>
            </a:r>
            <a:r>
              <a:rPr lang="sv-SE" baseline="0" noProof="0" dirty="0"/>
              <a:t>Hög grundstress: Kritiska situationer blir till ilska. Risk att göra saker man ångrar senare. </a:t>
            </a:r>
            <a:r>
              <a:rPr lang="sv-SE" baseline="0" dirty="0"/>
              <a:t>Minskad stress ger längre stubin, Det krävs mer för att blir arg. </a:t>
            </a:r>
            <a:r>
              <a:rPr lang="sv-SE" i="1" noProof="0" dirty="0"/>
              <a:t>Låg grundstress: Kritiska</a:t>
            </a:r>
            <a:r>
              <a:rPr lang="sv-SE" i="1" baseline="0" noProof="0" dirty="0"/>
              <a:t> situationer stressar, men når inte </a:t>
            </a:r>
            <a:r>
              <a:rPr lang="sv-SE" i="1" baseline="0" noProof="0" dirty="0" err="1"/>
              <a:t>ilskegränsen</a:t>
            </a:r>
            <a:r>
              <a:rPr lang="sv-SE" i="1" baseline="0" noProof="0" dirty="0"/>
              <a:t>.</a:t>
            </a:r>
            <a:r>
              <a:rPr lang="sv-S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Samma händelse utlöser helt enkelt inte samma reaktion när vi är utvilade och mätta som när vi är hungriga och trötta. </a:t>
            </a:r>
          </a:p>
          <a:p>
            <a:pPr eaLnBrk="1" hangingPunct="1"/>
            <a:endParaRPr lang="sv-SE" dirty="0"/>
          </a:p>
          <a:p>
            <a:pPr eaLnBrk="1" hangingPunct="1"/>
            <a:r>
              <a:rPr lang="sv-SE" dirty="0"/>
              <a:t>Ge ett vardagligt eget exempel! (jag står</a:t>
            </a:r>
            <a:r>
              <a:rPr lang="sv-SE" baseline="0" dirty="0"/>
              <a:t> i kö. Om jag är stressad blir jag irriterad på att den går långsamt,  tanker att jag alltid ställer mig i fel kö, vad är det för fel, varför tar det så lång tid? Är jag inte stressad så låter jag mig inte påverkas på samma sätt utan väntar lugnt, blir inte irriterad). </a:t>
            </a:r>
            <a:endParaRPr lang="sv-SE" dirty="0"/>
          </a:p>
          <a:p>
            <a:pPr eaLnBrk="1" hangingPunct="1"/>
            <a:endParaRPr lang="sv-SE" sz="1200" dirty="0"/>
          </a:p>
          <a:p>
            <a:pPr eaLnBrk="1" hangingPunct="1"/>
            <a:r>
              <a:rPr lang="sv-SE" b="1" dirty="0" err="1"/>
              <a:t>Stressorer</a:t>
            </a:r>
            <a:r>
              <a:rPr lang="sv-SE" b="1" dirty="0"/>
              <a:t>:</a:t>
            </a:r>
            <a:r>
              <a:rPr lang="sv-SE" b="1" baseline="0" dirty="0"/>
              <a:t> </a:t>
            </a:r>
            <a:r>
              <a:rPr lang="sv-SE" sz="1200" dirty="0"/>
              <a:t>Stress i arbetslivet,</a:t>
            </a:r>
            <a:r>
              <a:rPr lang="sv-SE" sz="1200" baseline="0" dirty="0"/>
              <a:t> </a:t>
            </a:r>
            <a:r>
              <a:rPr lang="sv-SE" sz="1200" dirty="0"/>
              <a:t>Ekonomiska problem,</a:t>
            </a:r>
            <a:r>
              <a:rPr lang="sv-SE" sz="1200" baseline="0" dirty="0"/>
              <a:t> </a:t>
            </a:r>
            <a:r>
              <a:rPr lang="sv-SE" sz="1200" dirty="0"/>
              <a:t>Relationsproblem,</a:t>
            </a:r>
            <a:r>
              <a:rPr lang="sv-SE" sz="1200" baseline="0" dirty="0"/>
              <a:t> </a:t>
            </a:r>
            <a:r>
              <a:rPr lang="sv-SE" sz="1200" dirty="0"/>
              <a:t>Nedstämdhet,</a:t>
            </a:r>
            <a:r>
              <a:rPr lang="sv-SE" sz="1200" baseline="0" dirty="0"/>
              <a:t> </a:t>
            </a:r>
            <a:r>
              <a:rPr lang="sv-SE" sz="1200" dirty="0"/>
              <a:t>Missbruk = Byrålådorna vi inte går in på</a:t>
            </a:r>
          </a:p>
          <a:p>
            <a:pPr eaLnBrk="1" hangingPunct="1"/>
            <a:endParaRPr lang="sv-SE" sz="1200" dirty="0"/>
          </a:p>
          <a:p>
            <a:pPr>
              <a:buFont typeface="Wingdings" pitchFamily="2" charset="2"/>
              <a:buNone/>
            </a:pPr>
            <a:r>
              <a:rPr lang="sv-SE" dirty="0"/>
              <a:t>Hur kan man </a:t>
            </a:r>
            <a:r>
              <a:rPr lang="sv-SE" b="1" dirty="0"/>
              <a:t>förebygga</a:t>
            </a:r>
            <a:r>
              <a:rPr lang="sv-SE" dirty="0"/>
              <a:t> stress</a:t>
            </a:r>
            <a:r>
              <a:rPr lang="sv-SE" baseline="0" dirty="0"/>
              <a:t> – </a:t>
            </a:r>
            <a:r>
              <a:rPr lang="sv-SE" dirty="0"/>
              <a:t>Avslappning. Stresshantering.</a:t>
            </a:r>
            <a:r>
              <a:rPr lang="sv-SE" baseline="0" dirty="0"/>
              <a:t> </a:t>
            </a:r>
            <a:r>
              <a:rPr lang="sv-SE" dirty="0"/>
              <a:t>Kost.</a:t>
            </a:r>
            <a:r>
              <a:rPr lang="sv-SE" baseline="0" dirty="0"/>
              <a:t> </a:t>
            </a:r>
            <a:r>
              <a:rPr lang="sv-SE" dirty="0"/>
              <a:t>Motion.</a:t>
            </a:r>
            <a:r>
              <a:rPr lang="sv-SE" baseline="0" dirty="0"/>
              <a:t> </a:t>
            </a:r>
            <a:r>
              <a:rPr lang="sv-SE" dirty="0"/>
              <a:t>Sömn.</a:t>
            </a:r>
            <a:r>
              <a:rPr lang="sv-SE" baseline="0" dirty="0"/>
              <a:t> </a:t>
            </a:r>
            <a:r>
              <a:rPr lang="sv-SE" dirty="0"/>
              <a:t>Rutiner. Vad</a:t>
            </a:r>
            <a:r>
              <a:rPr lang="sv-SE" baseline="0" dirty="0"/>
              <a:t> som är återhämtande kan också vara olika för oss.</a:t>
            </a:r>
            <a:endParaRPr lang="sv-SE" dirty="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sv-SE" noProof="0" dirty="0"/>
              <a:t>Påminn om FUB- Vad kan man göra Innan.</a:t>
            </a:r>
            <a:r>
              <a:rPr lang="sv-SE" baseline="0" noProof="0" dirty="0"/>
              <a:t> </a:t>
            </a:r>
            <a:endParaRPr lang="sv-SE" noProof="0" dirty="0"/>
          </a:p>
          <a:p>
            <a:pPr eaLnBrk="1" hangingPunct="1"/>
            <a:endParaRPr lang="sv-SE" dirty="0"/>
          </a:p>
          <a:p>
            <a:pPr>
              <a:buFont typeface="Wingdings" pitchFamily="2" charset="2"/>
              <a:buNone/>
            </a:pPr>
            <a:r>
              <a:rPr lang="sv-SE" dirty="0"/>
              <a:t>Allmänna</a:t>
            </a:r>
            <a:r>
              <a:rPr lang="sv-SE" baseline="0" dirty="0"/>
              <a:t> barnhusets ger ut rapporter kring våld mot barn. Där säger föräldrar som uppger att de använt våld mot sina barn att deras egen stress varit en starkt bidragande orsak. </a:t>
            </a:r>
            <a:r>
              <a:rPr lang="sv-SE" b="1" baseline="0" dirty="0"/>
              <a:t>(se Komet 3-11)</a:t>
            </a:r>
            <a:endParaRPr lang="sv-SE" b="1" dirty="0"/>
          </a:p>
          <a:p>
            <a:pPr marL="0" indent="0">
              <a:buFont typeface="Arial" panose="020B0604020202020204" pitchFamily="34" charset="0"/>
              <a:buNone/>
            </a:pPr>
            <a:endParaRPr lang="sv-SE" i="1" baseline="0" noProof="0" dirty="0"/>
          </a:p>
          <a:p>
            <a:r>
              <a:rPr lang="sv-SE" baseline="0" noProof="0" dirty="0"/>
              <a:t>Viktigt att veta att vi kan sänka vår irritabilitet. Samma händelse utlöser inte samma reaktion när vi är utvilade, mätta, trygga..</a:t>
            </a:r>
          </a:p>
          <a:p>
            <a:endParaRPr lang="sv-SE" baseline="0" noProof="0" dirty="0"/>
          </a:p>
          <a:p>
            <a:pPr eaLnBrk="1" hangingPunct="1"/>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kern="1200" dirty="0">
                <a:solidFill>
                  <a:schemeClr val="tx1"/>
                </a:solidFill>
                <a:effectLst/>
                <a:latin typeface="+mn-lt"/>
                <a:ea typeface="+mn-ea"/>
                <a:cs typeface="+mn-cs"/>
              </a:rPr>
              <a:t>2 min	</a:t>
            </a:r>
          </a:p>
          <a:p>
            <a:r>
              <a:rPr lang="sv-SE" sz="1200" kern="1200" dirty="0">
                <a:solidFill>
                  <a:schemeClr val="tx1"/>
                </a:solidFill>
                <a:effectLst/>
                <a:latin typeface="+mn-lt"/>
                <a:ea typeface="+mn-ea"/>
                <a:cs typeface="+mn-cs"/>
              </a:rPr>
              <a:t>Idag kommer vi att prata om träff 7 och 8 </a:t>
            </a:r>
          </a:p>
          <a:p>
            <a:endParaRPr lang="sv-SE" sz="1200" b="1" i="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Träff 7:  </a:t>
            </a:r>
            <a:r>
              <a:rPr lang="sv-SE" sz="1200" i="1" kern="1200" dirty="0">
                <a:solidFill>
                  <a:schemeClr val="tx1"/>
                </a:solidFill>
                <a:effectLst/>
                <a:latin typeface="+mn-lt"/>
                <a:ea typeface="+mn-ea"/>
                <a:cs typeface="+mn-cs"/>
              </a:rPr>
              <a:t>som heter</a:t>
            </a:r>
            <a:r>
              <a:rPr lang="sv-SE" sz="1200" b="1" i="1" kern="1200" dirty="0">
                <a:solidFill>
                  <a:schemeClr val="tx1"/>
                </a:solidFill>
                <a:effectLst/>
                <a:latin typeface="+mn-lt"/>
                <a:ea typeface="+mn-ea"/>
                <a:cs typeface="+mn-cs"/>
              </a:rPr>
              <a:t> - Mindre tjat, skäll och ilska</a:t>
            </a:r>
            <a:endParaRPr lang="sv-SE" sz="1200" kern="1200" dirty="0">
              <a:solidFill>
                <a:schemeClr val="tx1"/>
              </a:solidFill>
              <a:effectLst/>
              <a:latin typeface="+mn-lt"/>
              <a:ea typeface="+mn-ea"/>
              <a:cs typeface="+mn-cs"/>
            </a:endParaRPr>
          </a:p>
          <a:p>
            <a:endParaRPr lang="sv-SE" sz="1200" b="1" i="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Träff 8:</a:t>
            </a:r>
            <a:r>
              <a:rPr lang="sv-SE" sz="1200" i="1" kern="1200" dirty="0">
                <a:solidFill>
                  <a:schemeClr val="tx1"/>
                </a:solidFill>
                <a:effectLst/>
                <a:latin typeface="+mn-lt"/>
                <a:ea typeface="+mn-ea"/>
                <a:cs typeface="+mn-cs"/>
              </a:rPr>
              <a:t> som heter </a:t>
            </a:r>
            <a:r>
              <a:rPr lang="sv-SE" sz="1200" b="1" i="1" kern="1200" dirty="0">
                <a:solidFill>
                  <a:schemeClr val="tx1"/>
                </a:solidFill>
                <a:effectLst/>
                <a:latin typeface="+mn-lt"/>
                <a:ea typeface="+mn-ea"/>
                <a:cs typeface="+mn-cs"/>
              </a:rPr>
              <a:t>- Regler  </a:t>
            </a:r>
          </a:p>
          <a:p>
            <a:endParaRPr lang="sv-SE" sz="1200" b="1" i="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Fika</a:t>
            </a:r>
            <a:r>
              <a:rPr lang="sv-SE" sz="1200" b="1" i="1" kern="1200" baseline="0" dirty="0">
                <a:solidFill>
                  <a:schemeClr val="tx1"/>
                </a:solidFill>
                <a:effectLst/>
                <a:latin typeface="+mn-lt"/>
                <a:ea typeface="+mn-ea"/>
                <a:cs typeface="+mn-cs"/>
              </a:rPr>
              <a:t> kl.10, kort paus ca kl.11</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Praktiska frågor </a:t>
            </a:r>
          </a:p>
          <a:p>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Hur många har läst träff 7-8? En gång?</a:t>
            </a:r>
            <a:r>
              <a:rPr lang="sv-SE" sz="1200" kern="1200" baseline="0" dirty="0">
                <a:solidFill>
                  <a:schemeClr val="tx1"/>
                </a:solidFill>
                <a:effectLst/>
                <a:latin typeface="+mn-lt"/>
                <a:ea typeface="+mn-ea"/>
                <a:cs typeface="+mn-cs"/>
              </a:rPr>
              <a:t> Flera gånger?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8BD5DB9-A591-4E7B-AAC4-2654228CE55C}"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effectLst/>
                <a:latin typeface="Stockholm Type Regular" pitchFamily="50" charset="0"/>
              </a:rPr>
              <a:t>3 min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chemeClr val="tx1"/>
                </a:solidFill>
                <a:effectLst/>
                <a:latin typeface="Stockholm Type Regular" pitchFamily="50" charset="0"/>
              </a:rPr>
              <a:t>Ur</a:t>
            </a:r>
            <a:r>
              <a:rPr lang="sv-SE" sz="1200" b="1" baseline="0" dirty="0">
                <a:solidFill>
                  <a:schemeClr val="tx1"/>
                </a:solidFill>
                <a:effectLst/>
                <a:latin typeface="Stockholm Type Regular" pitchFamily="50" charset="0"/>
              </a:rPr>
              <a:t> bilaga 2 föräldramaterialet: Tema ilska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a:solidFill>
                <a:schemeClr val="tx1"/>
              </a:solidFill>
              <a:effectLst/>
              <a:latin typeface="Stockholm Type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Det finns en del myter om ilska,</a:t>
            </a:r>
            <a:r>
              <a:rPr lang="sv-SE" sz="1200" b="0" kern="1200" baseline="0" dirty="0">
                <a:solidFill>
                  <a:schemeClr val="tx1"/>
                </a:solidFill>
                <a:effectLst/>
                <a:latin typeface="+mn-lt"/>
                <a:ea typeface="+mn-ea"/>
                <a:cs typeface="+mn-cs"/>
              </a:rPr>
              <a:t> som a</a:t>
            </a:r>
            <a:r>
              <a:rPr lang="sv-SE" sz="1200" kern="1200" dirty="0">
                <a:solidFill>
                  <a:schemeClr val="tx1"/>
                </a:solidFill>
                <a:effectLst/>
                <a:latin typeface="+mn-lt"/>
                <a:ea typeface="+mn-ea"/>
                <a:cs typeface="+mn-cs"/>
              </a:rPr>
              <a:t>tt</a:t>
            </a:r>
            <a:r>
              <a:rPr lang="sv-SE" sz="1200" kern="1200" baseline="0" dirty="0">
                <a:solidFill>
                  <a:schemeClr val="tx1"/>
                </a:solidFill>
                <a:effectLst/>
                <a:latin typeface="+mn-lt"/>
                <a:ea typeface="+mn-ea"/>
                <a:cs typeface="+mn-cs"/>
              </a:rPr>
              <a:t> det t ex är bra att agera ut sin ilska och att man inte kan styra 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1"/>
              </a:solidFill>
              <a:effectLst/>
              <a:latin typeface="Stockholm Type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effectLst/>
                <a:latin typeface="Stockholm Type Regular" pitchFamily="50" charset="0"/>
              </a:rPr>
              <a:t>1. </a:t>
            </a:r>
            <a:r>
              <a:rPr lang="sv-SE" sz="1200" i="1" dirty="0">
                <a:solidFill>
                  <a:schemeClr val="tx1"/>
                </a:solidFill>
                <a:effectLst/>
                <a:latin typeface="Times New Roman" panose="02020603050405020304" pitchFamily="18" charset="0"/>
                <a:cs typeface="Times New Roman" panose="02020603050405020304" pitchFamily="18" charset="0"/>
              </a:rPr>
              <a:t>”Jag har hett temperament så jag kan inte göra något åt min ilska”.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effectLst/>
                <a:latin typeface="Stockholm Type Regular" pitchFamily="50" charset="0"/>
              </a:rPr>
              <a:t>Våra beteenden är viljestyrda. Det betyder att du själv kan bestämma över vilka beteenden du gör. Men ibland kan man behöva öva på nya beteenden och hur vi agerar.</a:t>
            </a:r>
          </a:p>
          <a:p>
            <a:pPr>
              <a:lnSpc>
                <a:spcPct val="100000"/>
              </a:lnSpc>
              <a:spcAft>
                <a:spcPts val="720"/>
              </a:spcAft>
            </a:pPr>
            <a:r>
              <a:rPr lang="sv-SE" sz="1200" dirty="0">
                <a:solidFill>
                  <a:schemeClr val="tx1"/>
                </a:solidFill>
                <a:effectLst/>
                <a:latin typeface="Stockholm Type Regular" pitchFamily="50" charset="0"/>
              </a:rPr>
              <a:t>2.</a:t>
            </a:r>
            <a:r>
              <a:rPr lang="sv-SE" sz="1200" baseline="0" dirty="0">
                <a:solidFill>
                  <a:schemeClr val="tx1"/>
                </a:solidFill>
                <a:effectLst/>
                <a:latin typeface="Stockholm Type Regular" pitchFamily="50" charset="0"/>
              </a:rPr>
              <a:t> </a:t>
            </a:r>
            <a:r>
              <a:rPr lang="sv-SE" sz="1200" i="1" dirty="0">
                <a:solidFill>
                  <a:schemeClr val="tx1"/>
                </a:solidFill>
                <a:effectLst/>
                <a:latin typeface="Times New Roman" panose="02020603050405020304" pitchFamily="18" charset="0"/>
                <a:cs typeface="Times New Roman" panose="02020603050405020304" pitchFamily="18" charset="0"/>
              </a:rPr>
              <a:t>”Det är bra att agera ut sin ilska, annars försvinner den inte”.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effectLst/>
                <a:latin typeface="Stockholm Type Regular" pitchFamily="50" charset="0"/>
              </a:rPr>
              <a:t>Det stämmer inte. Alla känslor har ett förlopp, de kommer och går. Det gäller även ilska.  Om du väntar en stund innan du reagerar så kommer ilskan att klinga av. Att räkna till 10 kan vara användbart.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effectLst/>
                <a:latin typeface="Stockholm Type Regular" pitchFamily="50" charset="0"/>
              </a:rPr>
              <a:t>3.</a:t>
            </a:r>
            <a:r>
              <a:rPr lang="sv-SE" sz="1200" baseline="0" dirty="0">
                <a:solidFill>
                  <a:schemeClr val="tx1"/>
                </a:solidFill>
                <a:effectLst/>
                <a:latin typeface="Stockholm Type Regular" pitchFamily="50" charset="0"/>
              </a:rPr>
              <a:t> </a:t>
            </a:r>
            <a:r>
              <a:rPr lang="sv-SE" sz="1200" i="1" dirty="0">
                <a:solidFill>
                  <a:schemeClr val="tx1"/>
                </a:solidFill>
                <a:effectLst/>
                <a:latin typeface="Times New Roman" panose="02020603050405020304" pitchFamily="18" charset="0"/>
                <a:cs typeface="Times New Roman" panose="02020603050405020304" pitchFamily="18" charset="0"/>
              </a:rPr>
              <a:t>”Jag har köpt en boxningsboll till mitt barn, då får han utlopp för sin ilska och kan bete sig bättre”.</a:t>
            </a:r>
            <a:endParaRPr lang="sv-SE"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effectLst/>
                <a:latin typeface="Stockholm Type Regular" pitchFamily="50" charset="0"/>
              </a:rPr>
              <a:t>I forskningsstudier har man sett att arga beteenden leder till mer ilska, inte mindre. Ett bättre sätt är att prata om vad barnet kan göra när han eller hon blir jättearg. Kanske gå undan en stund, andas eller sysselsätta sig med något annat.</a:t>
            </a:r>
            <a:endParaRPr lang="sv-SE" sz="1200" dirty="0">
              <a:solidFill>
                <a:schemeClr val="tx1"/>
              </a:solidFill>
              <a:effectLst/>
              <a:latin typeface="Stockholm Type Regular" pitchFamily="50"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1"/>
              </a:solidFill>
              <a:effectLst/>
              <a:latin typeface="Stockholm Type Regular" pitchFamily="50"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baseline="0" dirty="0">
                <a:solidFill>
                  <a:schemeClr val="tx1"/>
                </a:solidFill>
                <a:effectLst/>
                <a:latin typeface="+mn-lt"/>
                <a:ea typeface="+mn-ea"/>
                <a:cs typeface="+mn-cs"/>
              </a:rPr>
              <a:t>Känslan ilska kan man inte hindra men det är hur vi agerar på känslan som är viktigt. A</a:t>
            </a:r>
            <a:r>
              <a:rPr lang="sv-SE" sz="1200" b="0" kern="1200" dirty="0">
                <a:solidFill>
                  <a:schemeClr val="tx1"/>
                </a:solidFill>
                <a:effectLst/>
                <a:latin typeface="+mn-lt"/>
                <a:ea typeface="+mn-ea"/>
                <a:cs typeface="+mn-cs"/>
              </a:rPr>
              <a:t>rga beteenden leder också</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till mer ilska</a:t>
            </a:r>
            <a:r>
              <a:rPr lang="sv-SE" sz="1200" b="0" kern="1200" baseline="0" dirty="0">
                <a:solidFill>
                  <a:schemeClr val="tx1"/>
                </a:solidFill>
                <a:effectLst/>
                <a:latin typeface="+mn-lt"/>
                <a:ea typeface="+mn-ea"/>
                <a:cs typeface="+mn-cs"/>
              </a:rPr>
              <a:t> och s</a:t>
            </a:r>
            <a:r>
              <a:rPr lang="sv-SE" sz="1200" kern="1200" dirty="0">
                <a:solidFill>
                  <a:schemeClr val="tx1"/>
                </a:solidFill>
                <a:effectLst/>
                <a:latin typeface="+mn-lt"/>
                <a:ea typeface="+mn-ea"/>
                <a:cs typeface="+mn-cs"/>
              </a:rPr>
              <a:t>kapar mer aggressivitet. Om man tvärtom lyckas hantera sin ilska och beter</a:t>
            </a:r>
            <a:r>
              <a:rPr lang="sv-SE" sz="1200" kern="1200" baseline="0" dirty="0">
                <a:solidFill>
                  <a:schemeClr val="tx1"/>
                </a:solidFill>
                <a:effectLst/>
                <a:latin typeface="+mn-lt"/>
                <a:ea typeface="+mn-ea"/>
                <a:cs typeface="+mn-cs"/>
              </a:rPr>
              <a:t> sig lugnt blir det lättare att även nästa gång uppträda lugnt i en liknande situation.</a:t>
            </a:r>
            <a:r>
              <a:rPr lang="sv-SE" sz="1200" kern="1200" dirty="0">
                <a:solidFill>
                  <a:schemeClr val="tx1"/>
                </a:solidFill>
                <a:effectLst/>
                <a:latin typeface="+mn-lt"/>
                <a:ea typeface="+mn-ea"/>
                <a:cs typeface="+mn-cs"/>
              </a:rPr>
              <a:t> Det blir en form av inlärning.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Vi smittar </a:t>
            </a:r>
            <a:r>
              <a:rPr lang="sv-SE" sz="1200" kern="1200" baseline="0" dirty="0">
                <a:solidFill>
                  <a:schemeClr val="tx1"/>
                </a:solidFill>
                <a:effectLst/>
                <a:latin typeface="+mn-lt"/>
                <a:ea typeface="+mn-ea"/>
                <a:cs typeface="+mn-cs"/>
              </a:rPr>
              <a:t>varandra med våra känslor (glada personer gör oss glada, arga personer gör oss arga). Om vi själva är arga är det stor risk att även den vi pratar med blir arg.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1"/>
              </a:solidFill>
              <a:effectLst/>
              <a:latin typeface="Stockholm Type Regular" pitchFamily="50"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Ilska är ofta den </a:t>
            </a:r>
            <a:r>
              <a:rPr lang="sv-SE" sz="1200" b="0" kern="1200" dirty="0">
                <a:solidFill>
                  <a:schemeClr val="tx1"/>
                </a:solidFill>
                <a:effectLst/>
                <a:latin typeface="+mn-lt"/>
                <a:ea typeface="+mn-ea"/>
                <a:cs typeface="+mn-cs"/>
              </a:rPr>
              <a:t>känsla</a:t>
            </a:r>
            <a:r>
              <a:rPr lang="sv-SE" sz="1200" b="0" kern="1200" baseline="0" dirty="0">
                <a:solidFill>
                  <a:schemeClr val="tx1"/>
                </a:solidFill>
                <a:effectLst/>
                <a:latin typeface="+mn-lt"/>
                <a:ea typeface="+mn-ea"/>
                <a:cs typeface="+mn-cs"/>
              </a:rPr>
              <a:t> som är lättast att ge uttryck för </a:t>
            </a:r>
            <a:r>
              <a:rPr lang="sv-SE" sz="1200" kern="1200" baseline="0" dirty="0">
                <a:solidFill>
                  <a:schemeClr val="tx1"/>
                </a:solidFill>
                <a:effectLst/>
                <a:latin typeface="+mn-lt"/>
                <a:ea typeface="+mn-ea"/>
                <a:cs typeface="+mn-cs"/>
              </a:rPr>
              <a:t>och </a:t>
            </a:r>
            <a:r>
              <a:rPr lang="sv-SE" sz="1200" baseline="0" dirty="0">
                <a:latin typeface="Stockholm Type Regular" pitchFamily="50" charset="0"/>
              </a:rPr>
              <a:t>kan kännas bra i stunden. Men i</a:t>
            </a:r>
            <a:r>
              <a:rPr lang="sv-SE" baseline="0" dirty="0"/>
              <a:t>lska är många gånger en sekundär känsla, som täcker en annan känsla, en känsla som kan vara svårare att ge uttryck för och hantera.  Det kan handla om tex Ledsenhet, besvikelse, rädsla. Det kan vara svårt att visa de känslorna och lättare att visa sig arg.  </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20</a:t>
            </a:fld>
            <a:endParaRPr lang="sv-SE"/>
          </a:p>
        </p:txBody>
      </p:sp>
    </p:spTree>
    <p:extLst>
      <p:ext uri="{BB962C8B-B14F-4D97-AF65-F5344CB8AC3E}">
        <p14:creationId xmlns:p14="http://schemas.microsoft.com/office/powerpoint/2010/main" val="324537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5 min (Föräldramaterial</a:t>
            </a:r>
            <a:r>
              <a:rPr lang="sv-SE" sz="1200" b="0" kern="1200" baseline="0" dirty="0">
                <a:solidFill>
                  <a:schemeClr val="tx1"/>
                </a:solidFill>
                <a:effectLst/>
                <a:latin typeface="+mn-lt"/>
                <a:ea typeface="+mn-ea"/>
                <a:cs typeface="+mn-cs"/>
              </a:rPr>
              <a:t> – F37)</a:t>
            </a:r>
          </a:p>
          <a:p>
            <a:endParaRPr lang="sv-SE" sz="1200" b="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Ibland behöver vi säga ifrån. Knepet är att bevara lugnet och förmedla vårt budskap, utan att ge någon större uppmärksamhet åt problembeteendet.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Framför kritik med jag-budskap. Jag-budskap är ett sätt att säga ifrån utan att anklaga och trappa upp konflikt. Det skapar tydlighet när man talar om vad man vill.</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Så använda jag-budskap, var kortfattad och konkret och lägg till att beskriva din känsla. </a:t>
            </a:r>
          </a:p>
          <a:p>
            <a:r>
              <a:rPr lang="sv-SE" sz="1200" kern="1200" dirty="0">
                <a:solidFill>
                  <a:schemeClr val="tx1"/>
                </a:solidFill>
                <a:effectLst/>
                <a:latin typeface="+mn-lt"/>
                <a:ea typeface="+mn-ea"/>
                <a:cs typeface="+mn-cs"/>
              </a:rPr>
              <a:t>Därefter kan du uttrycka önskemål om konkret förändring …tex ”när du inte städar upp i köket efter dig, så blir jag väldigt stressad, därför skulle jag vilja att du i fortsättningen städar upp efter dig i köket”.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Minnesregel för jag-budskap : När du… känner jag….. jag vill</a:t>
            </a:r>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21</a:t>
            </a:fld>
            <a:endParaRPr lang="sv-SE"/>
          </a:p>
        </p:txBody>
      </p:sp>
    </p:spTree>
    <p:extLst>
      <p:ext uri="{BB962C8B-B14F-4D97-AF65-F5344CB8AC3E}">
        <p14:creationId xmlns:p14="http://schemas.microsoft.com/office/powerpoint/2010/main" val="1717678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2467"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15 min (Föräldramaterial – F35)	ca kl.11.00 paus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Träff 7 Film 3 </a:t>
            </a:r>
            <a:r>
              <a:rPr lang="sv-SE" sz="1200" b="0" kern="1200" dirty="0">
                <a:solidFill>
                  <a:schemeClr val="tx1"/>
                </a:solidFill>
                <a:effectLst/>
                <a:latin typeface="+mn-lt"/>
                <a:ea typeface="+mn-ea"/>
                <a:cs typeface="+mn-cs"/>
              </a:rPr>
              <a:t>(4 min)  </a:t>
            </a:r>
            <a:r>
              <a:rPr lang="sv-SE" sz="1200" kern="1200" dirty="0">
                <a:solidFill>
                  <a:schemeClr val="tx1"/>
                </a:solidFill>
                <a:effectLst/>
                <a:latin typeface="+mn-lt"/>
                <a:ea typeface="+mn-ea"/>
                <a:cs typeface="+mn-cs"/>
              </a:rPr>
              <a:t>– Hantera ilska. Benjamin och hans pappa gör matte</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Diskutera </a:t>
            </a:r>
            <a:r>
              <a:rPr lang="sv-SE" sz="1200" b="1" kern="1200" dirty="0">
                <a:solidFill>
                  <a:schemeClr val="tx1"/>
                </a:solidFill>
                <a:effectLst/>
                <a:latin typeface="+mn-lt"/>
                <a:ea typeface="+mn-ea"/>
                <a:cs typeface="+mn-cs"/>
              </a:rPr>
              <a:t>4 och 4</a:t>
            </a:r>
            <a:r>
              <a:rPr lang="sv-SE" sz="1200" kern="1200" dirty="0">
                <a:solidFill>
                  <a:schemeClr val="tx1"/>
                </a:solidFill>
                <a:effectLst/>
                <a:latin typeface="+mn-lt"/>
                <a:ea typeface="+mn-ea"/>
                <a:cs typeface="+mn-cs"/>
              </a:rPr>
              <a:t>: Vad gjorde pappa som var bra? Vad hade han kunnat göra annorlunda?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(pappan drar en gräns, blir överdrivet långsint och bestraffande trots att det finns en öppning för att lösa konflikten, pappan skulle behöva hantera sin egna ilska, fler påminnelser och positiva uppmaningar hade kunnat hjälpa, uppmärksamhetsprincipen).</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Träff 7 Film 4 </a:t>
            </a:r>
            <a:r>
              <a:rPr lang="sv-SE" sz="1200" b="0" kern="1200" dirty="0">
                <a:solidFill>
                  <a:schemeClr val="tx1"/>
                </a:solidFill>
                <a:effectLst/>
                <a:latin typeface="+mn-lt"/>
                <a:ea typeface="+mn-ea"/>
                <a:cs typeface="+mn-cs"/>
              </a:rPr>
              <a:t>(1</a:t>
            </a:r>
            <a:r>
              <a:rPr lang="sv-SE" sz="1200" b="0" kern="1200" baseline="0" dirty="0">
                <a:solidFill>
                  <a:schemeClr val="tx1"/>
                </a:solidFill>
                <a:effectLst/>
                <a:latin typeface="+mn-lt"/>
                <a:ea typeface="+mn-ea"/>
                <a:cs typeface="+mn-cs"/>
              </a:rPr>
              <a:t> min) </a:t>
            </a:r>
            <a:r>
              <a:rPr lang="sv-SE" sz="1200" kern="1200" dirty="0">
                <a:solidFill>
                  <a:schemeClr val="tx1"/>
                </a:solidFill>
                <a:effectLst/>
                <a:latin typeface="+mn-lt"/>
                <a:ea typeface="+mn-ea"/>
                <a:cs typeface="+mn-cs"/>
              </a:rPr>
              <a:t>– Hantera ilska. Benjamin och hans pappa gör matte</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Diskutera</a:t>
            </a:r>
            <a:r>
              <a:rPr lang="sv-SE" sz="1200" b="1" kern="1200" dirty="0">
                <a:solidFill>
                  <a:schemeClr val="tx1"/>
                </a:solidFill>
                <a:effectLst/>
                <a:latin typeface="+mn-lt"/>
                <a:ea typeface="+mn-ea"/>
                <a:cs typeface="+mn-cs"/>
              </a:rPr>
              <a:t> 4 och 4 om tid finns, annars helgrupp:</a:t>
            </a:r>
            <a:r>
              <a:rPr lang="sv-SE" sz="1200" kern="1200" dirty="0">
                <a:solidFill>
                  <a:schemeClr val="tx1"/>
                </a:solidFill>
                <a:effectLst/>
                <a:latin typeface="+mn-lt"/>
                <a:ea typeface="+mn-ea"/>
                <a:cs typeface="+mn-cs"/>
              </a:rPr>
              <a:t> Vad gjorde pappa som var bra?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(gå undan ett tag för att lugna sig är ofta en bra strategi för att dämpa en upptrappning av konflikter, återkommer inte med tjat eller förmaningar när han kommer tillbaka, beredd att ge det en chans till, vara beredd att förlåta och ge en ny chans om att gå undan i en konflikt).</a:t>
            </a:r>
          </a:p>
          <a:p>
            <a:r>
              <a:rPr lang="sv-SE" sz="1200" b="1"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endParaRPr lang="sv-SE" dirty="0"/>
          </a:p>
        </p:txBody>
      </p:sp>
      <p:sp>
        <p:nvSpPr>
          <p:cNvPr id="44036" name="Platshållare för bildnummer 3"/>
          <p:cNvSpPr>
            <a:spLocks noGrp="1"/>
          </p:cNvSpPr>
          <p:nvPr>
            <p:ph type="sldNum" sz="quarter" idx="5"/>
          </p:nvPr>
        </p:nvSpPr>
        <p:spPr/>
        <p:txBody>
          <a:bodyPr/>
          <a:lstStyle/>
          <a:p>
            <a:pPr>
              <a:defRPr/>
            </a:pPr>
            <a:fld id="{F5DDC773-A53B-43C7-A2D4-D5D143FC8DA3}" type="slidenum">
              <a:rPr lang="sv-SE" smtClean="0"/>
              <a:pPr>
                <a:defRPr/>
              </a:pPr>
              <a:t>22</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23</a:t>
            </a:fld>
            <a:endParaRPr lang="sv-SE"/>
          </a:p>
        </p:txBody>
      </p:sp>
    </p:spTree>
    <p:extLst>
      <p:ext uri="{BB962C8B-B14F-4D97-AF65-F5344CB8AC3E}">
        <p14:creationId xmlns:p14="http://schemas.microsoft.com/office/powerpoint/2010/main" val="2802902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59747"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r>
              <a:rPr lang="sv-SE" dirty="0"/>
              <a:t>1 min</a:t>
            </a:r>
          </a:p>
          <a:p>
            <a:r>
              <a:rPr lang="sv-SE" dirty="0"/>
              <a:t>	</a:t>
            </a:r>
          </a:p>
          <a:p>
            <a:pPr>
              <a:lnSpc>
                <a:spcPts val="1200"/>
              </a:lnSpc>
              <a:spcBef>
                <a:spcPts val="1200"/>
              </a:spcBef>
            </a:pPr>
            <a:r>
              <a:rPr lang="sv-S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Övergripande mål med träffen</a:t>
            </a:r>
          </a:p>
          <a:p>
            <a:pPr>
              <a:lnSpc>
                <a:spcPts val="1500"/>
              </a:lnSpc>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Målet med träffen är att gå igenom hur föräldrar kan formulera och följa upp regler, och planera hur de vill jobba vidare med innehållet i Komet nu när kursen är slut.</a:t>
            </a:r>
          </a:p>
          <a:p>
            <a:endParaRPr lang="sv-SE" dirty="0"/>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Genomgång av Övning hemma</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Regler</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Övning regler och konsekvenser</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Handlingsplan</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Repetition av KOMET och plan för framtiden</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Ny övning hemma</a:t>
            </a:r>
          </a:p>
          <a:p>
            <a:pPr eaLnBrk="1" hangingPunct="1"/>
            <a:endParaRPr lang="sv-SE" dirty="0"/>
          </a:p>
        </p:txBody>
      </p:sp>
      <p:sp>
        <p:nvSpPr>
          <p:cNvPr id="172036"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C856E-90A4-484E-A154-1BC6A4A0FDE7}" type="slidenum">
              <a:rPr lang="sv-SE" smtClean="0"/>
              <a:pPr fontAlgn="base">
                <a:spcBef>
                  <a:spcPct val="0"/>
                </a:spcBef>
                <a:spcAft>
                  <a:spcPct val="0"/>
                </a:spcAft>
                <a:defRPr/>
              </a:pPr>
              <a:t>24</a:t>
            </a:fld>
            <a:endParaRPr lang="sv-SE"/>
          </a:p>
        </p:txBody>
      </p:sp>
    </p:spTree>
    <p:extLst>
      <p:ext uri="{BB962C8B-B14F-4D97-AF65-F5344CB8AC3E}">
        <p14:creationId xmlns:p14="http://schemas.microsoft.com/office/powerpoint/2010/main" val="833299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pPr marL="514350" indent="-514350"/>
            <a:r>
              <a:rPr lang="sv-SE" dirty="0"/>
              <a:t>3 min		</a:t>
            </a:r>
          </a:p>
          <a:p>
            <a:pPr marL="514350" indent="-514350"/>
            <a:endParaRPr lang="sv-SE" dirty="0"/>
          </a:p>
          <a:p>
            <a:pPr marL="514350" indent="-514350" algn="l"/>
            <a:r>
              <a:rPr lang="sv-SE" dirty="0"/>
              <a:t>Tydliga regler minskar konflikter </a:t>
            </a:r>
            <a:r>
              <a:rPr lang="sv-SE" sz="1200" dirty="0"/>
              <a:t>(Hayes, Hudson &amp; Matthews, 2004) </a:t>
            </a:r>
            <a:r>
              <a:rPr lang="sv-SE" dirty="0"/>
              <a:t>– Studie med 1300 tonåringar.</a:t>
            </a:r>
            <a:r>
              <a:rPr lang="sv-SE" baseline="0" dirty="0"/>
              <a:t> </a:t>
            </a:r>
          </a:p>
          <a:p>
            <a:pPr marL="514350" indent="-514350" algn="l"/>
            <a:r>
              <a:rPr lang="sv-SE" baseline="0" dirty="0"/>
              <a:t>Man tittade på sambandet mellan tydliga regler, konflikter och andra problem. Studien visade att tonåringar som hade tydliga regler hade </a:t>
            </a:r>
            <a:r>
              <a:rPr lang="sv-SE" b="1" baseline="0" dirty="0"/>
              <a:t>färre konflikter med föräldrarna och löpte betydligt mindre risk för att ha problem på fritiden </a:t>
            </a:r>
            <a:r>
              <a:rPr lang="sv-SE" baseline="0" dirty="0"/>
              <a:t>(röka, dricka alkohol, blivit arresterad, göra andra farliga saker. Hela 40% av dessa problem berodde på om familjen hade tydliga regler </a:t>
            </a:r>
          </a:p>
          <a:p>
            <a:pPr marL="514350" indent="-514350"/>
            <a:endParaRPr lang="sv-SE" baseline="0" dirty="0"/>
          </a:p>
          <a:p>
            <a:pPr marL="514350" indent="-514350"/>
            <a:r>
              <a:rPr lang="sv-SE" baseline="0" dirty="0"/>
              <a:t>En kombination av mer allmänt stöd från föräldrarna, inblick OCH konkreta regler leder till </a:t>
            </a:r>
            <a:r>
              <a:rPr lang="sv-SE" b="1" baseline="0" dirty="0"/>
              <a:t>mindre användning av alkohol, droger och tobak</a:t>
            </a:r>
            <a:r>
              <a:rPr lang="sv-SE" baseline="0" dirty="0"/>
              <a:t>, liksom senare sexdebut (som också brukar räknas till riskbeteende). </a:t>
            </a:r>
            <a:r>
              <a:rPr lang="en-US" b="0" i="1" dirty="0"/>
              <a:t>Parenting Practices and Adolescent Risk Behavior: Rules on Smoking and Drinking Also Predict Cannabis Use and Early Sexual Debut.</a:t>
            </a:r>
            <a:r>
              <a:rPr lang="sv-SE" baseline="0" dirty="0"/>
              <a:t> (De </a:t>
            </a:r>
            <a:r>
              <a:rPr lang="sv-SE" baseline="0" dirty="0" err="1"/>
              <a:t>Looze</a:t>
            </a:r>
            <a:r>
              <a:rPr lang="sv-SE" baseline="0" dirty="0"/>
              <a:t>, 2012)</a:t>
            </a:r>
            <a:endParaRPr lang="sv-SE" b="0" i="1" baseline="0" dirty="0"/>
          </a:p>
          <a:p>
            <a:pPr marL="514350" indent="-514350"/>
            <a:endParaRPr lang="sv-SE" dirty="0"/>
          </a:p>
          <a:p>
            <a:pPr marL="514350" indent="-514350"/>
            <a:r>
              <a:rPr lang="sv-SE" sz="1200" dirty="0"/>
              <a:t>Ibland behövs </a:t>
            </a:r>
            <a:r>
              <a:rPr lang="sv-SE" sz="1200" b="1" dirty="0"/>
              <a:t>indragna förmåner</a:t>
            </a:r>
            <a:r>
              <a:rPr lang="sv-SE" sz="1100" b="1" dirty="0"/>
              <a:t> </a:t>
            </a:r>
            <a:r>
              <a:rPr lang="sv-SE" sz="1000" dirty="0"/>
              <a:t>(Stein, 1999) – Forskare</a:t>
            </a:r>
            <a:r>
              <a:rPr lang="sv-SE" sz="1000" baseline="0" dirty="0"/>
              <a:t> följde 16 tonåringar som hade problem med aggressivitet.</a:t>
            </a:r>
          </a:p>
          <a:p>
            <a:pPr marL="514350" indent="-514350"/>
            <a:r>
              <a:rPr lang="sv-SE" sz="1000" baseline="0" dirty="0"/>
              <a:t>I början av perioden slogs ungdomarna 3 ggr/v. Under de kommande 2 månaderna fick ungdomarna samtalskontakt samtidigt som </a:t>
            </a:r>
            <a:r>
              <a:rPr lang="sv-SE" sz="1000" baseline="0" dirty="0" err="1"/>
              <a:t>fld</a:t>
            </a:r>
            <a:r>
              <a:rPr lang="sv-SE" sz="1000" baseline="0" dirty="0"/>
              <a:t> fick i uppgift att belöna positiva beteenden. Men ungdomarna fortsatte att vara aggressiva. Därefter började </a:t>
            </a:r>
            <a:r>
              <a:rPr lang="sv-SE" sz="1000" baseline="0" dirty="0" err="1"/>
              <a:t>fld</a:t>
            </a:r>
            <a:r>
              <a:rPr lang="sv-SE" sz="1000" baseline="0" dirty="0"/>
              <a:t> dra in förmåner om ungdomarna var aggressiva.</a:t>
            </a:r>
          </a:p>
          <a:p>
            <a:pPr marL="514350" indent="-514350"/>
            <a:r>
              <a:rPr lang="sv-SE" sz="1000" baseline="0" dirty="0"/>
              <a:t>Då minskade slagsmålen direkt och de följande 2 månaderna slogs ungdomarna i genomsnitt en gång/v. Månaden därpå slogs ingen av ungdomarna. </a:t>
            </a:r>
          </a:p>
          <a:p>
            <a:pPr marL="514350" indent="-514350"/>
            <a:endParaRPr lang="sv-SE" sz="1000" baseline="0" dirty="0"/>
          </a:p>
          <a:p>
            <a:r>
              <a:rPr lang="sv-SE" sz="1200" b="0" i="0" u="none" strike="noStrike" kern="1200" baseline="0" dirty="0">
                <a:solidFill>
                  <a:schemeClr val="tx1"/>
                </a:solidFill>
                <a:latin typeface="+mn-lt"/>
                <a:ea typeface="+mn-ea"/>
                <a:cs typeface="+mn-cs"/>
              </a:rPr>
              <a:t>En viktig sak som står i </a:t>
            </a:r>
            <a:r>
              <a:rPr lang="sv-SE" sz="1200" b="1" i="0" u="none" strike="noStrike" kern="1200" baseline="0" dirty="0">
                <a:solidFill>
                  <a:schemeClr val="tx1"/>
                </a:solidFill>
                <a:latin typeface="+mn-lt"/>
                <a:ea typeface="+mn-ea"/>
                <a:cs typeface="+mn-cs"/>
              </a:rPr>
              <a:t>barnkonventionen</a:t>
            </a:r>
            <a:r>
              <a:rPr lang="sv-SE" sz="1200" b="0" i="0" u="none" strike="noStrike" kern="1200" baseline="0" dirty="0">
                <a:solidFill>
                  <a:schemeClr val="tx1"/>
                </a:solidFill>
                <a:latin typeface="+mn-lt"/>
                <a:ea typeface="+mn-ea"/>
                <a:cs typeface="+mn-cs"/>
              </a:rPr>
              <a:t> är att när det fattas beslut som påverkar barn så ska besluten ta hänsyn till vad som är barnets bästa. Även förälder har ett ansvar att göra det som de tror är det bästa för sitt barn både nu och i framtiden. Barn behöver vägledning och styrning. </a:t>
            </a:r>
          </a:p>
          <a:p>
            <a:endParaRPr lang="sv-SE" sz="1200" b="0" i="0" u="none" strike="noStrike" kern="1200" baseline="0" dirty="0">
              <a:solidFill>
                <a:schemeClr val="tx1"/>
              </a:solidFill>
              <a:latin typeface="+mn-lt"/>
              <a:ea typeface="+mn-ea"/>
              <a:cs typeface="+mn-cs"/>
            </a:endParaRPr>
          </a:p>
          <a:p>
            <a:r>
              <a:rPr lang="sv-SE" sz="1200" b="0" i="1" u="none" strike="noStrike" kern="1200" baseline="0" dirty="0">
                <a:solidFill>
                  <a:schemeClr val="tx1"/>
                </a:solidFill>
                <a:latin typeface="+mn-lt"/>
                <a:ea typeface="+mn-ea"/>
                <a:cs typeface="+mn-cs"/>
              </a:rPr>
              <a:t>Till utbildaren:</a:t>
            </a:r>
          </a:p>
          <a:p>
            <a:r>
              <a:rPr lang="sv-SE" sz="1000" b="0" i="1" dirty="0"/>
              <a:t>Artikel 3, BK: Alla beslut som rör barn bar ska i första hand beaktas det som bedöms vara barnets bästa</a:t>
            </a:r>
          </a:p>
          <a:p>
            <a:pPr marL="514350" indent="-514350"/>
            <a:endParaRPr lang="sv-SE" dirty="0"/>
          </a:p>
          <a:p>
            <a:endParaRPr lang="sv-SE" dirty="0"/>
          </a:p>
        </p:txBody>
      </p:sp>
      <p:sp>
        <p:nvSpPr>
          <p:cNvPr id="4" name="Platshållare för bildnummer 3"/>
          <p:cNvSpPr>
            <a:spLocks noGrp="1"/>
          </p:cNvSpPr>
          <p:nvPr>
            <p:ph type="sldNum" sz="quarter" idx="10"/>
          </p:nvPr>
        </p:nvSpPr>
        <p:spPr/>
        <p:txBody>
          <a:bodyPr/>
          <a:lstStyle/>
          <a:p>
            <a:fld id="{F8BD5DB9-A591-4E7B-AAC4-2654228CE55C}"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5 min 	</a:t>
            </a:r>
          </a:p>
          <a:p>
            <a:pPr lvl="0"/>
            <a:r>
              <a:rPr lang="sv-SE" sz="1200" kern="1200" dirty="0">
                <a:solidFill>
                  <a:schemeClr val="tx1"/>
                </a:solidFill>
                <a:effectLst/>
                <a:latin typeface="+mn-lt"/>
                <a:ea typeface="+mn-ea"/>
                <a:cs typeface="+mn-cs"/>
              </a:rPr>
              <a:t>De flesta utmaningar kan lösas genom </a:t>
            </a:r>
            <a:r>
              <a:rPr lang="sv-SE" sz="1200" b="1" kern="1200" dirty="0">
                <a:solidFill>
                  <a:schemeClr val="tx1"/>
                </a:solidFill>
                <a:effectLst/>
                <a:latin typeface="+mn-lt"/>
                <a:ea typeface="+mn-ea"/>
                <a:cs typeface="+mn-cs"/>
              </a:rPr>
              <a:t>uppdrag och problemlösning</a:t>
            </a:r>
            <a:r>
              <a:rPr lang="sv-SE" sz="1200" kern="1200" dirty="0">
                <a:solidFill>
                  <a:schemeClr val="tx1"/>
                </a:solidFill>
                <a:effectLst/>
                <a:latin typeface="+mn-lt"/>
                <a:ea typeface="+mn-ea"/>
                <a:cs typeface="+mn-cs"/>
              </a:rPr>
              <a:t> men om det inte räcker, och det</a:t>
            </a:r>
            <a:r>
              <a:rPr lang="sv-SE" sz="1200" kern="1200" baseline="0" dirty="0">
                <a:solidFill>
                  <a:schemeClr val="tx1"/>
                </a:solidFill>
                <a:effectLst/>
                <a:latin typeface="+mn-lt"/>
                <a:ea typeface="+mn-ea"/>
                <a:cs typeface="+mn-cs"/>
              </a:rPr>
              <a:t> handlar om något riktigt viktigt</a:t>
            </a:r>
            <a:r>
              <a:rPr lang="sv-SE" sz="1200" kern="1200" dirty="0">
                <a:solidFill>
                  <a:schemeClr val="tx1"/>
                </a:solidFill>
                <a:effectLst/>
                <a:latin typeface="+mn-lt"/>
                <a:ea typeface="+mn-ea"/>
                <a:cs typeface="+mn-cs"/>
              </a:rPr>
              <a:t>, kan </a:t>
            </a:r>
            <a:r>
              <a:rPr lang="sv-SE" sz="1200" b="1" kern="1200" dirty="0">
                <a:solidFill>
                  <a:schemeClr val="tx1"/>
                </a:solidFill>
                <a:effectLst/>
                <a:latin typeface="+mn-lt"/>
                <a:ea typeface="+mn-ea"/>
                <a:cs typeface="+mn-cs"/>
              </a:rPr>
              <a:t>överenskommelse om regler </a:t>
            </a:r>
            <a:r>
              <a:rPr lang="sv-SE" sz="1200" kern="1200" dirty="0">
                <a:solidFill>
                  <a:schemeClr val="tx1"/>
                </a:solidFill>
                <a:effectLst/>
                <a:latin typeface="+mn-lt"/>
                <a:ea typeface="+mn-ea"/>
                <a:cs typeface="+mn-cs"/>
              </a:rPr>
              <a:t>användas. </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Regler används alltså för de allra viktigaste sakerna som inte fungerar hemma, där </a:t>
            </a:r>
            <a:r>
              <a:rPr lang="sv-SE" sz="1200" b="1" kern="1200" dirty="0">
                <a:solidFill>
                  <a:schemeClr val="tx1"/>
                </a:solidFill>
                <a:effectLst/>
                <a:latin typeface="+mn-lt"/>
                <a:ea typeface="+mn-ea"/>
                <a:cs typeface="+mn-cs"/>
              </a:rPr>
              <a:t>föräldrarna</a:t>
            </a:r>
            <a:r>
              <a:rPr lang="sv-SE" sz="1200" b="1" kern="1200" baseline="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behöver ta ansvar </a:t>
            </a:r>
            <a:r>
              <a:rPr lang="sv-SE" sz="1200" kern="1200" dirty="0">
                <a:solidFill>
                  <a:schemeClr val="tx1"/>
                </a:solidFill>
                <a:effectLst/>
                <a:latin typeface="+mn-lt"/>
                <a:ea typeface="+mn-ea"/>
                <a:cs typeface="+mn-cs"/>
              </a:rPr>
              <a:t>för ungdomens hälsa och utveckling</a:t>
            </a:r>
            <a:r>
              <a:rPr lang="sv-SE" sz="1200" kern="1200" baseline="0" dirty="0">
                <a:solidFill>
                  <a:schemeClr val="tx1"/>
                </a:solidFill>
                <a:effectLst/>
                <a:latin typeface="+mn-lt"/>
                <a:ea typeface="+mn-ea"/>
                <a:cs typeface="+mn-cs"/>
              </a:rPr>
              <a:t> och används i</a:t>
            </a:r>
            <a:r>
              <a:rPr lang="sv-SE" sz="1200" kern="1200" dirty="0">
                <a:solidFill>
                  <a:schemeClr val="tx1"/>
                </a:solidFill>
                <a:effectLst/>
                <a:latin typeface="+mn-lt"/>
                <a:ea typeface="+mn-ea"/>
                <a:cs typeface="+mn-cs"/>
              </a:rPr>
              <a:t>stället för hot och straff. (Tex. att följa lagar, områden som inte fungerar)</a:t>
            </a:r>
          </a:p>
          <a:p>
            <a:pPr lvl="0"/>
            <a:r>
              <a:rPr lang="sv-SE" sz="1200" kern="1200" dirty="0">
                <a:solidFill>
                  <a:schemeClr val="tx1"/>
                </a:solidFill>
                <a:effectLst/>
                <a:latin typeface="+mn-lt"/>
                <a:ea typeface="+mn-ea"/>
                <a:cs typeface="+mn-cs"/>
              </a:rPr>
              <a:t>Skillnaden mellan uppdrag och regler är att det i uppdrag inte händer något om man inte lyckas. Om regler däremot inte följs blir det en konsekvens för ungdomen.</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Reglerna vara tydliga och konsekvenserna förutsägbara.</a:t>
            </a:r>
          </a:p>
          <a:p>
            <a:pPr lvl="0"/>
            <a:r>
              <a:rPr lang="sv-SE" sz="1200" kern="1200" dirty="0">
                <a:solidFill>
                  <a:schemeClr val="tx1"/>
                </a:solidFill>
                <a:effectLst/>
                <a:latin typeface="+mn-lt"/>
                <a:ea typeface="+mn-ea"/>
                <a:cs typeface="+mn-cs"/>
              </a:rPr>
              <a:t>Reglerna skall i möjligaste mån uttryckas positivt,  vad ungdomen skall göra/uppnå t. ex ”stäng av datorn </a:t>
            </a:r>
            <a:r>
              <a:rPr lang="sv-SE" sz="1200" kern="1200" dirty="0" err="1">
                <a:solidFill>
                  <a:schemeClr val="tx1"/>
                </a:solidFill>
                <a:effectLst/>
                <a:latin typeface="+mn-lt"/>
                <a:ea typeface="+mn-ea"/>
                <a:cs typeface="+mn-cs"/>
              </a:rPr>
              <a:t>kl</a:t>
            </a:r>
            <a:r>
              <a:rPr lang="sv-SE" sz="1200" kern="1200" dirty="0">
                <a:solidFill>
                  <a:schemeClr val="tx1"/>
                </a:solidFill>
                <a:effectLst/>
                <a:latin typeface="+mn-lt"/>
                <a:ea typeface="+mn-ea"/>
                <a:cs typeface="+mn-cs"/>
              </a:rPr>
              <a:t> 22”. </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Hur mycket och hur länge ska något göras för att få del av förmånen?</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Ungdomen behöver tjäna på att följa regeln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Viktigast av allt är, som sagt, att konsekvensen inte ska vara stor eller oplanerad! Återigen, ungdomen ska veta vad som gäller.   </a:t>
            </a:r>
          </a:p>
        </p:txBody>
      </p:sp>
      <p:sp>
        <p:nvSpPr>
          <p:cNvPr id="4" name="Platshållare för bildnummer 3"/>
          <p:cNvSpPr>
            <a:spLocks noGrp="1"/>
          </p:cNvSpPr>
          <p:nvPr>
            <p:ph type="sldNum" sz="quarter" idx="10"/>
          </p:nvPr>
        </p:nvSpPr>
        <p:spPr/>
        <p:txBody>
          <a:bodyPr/>
          <a:lstStyle/>
          <a:p>
            <a:fld id="{F8BD5DB9-A591-4E7B-AAC4-2654228CE55C}"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p:cNvSpPr>
            <a:spLocks noGrp="1" noRot="1" noChangeAspect="1" noTextEdit="1"/>
          </p:cNvSpPr>
          <p:nvPr>
            <p:ph type="sldImg"/>
          </p:nvPr>
        </p:nvSpPr>
        <p:spPr>
          <a:ln/>
        </p:spPr>
      </p:sp>
      <p:sp>
        <p:nvSpPr>
          <p:cNvPr id="40963" name="Platshållare för anteckningar 2"/>
          <p:cNvSpPr>
            <a:spLocks noGrp="1"/>
          </p:cNvSpPr>
          <p:nvPr>
            <p:ph type="body" idx="1"/>
          </p:nvPr>
        </p:nvSpPr>
        <p:spPr>
          <a:noFill/>
          <a:ln/>
        </p:spPr>
        <p:txBody>
          <a:bodyPr/>
          <a:lstStyle/>
          <a:p>
            <a:r>
              <a:rPr lang="sv-SE" sz="1200" b="0" kern="1200" dirty="0">
                <a:solidFill>
                  <a:schemeClr val="tx1"/>
                </a:solidFill>
                <a:effectLst/>
                <a:latin typeface="+mn-lt"/>
                <a:ea typeface="+mn-ea"/>
                <a:cs typeface="+mn-cs"/>
              </a:rPr>
              <a:t>10 min	</a:t>
            </a:r>
          </a:p>
          <a:p>
            <a:endParaRPr lang="sv-SE" sz="1200" b="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Träff</a:t>
            </a:r>
            <a:r>
              <a:rPr lang="sv-SE" sz="1200" b="1" kern="1200" baseline="0" dirty="0">
                <a:solidFill>
                  <a:schemeClr val="tx1"/>
                </a:solidFill>
                <a:effectLst/>
                <a:latin typeface="+mn-lt"/>
                <a:ea typeface="+mn-ea"/>
                <a:cs typeface="+mn-cs"/>
              </a:rPr>
              <a:t> 8 Film </a:t>
            </a:r>
            <a:r>
              <a:rPr lang="sv-SE" sz="1200" b="1" kern="1200" dirty="0">
                <a:solidFill>
                  <a:schemeClr val="tx1"/>
                </a:solidFill>
                <a:effectLst/>
                <a:latin typeface="+mn-lt"/>
                <a:ea typeface="+mn-ea"/>
                <a:cs typeface="+mn-cs"/>
              </a:rPr>
              <a:t>1 </a:t>
            </a:r>
            <a:r>
              <a:rPr lang="sv-SE" sz="1200" b="0" kern="1200" dirty="0">
                <a:solidFill>
                  <a:schemeClr val="tx1"/>
                </a:solidFill>
                <a:effectLst/>
                <a:latin typeface="+mn-lt"/>
                <a:ea typeface="+mn-ea"/>
                <a:cs typeface="+mn-cs"/>
              </a:rPr>
              <a:t>(3</a:t>
            </a:r>
            <a:r>
              <a:rPr lang="sv-SE" sz="1200" b="0" kern="1200" baseline="0" dirty="0">
                <a:solidFill>
                  <a:schemeClr val="tx1"/>
                </a:solidFill>
                <a:effectLst/>
                <a:latin typeface="+mn-lt"/>
                <a:ea typeface="+mn-ea"/>
                <a:cs typeface="+mn-cs"/>
              </a:rPr>
              <a:t> min)</a:t>
            </a:r>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och </a:t>
            </a:r>
            <a:r>
              <a:rPr lang="sv-SE" sz="1200" b="1" kern="1200" dirty="0">
                <a:solidFill>
                  <a:schemeClr val="tx1"/>
                </a:solidFill>
                <a:effectLst/>
                <a:latin typeface="+mn-lt"/>
                <a:ea typeface="+mn-ea"/>
                <a:cs typeface="+mn-cs"/>
              </a:rPr>
              <a:t>2 </a:t>
            </a:r>
            <a:r>
              <a:rPr lang="sv-SE" sz="1200" b="0" kern="1200" dirty="0">
                <a:solidFill>
                  <a:schemeClr val="tx1"/>
                </a:solidFill>
                <a:effectLst/>
                <a:latin typeface="+mn-lt"/>
                <a:ea typeface="+mn-ea"/>
                <a:cs typeface="+mn-cs"/>
              </a:rPr>
              <a:t>(3 min)</a:t>
            </a:r>
            <a:r>
              <a:rPr lang="sv-SE" sz="1200" b="0" kern="1200" baseline="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Shila</a:t>
            </a:r>
            <a:r>
              <a:rPr lang="sv-SE" sz="1200" kern="1200" dirty="0">
                <a:solidFill>
                  <a:schemeClr val="tx1"/>
                </a:solidFill>
                <a:effectLst/>
                <a:latin typeface="+mn-lt"/>
                <a:ea typeface="+mn-ea"/>
                <a:cs typeface="+mn-cs"/>
              </a:rPr>
              <a:t> och pappa argumenterar om tider.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Efter </a:t>
            </a:r>
            <a:r>
              <a:rPr lang="sv-SE" sz="1200" b="1" kern="1200" dirty="0">
                <a:solidFill>
                  <a:schemeClr val="tx1"/>
                </a:solidFill>
                <a:effectLst/>
                <a:latin typeface="+mn-lt"/>
                <a:ea typeface="+mn-ea"/>
                <a:cs typeface="+mn-cs"/>
              </a:rPr>
              <a:t>film 2 </a:t>
            </a:r>
            <a:r>
              <a:rPr lang="sv-SE" sz="1200" b="0" u="sng" kern="1200" dirty="0">
                <a:solidFill>
                  <a:schemeClr val="tx1"/>
                </a:solidFill>
                <a:effectLst/>
                <a:latin typeface="+mn-lt"/>
                <a:ea typeface="+mn-ea"/>
                <a:cs typeface="+mn-cs"/>
              </a:rPr>
              <a:t>diskutera</a:t>
            </a:r>
            <a:r>
              <a:rPr lang="sv-SE" sz="1200" b="0" u="sng" kern="1200" baseline="0" dirty="0">
                <a:solidFill>
                  <a:schemeClr val="tx1"/>
                </a:solidFill>
                <a:effectLst/>
                <a:latin typeface="+mn-lt"/>
                <a:ea typeface="+mn-ea"/>
                <a:cs typeface="+mn-cs"/>
              </a:rPr>
              <a:t> </a:t>
            </a:r>
            <a:r>
              <a:rPr lang="sv-SE" sz="1200" b="0" u="sng" kern="1200" dirty="0">
                <a:solidFill>
                  <a:schemeClr val="tx1"/>
                </a:solidFill>
                <a:effectLst/>
                <a:latin typeface="+mn-lt"/>
                <a:ea typeface="+mn-ea"/>
                <a:cs typeface="+mn-cs"/>
              </a:rPr>
              <a:t>4 och 4: </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Fråga gruppen: </a:t>
            </a:r>
            <a:r>
              <a:rPr lang="sv-SE" sz="1200" kern="1200" dirty="0">
                <a:solidFill>
                  <a:schemeClr val="tx1"/>
                </a:solidFill>
                <a:effectLst/>
                <a:latin typeface="+mn-lt"/>
                <a:ea typeface="+mn-ea"/>
                <a:cs typeface="+mn-cs"/>
              </a:rPr>
              <a:t>Vad gjorde pappan bra? Vad kunde han ha gjort annorlunda?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(Pappan håller fast vid regeln om att </a:t>
            </a:r>
            <a:r>
              <a:rPr lang="sv-SE" sz="1200" kern="1200" dirty="0" err="1">
                <a:solidFill>
                  <a:schemeClr val="tx1"/>
                </a:solidFill>
                <a:effectLst/>
                <a:latin typeface="+mn-lt"/>
                <a:ea typeface="+mn-ea"/>
                <a:cs typeface="+mn-cs"/>
              </a:rPr>
              <a:t>Shila</a:t>
            </a:r>
            <a:r>
              <a:rPr lang="sv-SE" sz="1200" kern="1200" dirty="0">
                <a:solidFill>
                  <a:schemeClr val="tx1"/>
                </a:solidFill>
                <a:effectLst/>
                <a:latin typeface="+mn-lt"/>
                <a:ea typeface="+mn-ea"/>
                <a:cs typeface="+mn-cs"/>
              </a:rPr>
              <a:t> ska vara hemma klockan tio, på ett lugnt sätt, han ger inte så mycket uppmärksamhet eller trappar upp konflikten i onödan, han tar tydligt ansvar och åker och hämtar </a:t>
            </a:r>
            <a:r>
              <a:rPr lang="sv-SE" sz="1200" kern="1200" dirty="0" err="1">
                <a:solidFill>
                  <a:schemeClr val="tx1"/>
                </a:solidFill>
                <a:effectLst/>
                <a:latin typeface="+mn-lt"/>
                <a:ea typeface="+mn-ea"/>
                <a:cs typeface="+mn-cs"/>
              </a:rPr>
              <a:t>Shila</a:t>
            </a:r>
            <a:r>
              <a:rPr lang="sv-SE" sz="1200" kern="1200" dirty="0">
                <a:solidFill>
                  <a:schemeClr val="tx1"/>
                </a:solidFill>
                <a:effectLst/>
                <a:latin typeface="+mn-lt"/>
                <a:ea typeface="+mn-ea"/>
                <a:cs typeface="+mn-cs"/>
              </a:rPr>
              <a:t> när hon inte kommer hem i tid).</a:t>
            </a:r>
            <a:r>
              <a:rPr lang="sv-SE" sz="1200" b="1" kern="1200" dirty="0">
                <a:solidFill>
                  <a:schemeClr val="tx1"/>
                </a:solidFill>
                <a:effectLst/>
                <a:latin typeface="+mn-lt"/>
                <a:ea typeface="+mn-ea"/>
                <a:cs typeface="+mn-cs"/>
              </a:rPr>
              <a:t> (F39)</a:t>
            </a:r>
          </a:p>
          <a:p>
            <a:endParaRPr lang="sv-SE" dirty="0"/>
          </a:p>
        </p:txBody>
      </p:sp>
      <p:sp>
        <p:nvSpPr>
          <p:cNvPr id="40964" name="Platshållare för bildnummer 3"/>
          <p:cNvSpPr>
            <a:spLocks noGrp="1"/>
          </p:cNvSpPr>
          <p:nvPr>
            <p:ph type="sldNum" sz="quarter" idx="5"/>
          </p:nvPr>
        </p:nvSpPr>
        <p:spPr>
          <a:noFill/>
        </p:spPr>
        <p:txBody>
          <a:bodyPr/>
          <a:lstStyle/>
          <a:p>
            <a:fld id="{899DBCDA-AD1B-4A88-B3A0-84B34F257909}" type="slidenum">
              <a:rPr lang="sv-SE" smtClean="0"/>
              <a:pPr/>
              <a:t>27</a:t>
            </a:fld>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eaLnBrk="1" hangingPunct="1"/>
            <a:r>
              <a:rPr lang="sv-SE" dirty="0"/>
              <a:t>3 min	</a:t>
            </a:r>
          </a:p>
          <a:p>
            <a:pPr eaLnBrk="1" hangingPunct="1"/>
            <a:r>
              <a:rPr lang="sv-SE" b="1" dirty="0"/>
              <a:t>Utgå från film 1</a:t>
            </a:r>
            <a:r>
              <a:rPr lang="sv-SE" dirty="0"/>
              <a:t>. Gå</a:t>
            </a:r>
            <a:r>
              <a:rPr lang="sv-SE" baseline="0" dirty="0"/>
              <a:t> tillsammans igenom s</a:t>
            </a:r>
            <a:r>
              <a:rPr lang="sv-SE" dirty="0"/>
              <a:t>amspelsanalys</a:t>
            </a:r>
            <a:r>
              <a:rPr lang="sv-SE" baseline="0" dirty="0"/>
              <a:t> utifrån </a:t>
            </a:r>
            <a:r>
              <a:rPr lang="sv-SE" dirty="0" err="1"/>
              <a:t>Shilas</a:t>
            </a:r>
            <a:r>
              <a:rPr lang="sv-SE" dirty="0"/>
              <a:t> beteende och</a:t>
            </a:r>
            <a:r>
              <a:rPr lang="sv-SE" baseline="0" dirty="0"/>
              <a:t> </a:t>
            </a:r>
            <a:r>
              <a:rPr lang="sv-SE" dirty="0"/>
              <a:t>perspektiv.</a:t>
            </a:r>
          </a:p>
          <a:p>
            <a:pPr eaLnBrk="1" hangingPunct="1"/>
            <a:endParaRPr lang="sv-SE" dirty="0"/>
          </a:p>
          <a:p>
            <a:r>
              <a:rPr lang="sv-SE" b="1" dirty="0"/>
              <a:t>Konsekvenser:</a:t>
            </a:r>
            <a:r>
              <a:rPr lang="sv-SE" dirty="0"/>
              <a:t>  Pappa ger</a:t>
            </a:r>
            <a:r>
              <a:rPr lang="sv-SE" baseline="0" dirty="0"/>
              <a:t> med sig</a:t>
            </a:r>
            <a:r>
              <a:rPr lang="sv-SE" dirty="0"/>
              <a:t>,</a:t>
            </a:r>
            <a:r>
              <a:rPr lang="sv-SE" baseline="0" dirty="0"/>
              <a:t> hon får som hon vill. </a:t>
            </a:r>
            <a:r>
              <a:rPr lang="sv-SE" dirty="0"/>
              <a:t>Tjat lönar</a:t>
            </a:r>
            <a:r>
              <a:rPr lang="sv-SE" baseline="0" dirty="0"/>
              <a:t> sig, kommer att återkomma</a:t>
            </a:r>
          </a:p>
          <a:p>
            <a:pPr marL="0" indent="0">
              <a:buFont typeface="Arial"/>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0E1D7-9672-48B3-B7A7-2E7E5BBF2EBA}"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2933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3 min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a:ea typeface="+mn-ea"/>
                <a:cs typeface="+mn-cs"/>
              </a:rPr>
              <a:t>Gå tillsammans igenom </a:t>
            </a:r>
            <a:r>
              <a:rPr kumimoji="0" lang="sv-SE" sz="1200" b="0" i="0" u="none" strike="noStrike" kern="1200" cap="none" spc="0" normalizeH="0" baseline="0" noProof="0" dirty="0">
                <a:ln>
                  <a:noFill/>
                </a:ln>
                <a:solidFill>
                  <a:prstClr val="black"/>
                </a:solidFill>
                <a:effectLst/>
                <a:uLnTx/>
                <a:uFillTx/>
                <a:latin typeface="Calibri"/>
                <a:ea typeface="+mn-ea"/>
                <a:cs typeface="+mn-cs"/>
              </a:rPr>
              <a:t>samspelsanalys utifrån pappas beteende och perspektiv.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sng" strike="noStrike" kern="1200" cap="none" spc="0" normalizeH="0" baseline="0" noProof="0" dirty="0">
                <a:ln>
                  <a:noFill/>
                </a:ln>
                <a:solidFill>
                  <a:prstClr val="black"/>
                </a:solidFill>
                <a:effectLst/>
                <a:uLnTx/>
                <a:uFillTx/>
                <a:latin typeface="Calibri"/>
                <a:ea typeface="+mn-ea"/>
                <a:cs typeface="+mn-cs"/>
              </a:rPr>
              <a:t>Första analysen: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Omedelbara konsekvenser? Skönt att slippa tjafs med dottern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Långsiktiga konsekvenser? Leder till mer fler liknande situationer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sng" strike="noStrike" kern="1200" cap="none" spc="0" normalizeH="0" baseline="0" noProof="0" dirty="0">
                <a:ln>
                  <a:noFill/>
                </a:ln>
                <a:solidFill>
                  <a:prstClr val="black"/>
                </a:solidFill>
                <a:effectLst/>
                <a:uLnTx/>
                <a:uFillTx/>
                <a:latin typeface="Calibri"/>
                <a:ea typeface="+mn-ea"/>
                <a:cs typeface="+mn-cs"/>
              </a:rPr>
              <a:t>Andra analysen: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Omedelbara konsekvenser? Han blir nöjd för han tycker att han har uppfostrat, tror att dottern har lärt sig att inte komma för sent nästa gång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Långsiktiga konsekvenser? Hot leder till försämrad relation, uttag på Förtroendekontot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Är det här en situation som förekommer ofta kan det vara rimligt att ha tydliga regler vad som gäller och tydliga konsekvenser i det här fallet. Prova Uppdraget eller problemlösning först, det kan vara tillräckligt för att för att göra en förändring.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indent="0">
              <a:buFont typeface="Arial"/>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0E1D7-9672-48B3-B7A7-2E7E5BBF2EBA}"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759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51203"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r>
              <a:rPr lang="sv-SE" sz="1200" b="0" kern="1200" dirty="0">
                <a:solidFill>
                  <a:schemeClr val="tx1"/>
                </a:solidFill>
                <a:effectLst/>
                <a:latin typeface="+mn-lt"/>
                <a:ea typeface="+mn-ea"/>
                <a:cs typeface="+mn-cs"/>
              </a:rPr>
              <a:t>3 min	</a:t>
            </a:r>
          </a:p>
          <a:p>
            <a:r>
              <a:rPr lang="sv-SE" sz="1200" b="1" i="1" kern="1200" dirty="0">
                <a:solidFill>
                  <a:schemeClr val="tx1"/>
                </a:solidFill>
                <a:effectLst/>
                <a:latin typeface="+mn-lt"/>
                <a:ea typeface="+mn-ea"/>
                <a:cs typeface="+mn-cs"/>
              </a:rPr>
              <a:t>Träff 1-6</a:t>
            </a:r>
            <a:r>
              <a:rPr lang="sv-SE" sz="1200" i="1" kern="1200" dirty="0">
                <a:solidFill>
                  <a:schemeClr val="tx1"/>
                </a:solidFill>
                <a:effectLst/>
                <a:latin typeface="+mn-lt"/>
                <a:ea typeface="+mn-ea"/>
                <a:cs typeface="+mn-cs"/>
              </a:rPr>
              <a:t>, som utgör botten av pyramiden, handlar om att </a:t>
            </a:r>
            <a:r>
              <a:rPr lang="sv-SE" sz="1200" b="1" i="1" kern="1200" dirty="0">
                <a:solidFill>
                  <a:schemeClr val="tx1"/>
                </a:solidFill>
                <a:effectLst/>
                <a:latin typeface="+mn-lt"/>
                <a:ea typeface="+mn-ea"/>
                <a:cs typeface="+mn-cs"/>
              </a:rPr>
              <a:t>öka</a:t>
            </a:r>
            <a:r>
              <a:rPr lang="sv-SE" sz="1200" i="1" kern="1200" dirty="0">
                <a:solidFill>
                  <a:schemeClr val="tx1"/>
                </a:solidFill>
                <a:effectLst/>
                <a:latin typeface="+mn-lt"/>
                <a:ea typeface="+mn-ea"/>
                <a:cs typeface="+mn-cs"/>
              </a:rPr>
              <a:t> beteenden som man vill se mer av.</a:t>
            </a:r>
            <a:r>
              <a:rPr lang="sv-SE" sz="1200" kern="1200" dirty="0">
                <a:solidFill>
                  <a:schemeClr val="tx1"/>
                </a:solidFill>
                <a:effectLst/>
                <a:latin typeface="+mn-lt"/>
                <a:ea typeface="+mn-ea"/>
                <a:cs typeface="+mn-cs"/>
              </a:rPr>
              <a:t> Ficklampan, (uppmärksamma det som fungerar) Förtroendekonton (Att få balans på vågen – fem gånger mer positiv uppmärksamhet än negativ).</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Här gäller det för föräldern att ge mindre förstärkning på problembeteenden. Att inte gå igång på allting utan att välja sina strider, att fråga sig – vad är viktigt?</a:t>
            </a:r>
          </a:p>
          <a:p>
            <a:r>
              <a:rPr lang="sv-SE" sz="1200" kern="1200" dirty="0">
                <a:solidFill>
                  <a:schemeClr val="tx1"/>
                </a:solidFill>
                <a:effectLst/>
                <a:latin typeface="+mn-lt"/>
                <a:ea typeface="+mn-ea"/>
                <a:cs typeface="+mn-cs"/>
              </a:rPr>
              <a:t> </a:t>
            </a:r>
          </a:p>
          <a:p>
            <a:r>
              <a:rPr lang="sv-SE" sz="1200" b="1" i="1" kern="1200" dirty="0">
                <a:solidFill>
                  <a:schemeClr val="tx1"/>
                </a:solidFill>
                <a:effectLst/>
                <a:latin typeface="+mn-lt"/>
                <a:ea typeface="+mn-ea"/>
                <a:cs typeface="+mn-cs"/>
              </a:rPr>
              <a:t>Träff 7-8 </a:t>
            </a:r>
            <a:r>
              <a:rPr lang="sv-SE" sz="1200" i="1" kern="1200" dirty="0">
                <a:solidFill>
                  <a:schemeClr val="tx1"/>
                </a:solidFill>
                <a:effectLst/>
                <a:latin typeface="+mn-lt"/>
                <a:ea typeface="+mn-ea"/>
                <a:cs typeface="+mn-cs"/>
              </a:rPr>
              <a:t>handlar om att </a:t>
            </a:r>
            <a:r>
              <a:rPr lang="sv-SE" sz="1200" b="1" i="1" kern="1200" dirty="0">
                <a:solidFill>
                  <a:schemeClr val="tx1"/>
                </a:solidFill>
                <a:effectLst/>
                <a:latin typeface="+mn-lt"/>
                <a:ea typeface="+mn-ea"/>
                <a:cs typeface="+mn-cs"/>
              </a:rPr>
              <a:t>minska</a:t>
            </a:r>
            <a:r>
              <a:rPr lang="sv-SE" sz="1200" i="1" kern="1200" dirty="0">
                <a:solidFill>
                  <a:schemeClr val="tx1"/>
                </a:solidFill>
                <a:effectLst/>
                <a:latin typeface="+mn-lt"/>
                <a:ea typeface="+mn-ea"/>
                <a:cs typeface="+mn-cs"/>
              </a:rPr>
              <a:t> beteenden som leder till konflikter, som tjat, skäll och ilska då det är beteenden som ofta startar och förstärker konflikter.</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Basen</a:t>
            </a:r>
            <a:r>
              <a:rPr lang="sv-SE" sz="1200" kern="1200" dirty="0">
                <a:solidFill>
                  <a:schemeClr val="tx1"/>
                </a:solidFill>
                <a:effectLst/>
                <a:latin typeface="+mn-lt"/>
                <a:ea typeface="+mn-ea"/>
                <a:cs typeface="+mn-cs"/>
              </a:rPr>
              <a:t> är fortfarande det viktigaste där och föräldern måste skapa förutsättningar för att barnet ska kunna göra bra saker (välja bort många mindre viktiga konflikter), och där är tid tillsammans ett viktigt inslag.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Positiv tid ihop genererar ofta fler positiva beteenden, som föräldern kan uppmärksamma och visa glädje inför.</a:t>
            </a:r>
          </a:p>
          <a:p>
            <a:pPr eaLnBrk="1" hangingPunct="1"/>
            <a:endParaRPr lang="sv-SE" dirty="0">
              <a:latin typeface="Times"/>
            </a:endParaRPr>
          </a:p>
        </p:txBody>
      </p:sp>
      <p:sp>
        <p:nvSpPr>
          <p:cNvPr id="75780" name="Platshållare för bildnummer 3"/>
          <p:cNvSpPr>
            <a:spLocks noGrp="1"/>
          </p:cNvSpPr>
          <p:nvPr>
            <p:ph type="sldNum" sz="quarter" idx="5"/>
          </p:nvPr>
        </p:nvSpPr>
        <p:spPr/>
        <p:txBody>
          <a:bodyPr/>
          <a:lstStyle/>
          <a:p>
            <a:pPr>
              <a:defRPr/>
            </a:pPr>
            <a:fld id="{62948674-7F9D-4E66-B134-CF4EFE3EEC1A}" type="slidenum">
              <a:rPr lang="sv-SE" smtClean="0"/>
              <a:pPr>
                <a:defRPr/>
              </a:pPr>
              <a:t>3</a:t>
            </a:fld>
            <a:endParaRPr lang="sv-SE"/>
          </a:p>
        </p:txBody>
      </p:sp>
    </p:spTree>
    <p:extLst>
      <p:ext uri="{BB962C8B-B14F-4D97-AF65-F5344CB8AC3E}">
        <p14:creationId xmlns:p14="http://schemas.microsoft.com/office/powerpoint/2010/main" val="3760193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p:spPr>
        <p:txBody>
          <a:bodyPr>
            <a:normAutofit lnSpcReduction="10000"/>
          </a:bodyPr>
          <a:lstStyle/>
          <a:p>
            <a:r>
              <a:rPr lang="sv-SE" sz="1200" b="0" kern="1200" dirty="0">
                <a:solidFill>
                  <a:schemeClr val="tx1"/>
                </a:solidFill>
                <a:effectLst/>
                <a:latin typeface="+mn-lt"/>
                <a:ea typeface="+mn-ea"/>
                <a:cs typeface="+mn-cs"/>
              </a:rPr>
              <a:t>4 min	(Föräldramaterial – F43)</a:t>
            </a:r>
          </a:p>
          <a:p>
            <a:endParaRPr lang="sv-SE" sz="1200" b="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Konsekvenser av att bryta mot regler som rekommenderas i Komet kan delas in i två kategorier: eget ansvar och indragen förmån.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Eget ansvar</a:t>
            </a:r>
            <a:r>
              <a:rPr lang="sv-SE" sz="1200" kern="1200" dirty="0">
                <a:solidFill>
                  <a:schemeClr val="tx1"/>
                </a:solidFill>
                <a:effectLst/>
                <a:latin typeface="+mn-lt"/>
                <a:ea typeface="+mn-ea"/>
                <a:cs typeface="+mn-cs"/>
              </a:rPr>
              <a:t> går ut på att ungdomen får ta de naturliga konsekvenserna av sina handlingar. </a:t>
            </a:r>
          </a:p>
          <a:p>
            <a:r>
              <a:rPr lang="sv-SE" sz="1200" kern="1200" dirty="0">
                <a:solidFill>
                  <a:schemeClr val="tx1"/>
                </a:solidFill>
                <a:effectLst/>
                <a:latin typeface="+mn-lt"/>
                <a:ea typeface="+mn-ea"/>
                <a:cs typeface="+mn-cs"/>
              </a:rPr>
              <a:t>Eget ansvar stämmer väl överens med uppmärksamhetsprincipen, dvs föräldrarna gör så lite som möjligt när ungdomen bryter mot regler. </a:t>
            </a:r>
          </a:p>
          <a:p>
            <a:pPr lvl="0"/>
            <a:r>
              <a:rPr lang="sv-SE" sz="1200" kern="1200" dirty="0">
                <a:solidFill>
                  <a:schemeClr val="tx1"/>
                </a:solidFill>
                <a:effectLst/>
                <a:latin typeface="+mn-lt"/>
                <a:ea typeface="+mn-ea"/>
                <a:cs typeface="+mn-cs"/>
              </a:rPr>
              <a:t>Ex</a:t>
            </a:r>
            <a:r>
              <a:rPr lang="sv-SE" sz="1200" kern="1200" baseline="0" dirty="0">
                <a:solidFill>
                  <a:schemeClr val="tx1"/>
                </a:solidFill>
                <a:effectLst/>
                <a:latin typeface="+mn-lt"/>
                <a:ea typeface="+mn-ea"/>
                <a:cs typeface="+mn-cs"/>
              </a:rPr>
              <a:t> på eget ansvar</a:t>
            </a:r>
            <a:r>
              <a:rPr lang="sv-SE" sz="1200" kern="1200" dirty="0">
                <a:solidFill>
                  <a:schemeClr val="tx1"/>
                </a:solidFill>
                <a:effectLst/>
                <a:latin typeface="+mn-lt"/>
                <a:ea typeface="+mn-ea"/>
                <a:cs typeface="+mn-cs"/>
              </a:rPr>
              <a:t>: Vara pank om man gjort av med alla pengar,</a:t>
            </a:r>
            <a:r>
              <a:rPr lang="sv-SE" sz="1200" kern="1200" baseline="0" dirty="0">
                <a:solidFill>
                  <a:schemeClr val="tx1"/>
                </a:solidFill>
                <a:effectLst/>
                <a:latin typeface="+mn-lt"/>
                <a:ea typeface="+mn-ea"/>
                <a:cs typeface="+mn-cs"/>
              </a:rPr>
              <a:t> v</a:t>
            </a:r>
            <a:r>
              <a:rPr lang="sv-SE" sz="1200" kern="1200" dirty="0">
                <a:solidFill>
                  <a:schemeClr val="tx1"/>
                </a:solidFill>
                <a:effectLst/>
                <a:latin typeface="+mn-lt"/>
                <a:ea typeface="+mn-ea"/>
                <a:cs typeface="+mn-cs"/>
              </a:rPr>
              <a:t>ara hemma och ta igen skolarbete på kvällen då man har missat skolan,</a:t>
            </a:r>
            <a:r>
              <a:rPr lang="sv-SE" sz="1200" kern="1200" baseline="0" dirty="0">
                <a:solidFill>
                  <a:schemeClr val="tx1"/>
                </a:solidFill>
                <a:effectLst/>
                <a:latin typeface="+mn-lt"/>
                <a:ea typeface="+mn-ea"/>
                <a:cs typeface="+mn-cs"/>
              </a:rPr>
              <a:t> k</a:t>
            </a:r>
            <a:r>
              <a:rPr lang="sv-SE" sz="1200" kern="1200" dirty="0">
                <a:solidFill>
                  <a:schemeClr val="tx1"/>
                </a:solidFill>
                <a:effectLst/>
                <a:latin typeface="+mn-lt"/>
                <a:ea typeface="+mn-ea"/>
                <a:cs typeface="+mn-cs"/>
              </a:rPr>
              <a:t>omma försent till träningen om man har sölat (istället för att föräldern skjutsar).</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Indragen förmån</a:t>
            </a:r>
            <a:r>
              <a:rPr lang="sv-SE" sz="1200" kern="1200" dirty="0">
                <a:solidFill>
                  <a:schemeClr val="tx1"/>
                </a:solidFill>
                <a:effectLst/>
                <a:latin typeface="+mn-lt"/>
                <a:ea typeface="+mn-ea"/>
                <a:cs typeface="+mn-cs"/>
              </a:rPr>
              <a:t> innebär att ungdomen förlorar någon förmån som annars brukar förekomma. </a:t>
            </a:r>
          </a:p>
          <a:p>
            <a:r>
              <a:rPr lang="sv-SE" sz="1200" kern="1200" dirty="0">
                <a:solidFill>
                  <a:schemeClr val="tx1"/>
                </a:solidFill>
                <a:effectLst/>
                <a:latin typeface="+mn-lt"/>
                <a:ea typeface="+mn-ea"/>
                <a:cs typeface="+mn-cs"/>
              </a:rPr>
              <a:t>Som förälder är det viktigt att fråga sig - </a:t>
            </a:r>
            <a:r>
              <a:rPr lang="sv-SE" sz="1200" i="1" kern="1200" dirty="0">
                <a:solidFill>
                  <a:schemeClr val="tx1"/>
                </a:solidFill>
                <a:effectLst/>
                <a:latin typeface="+mn-lt"/>
                <a:ea typeface="+mn-ea"/>
                <a:cs typeface="+mn-cs"/>
              </a:rPr>
              <a:t>Används det som ett hot utan förankring i en överenskommelse?</a:t>
            </a:r>
            <a:r>
              <a:rPr lang="sv-SE" sz="1200" kern="1200" dirty="0">
                <a:solidFill>
                  <a:schemeClr val="tx1"/>
                </a:solidFill>
                <a:effectLst/>
                <a:latin typeface="+mn-lt"/>
                <a:ea typeface="+mn-ea"/>
                <a:cs typeface="+mn-cs"/>
              </a:rPr>
              <a:t> – spontana hot ökar risken för konflikter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och att konsekvenserna blir för stora och att du som föräldern inte vill genomföra dem senare när ilskan har lagt sig.</a:t>
            </a:r>
          </a:p>
          <a:p>
            <a:r>
              <a:rPr lang="sv-SE" sz="1200" i="1" kern="1200" dirty="0">
                <a:solidFill>
                  <a:schemeClr val="tx1"/>
                </a:solidFill>
                <a:effectLst/>
                <a:latin typeface="+mn-lt"/>
                <a:ea typeface="+mn-ea"/>
                <a:cs typeface="+mn-cs"/>
              </a:rPr>
              <a:t>Gör indragen förmån mer skada än nytta?</a:t>
            </a:r>
            <a:r>
              <a:rPr lang="sv-SE" sz="1200" kern="1200" dirty="0">
                <a:solidFill>
                  <a:schemeClr val="tx1"/>
                </a:solidFill>
                <a:effectLst/>
                <a:latin typeface="+mn-lt"/>
                <a:ea typeface="+mn-ea"/>
                <a:cs typeface="+mn-cs"/>
              </a:rPr>
              <a:t> – tex att dra in en förmån som handlar om att umgås med kompisar som kanske leder till att ungdomen blir sysslolös och bråkar ännu mer. </a:t>
            </a:r>
          </a:p>
          <a:p>
            <a:pPr lvl="0"/>
            <a:r>
              <a:rPr lang="sv-SE" sz="1200" kern="1200" dirty="0">
                <a:solidFill>
                  <a:schemeClr val="tx1"/>
                </a:solidFill>
                <a:effectLst/>
                <a:latin typeface="+mn-lt"/>
                <a:ea typeface="+mn-ea"/>
                <a:cs typeface="+mn-cs"/>
              </a:rPr>
              <a:t>Ex på indragen förmån: Komma hem tidigare på kvällen,</a:t>
            </a:r>
            <a:r>
              <a:rPr lang="sv-SE" sz="1200" kern="1200" baseline="0" dirty="0">
                <a:solidFill>
                  <a:schemeClr val="tx1"/>
                </a:solidFill>
                <a:effectLst/>
                <a:latin typeface="+mn-lt"/>
                <a:ea typeface="+mn-ea"/>
                <a:cs typeface="+mn-cs"/>
              </a:rPr>
              <a:t> m</a:t>
            </a:r>
            <a:r>
              <a:rPr lang="sv-SE" sz="1200" kern="1200" dirty="0">
                <a:solidFill>
                  <a:schemeClr val="tx1"/>
                </a:solidFill>
                <a:effectLst/>
                <a:latin typeface="+mn-lt"/>
                <a:ea typeface="+mn-ea"/>
                <a:cs typeface="+mn-cs"/>
              </a:rPr>
              <a:t>indre datortid,</a:t>
            </a:r>
            <a:r>
              <a:rPr lang="sv-SE" sz="1200" kern="1200" baseline="0" dirty="0">
                <a:solidFill>
                  <a:schemeClr val="tx1"/>
                </a:solidFill>
                <a:effectLst/>
                <a:latin typeface="+mn-lt"/>
                <a:ea typeface="+mn-ea"/>
                <a:cs typeface="+mn-cs"/>
              </a:rPr>
              <a:t> m</a:t>
            </a:r>
            <a:r>
              <a:rPr lang="sv-SE" sz="1200" kern="1200" dirty="0">
                <a:solidFill>
                  <a:schemeClr val="tx1"/>
                </a:solidFill>
                <a:effectLst/>
                <a:latin typeface="+mn-lt"/>
                <a:ea typeface="+mn-ea"/>
                <a:cs typeface="+mn-cs"/>
              </a:rPr>
              <a:t>indre månadspeng.</a:t>
            </a:r>
          </a:p>
          <a:p>
            <a:endParaRPr lang="sv-SE" sz="1200" kern="1200" dirty="0">
              <a:solidFill>
                <a:schemeClr val="tx1"/>
              </a:solidFill>
              <a:effectLst/>
              <a:latin typeface="+mn-lt"/>
              <a:ea typeface="+mn-ea"/>
              <a:cs typeface="+mn-cs"/>
            </a:endParaRPr>
          </a:p>
          <a:p>
            <a:endParaRPr lang="sv-SE" dirty="0"/>
          </a:p>
        </p:txBody>
      </p:sp>
      <p:sp>
        <p:nvSpPr>
          <p:cNvPr id="51204" name="Platshållare för bildnummer 3"/>
          <p:cNvSpPr>
            <a:spLocks noGrp="1"/>
          </p:cNvSpPr>
          <p:nvPr>
            <p:ph type="sldNum" sz="quarter" idx="5"/>
          </p:nvPr>
        </p:nvSpPr>
        <p:spPr>
          <a:noFill/>
        </p:spPr>
        <p:txBody>
          <a:bodyPr/>
          <a:lstStyle/>
          <a:p>
            <a:fld id="{64BC652A-D8CD-4A40-A624-6E66ECA081E0}" type="slidenum">
              <a:rPr lang="sv-SE" smtClean="0"/>
              <a:pPr/>
              <a:t>30</a:t>
            </a:fld>
            <a:endParaRPr lang="sv-S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p:cNvSpPr>
            <a:spLocks noGrp="1" noRot="1" noChangeAspect="1" noTextEdit="1"/>
          </p:cNvSpPr>
          <p:nvPr>
            <p:ph type="sldImg"/>
          </p:nvPr>
        </p:nvSpPr>
        <p:spPr>
          <a:ln/>
        </p:spPr>
      </p:sp>
      <p:sp>
        <p:nvSpPr>
          <p:cNvPr id="57347" name="Platshållare för anteckningar 2"/>
          <p:cNvSpPr>
            <a:spLocks noGrp="1"/>
          </p:cNvSpPr>
          <p:nvPr>
            <p:ph type="body" idx="1"/>
          </p:nvPr>
        </p:nvSpPr>
        <p:spPr>
          <a:noFill/>
          <a:ln/>
        </p:spPr>
        <p:txBody>
          <a:bodyPr/>
          <a:lstStyle/>
          <a:p>
            <a:r>
              <a:rPr lang="sv-SE" dirty="0"/>
              <a:t>2 min	</a:t>
            </a:r>
          </a:p>
          <a:p>
            <a:r>
              <a:rPr lang="sv-SE" dirty="0"/>
              <a:t>Så här kan en överenskommelse om regler se ut. (F41). </a:t>
            </a:r>
          </a:p>
          <a:p>
            <a:pPr marL="171450" indent="-171450">
              <a:buFont typeface="Arial" panose="020B0604020202020204" pitchFamily="34" charset="0"/>
              <a:buChar char="•"/>
            </a:pPr>
            <a:r>
              <a:rPr lang="sv-SE" dirty="0"/>
              <a:t>Filippa ska komma hem senast kl.01.00 på helgerna.</a:t>
            </a:r>
          </a:p>
          <a:p>
            <a:pPr marL="171450" indent="-171450">
              <a:buFont typeface="Arial" panose="020B0604020202020204" pitchFamily="34" charset="0"/>
              <a:buChar char="•"/>
            </a:pPr>
            <a:r>
              <a:rPr lang="sv-SE" dirty="0"/>
              <a:t>Hon får vara ute en halvtimme längre på kvällen helgen därpå</a:t>
            </a:r>
          </a:p>
          <a:p>
            <a:pPr marL="171450" indent="-171450">
              <a:buFont typeface="Arial" panose="020B0604020202020204" pitchFamily="34" charset="0"/>
              <a:buChar char="•"/>
            </a:pPr>
            <a:r>
              <a:rPr lang="sv-SE" dirty="0"/>
              <a:t>Hon får komma hem en halvtimme tidigare på kvällen helgen</a:t>
            </a:r>
            <a:r>
              <a:rPr lang="sv-SE" baseline="0" dirty="0"/>
              <a:t> därpå. Förälder kommer och hämtar.</a:t>
            </a:r>
          </a:p>
          <a:p>
            <a:pPr marL="171450" indent="-171450">
              <a:buFont typeface="Arial" panose="020B0604020202020204" pitchFamily="34" charset="0"/>
              <a:buChar char="•"/>
            </a:pPr>
            <a:r>
              <a:rPr lang="sv-SE" baseline="0" dirty="0"/>
              <a:t>Förälder slutar att skälla och ta till plötsliga utegångsförbud.</a:t>
            </a:r>
          </a:p>
          <a:p>
            <a:pPr marL="0" indent="0">
              <a:buFont typeface="Arial" panose="020B0604020202020204" pitchFamily="34" charset="0"/>
              <a:buNone/>
            </a:pPr>
            <a:r>
              <a:rPr lang="sv-SE" baseline="0" dirty="0"/>
              <a:t>(Om inte föräldrarna gör det? Då gäller inte överenskommelsen längre)</a:t>
            </a:r>
            <a:endParaRPr lang="sv-SE" dirty="0"/>
          </a:p>
          <a:p>
            <a:endParaRPr lang="sv-SE" dirty="0"/>
          </a:p>
          <a:p>
            <a:r>
              <a:rPr lang="sv-SE" dirty="0"/>
              <a:t>En vanlig orsak till att regler inte fungerar är bristande uppföljning. Därför är</a:t>
            </a:r>
            <a:r>
              <a:rPr lang="sv-SE" baseline="0" dirty="0"/>
              <a:t> det viktigt att det är </a:t>
            </a:r>
            <a:r>
              <a:rPr lang="sv-SE" dirty="0"/>
              <a:t>tydlig</a:t>
            </a:r>
            <a:r>
              <a:rPr lang="sv-SE" baseline="0" dirty="0"/>
              <a:t> hur regeln ska följas upp och att det sker regelbundet</a:t>
            </a:r>
            <a:r>
              <a:rPr lang="sv-SE" dirty="0"/>
              <a:t>.</a:t>
            </a:r>
          </a:p>
          <a:p>
            <a:r>
              <a:rPr lang="sv-SE" i="1" dirty="0"/>
              <a:t>Förtydliga: balansen att välja bort strider</a:t>
            </a:r>
            <a:r>
              <a:rPr lang="sv-SE" i="1" baseline="0" dirty="0"/>
              <a:t> OCH ändå ha vissa viktiga regler – välja bort strider och regler motsäger inte varandra.</a:t>
            </a:r>
          </a:p>
        </p:txBody>
      </p:sp>
      <p:sp>
        <p:nvSpPr>
          <p:cNvPr id="57348" name="Platshållare för bildnummer 3"/>
          <p:cNvSpPr>
            <a:spLocks noGrp="1"/>
          </p:cNvSpPr>
          <p:nvPr>
            <p:ph type="sldNum" sz="quarter" idx="5"/>
          </p:nvPr>
        </p:nvSpPr>
        <p:spPr>
          <a:noFill/>
        </p:spPr>
        <p:txBody>
          <a:bodyPr/>
          <a:lstStyle/>
          <a:p>
            <a:fld id="{ACC02C38-D4E9-40C1-9AD6-ABA4D82EFB2E}" type="slidenum">
              <a:rPr lang="sv-SE" smtClean="0"/>
              <a:pPr/>
              <a:t>31</a:t>
            </a:fld>
            <a:endParaRPr lang="sv-S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a:ln/>
        </p:spPr>
      </p:sp>
      <p:sp>
        <p:nvSpPr>
          <p:cNvPr id="54275" name="Platshållare för anteckningar 2"/>
          <p:cNvSpPr>
            <a:spLocks noGrp="1"/>
          </p:cNvSpPr>
          <p:nvPr>
            <p:ph type="body" idx="1"/>
          </p:nvPr>
        </p:nvSpPr>
        <p:spPr>
          <a:noFill/>
          <a:ln/>
        </p:spPr>
        <p:txBody>
          <a:bodyPr>
            <a:normAutofit/>
          </a:bodyPr>
          <a:lstStyle/>
          <a:p>
            <a:r>
              <a:rPr lang="sv-SE" b="0" dirty="0"/>
              <a:t>2 min	</a:t>
            </a:r>
            <a:endParaRPr lang="sv-SE" b="1" dirty="0"/>
          </a:p>
          <a:p>
            <a:r>
              <a:rPr lang="sv-SE" b="1" dirty="0"/>
              <a:t>Träff 8 Film </a:t>
            </a:r>
            <a:r>
              <a:rPr lang="sv-SE" b="1" baseline="0" dirty="0"/>
              <a:t>6 </a:t>
            </a:r>
            <a:r>
              <a:rPr lang="sv-SE" b="0" baseline="0" dirty="0"/>
              <a:t>(1 min) </a:t>
            </a:r>
            <a:r>
              <a:rPr lang="sv-SE" b="0" dirty="0"/>
              <a:t>Erik hotar sin mamma. </a:t>
            </a:r>
          </a:p>
          <a:p>
            <a:endParaRPr lang="sv-SE" b="0" dirty="0"/>
          </a:p>
          <a:p>
            <a:r>
              <a:rPr lang="sv-SE" dirty="0"/>
              <a:t>Här</a:t>
            </a:r>
            <a:r>
              <a:rPr lang="sv-SE" baseline="0" dirty="0"/>
              <a:t> har mamma gjort en </a:t>
            </a:r>
            <a:r>
              <a:rPr lang="sv-SE" b="1" baseline="0" dirty="0"/>
              <a:t>handlingsplan </a:t>
            </a:r>
            <a:r>
              <a:rPr lang="sv-SE" baseline="0" dirty="0"/>
              <a:t>för hur hon skall agera i en hotfull/upptrappad situation. </a:t>
            </a:r>
          </a:p>
          <a:p>
            <a:endParaRPr lang="sv-SE" baseline="0" dirty="0"/>
          </a:p>
          <a:p>
            <a:r>
              <a:rPr lang="sv-SE" baseline="0" dirty="0"/>
              <a:t>Nu ska vi titta närmare på upplägget för det.</a:t>
            </a:r>
          </a:p>
          <a:p>
            <a:endParaRPr lang="sv-SE" baseline="0" dirty="0"/>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p:txBody>
      </p:sp>
      <p:sp>
        <p:nvSpPr>
          <p:cNvPr id="54276" name="Platshållare för bildnummer 3"/>
          <p:cNvSpPr>
            <a:spLocks noGrp="1"/>
          </p:cNvSpPr>
          <p:nvPr>
            <p:ph type="sldNum" sz="quarter" idx="5"/>
          </p:nvPr>
        </p:nvSpPr>
        <p:spPr>
          <a:noFill/>
        </p:spPr>
        <p:txBody>
          <a:bodyPr/>
          <a:lstStyle/>
          <a:p>
            <a:fld id="{AFA32B4B-661A-49D1-B813-37E2B2BA8F48}" type="slidenum">
              <a:rPr lang="sv-SE" smtClean="0"/>
              <a:pPr/>
              <a:t>32</a:t>
            </a:fld>
            <a:endParaRPr lang="sv-S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p:cNvSpPr>
            <a:spLocks noGrp="1" noRot="1" noChangeAspect="1" noTextEdit="1"/>
          </p:cNvSpPr>
          <p:nvPr>
            <p:ph type="sldImg"/>
          </p:nvPr>
        </p:nvSpPr>
        <p:spPr>
          <a:ln/>
        </p:spPr>
      </p:sp>
      <p:sp>
        <p:nvSpPr>
          <p:cNvPr id="55299" name="Platshållare för anteckningar 2"/>
          <p:cNvSpPr>
            <a:spLocks noGrp="1"/>
          </p:cNvSpPr>
          <p:nvPr>
            <p:ph type="body" idx="1"/>
          </p:nvPr>
        </p:nvSpPr>
        <p:spPr>
          <a:noFill/>
          <a:ln/>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3 min	(Föräldramaterial</a:t>
            </a:r>
            <a:r>
              <a:rPr lang="sv-SE" baseline="0" dirty="0"/>
              <a:t> – F46)</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Syfte med en handlingsplan är att förbereda föräldrar hur de skall </a:t>
            </a:r>
            <a:r>
              <a:rPr lang="sv-SE" b="1" dirty="0"/>
              <a:t>hantera en krissituation</a:t>
            </a:r>
            <a:r>
              <a:rPr lang="sv-SE"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Inte aktuellt i</a:t>
            </a:r>
            <a:r>
              <a:rPr lang="sv-SE" baseline="0" dirty="0"/>
              <a:t> alla familjer att göra en hl – det räcker oftast med basen i Komet och regler. Men för</a:t>
            </a:r>
            <a:r>
              <a:rPr lang="sv-SE" dirty="0"/>
              <a:t> familjer där det kan</a:t>
            </a:r>
            <a:r>
              <a:rPr lang="sv-SE" baseline="0" dirty="0"/>
              <a:t> förekomma allvarliga situationer, med våld, hot, aggressivitet. Eller där ungdomar rymmer hemifrån kan det vara användbart.</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För en del är det bra bara att göra en handlingsplan. Det kan skapa trygghet, att ha förberett och planerat vad jag som </a:t>
            </a:r>
            <a:r>
              <a:rPr lang="sv-SE" baseline="0" dirty="0" err="1"/>
              <a:t>fld</a:t>
            </a:r>
            <a:r>
              <a:rPr lang="sv-SE" baseline="0" dirty="0"/>
              <a:t> ska göra i en krissituation.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u="sng" baseline="0" dirty="0"/>
              <a:t>Det planen ska innehålla: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I vilken typ av krissituation</a:t>
            </a:r>
            <a:r>
              <a:rPr lang="sv-SE" baseline="0" dirty="0"/>
              <a:t> ska planen användas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171450" indent="-171450">
              <a:buFont typeface="Arial" panose="020B0604020202020204" pitchFamily="34" charset="0"/>
              <a:buChar char="•"/>
            </a:pPr>
            <a:r>
              <a:rPr lang="sv-SE" dirty="0"/>
              <a:t>Vad man som förälder skall göra i situationen.</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Vem/vilka man skall kontakta:</a:t>
            </a:r>
            <a:r>
              <a:rPr lang="sv-SE" baseline="0" dirty="0"/>
              <a:t> </a:t>
            </a:r>
            <a:r>
              <a:rPr lang="sv-SE" dirty="0"/>
              <a:t>Den kan t ex vara den</a:t>
            </a:r>
            <a:r>
              <a:rPr lang="sv-SE" baseline="0" dirty="0"/>
              <a:t> andre </a:t>
            </a:r>
            <a:r>
              <a:rPr lang="sv-SE" baseline="0" dirty="0" err="1"/>
              <a:t>fld</a:t>
            </a:r>
            <a:r>
              <a:rPr lang="sv-SE" baseline="0" dirty="0"/>
              <a:t>, grannen eller ska jag ringa polisen.</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Finns det farliga</a:t>
            </a:r>
            <a:r>
              <a:rPr lang="sv-SE" baseline="0" dirty="0"/>
              <a:t> föremål som behöver plockas undan om en situation uppstår.</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Egen säkerhet: Behöver jag själv sätta mig i säkerhet, vart ska jag då ta vägen.</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Hur mycket skall jag berätta innan för ungdomen: Ska jag kanske bara berätta delar av planen och behålla resten för mig själv.</a:t>
            </a:r>
            <a:endParaRPr lang="sv-SE" dirty="0"/>
          </a:p>
        </p:txBody>
      </p:sp>
      <p:sp>
        <p:nvSpPr>
          <p:cNvPr id="55300" name="Platshållare för bildnummer 3"/>
          <p:cNvSpPr>
            <a:spLocks noGrp="1"/>
          </p:cNvSpPr>
          <p:nvPr>
            <p:ph type="sldNum" sz="quarter" idx="5"/>
          </p:nvPr>
        </p:nvSpPr>
        <p:spPr>
          <a:noFill/>
        </p:spPr>
        <p:txBody>
          <a:bodyPr/>
          <a:lstStyle/>
          <a:p>
            <a:fld id="{B5629845-D143-403B-B0AE-571F803B9F66}" type="slidenum">
              <a:rPr lang="sv-SE" smtClean="0"/>
              <a:pPr/>
              <a:t>33</a:t>
            </a:fld>
            <a:endParaRPr lang="sv-S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p:cNvSpPr>
            <a:spLocks noGrp="1" noRot="1" noChangeAspect="1" noTextEdit="1"/>
          </p:cNvSpPr>
          <p:nvPr>
            <p:ph type="sldImg"/>
          </p:nvPr>
        </p:nvSpPr>
        <p:spPr>
          <a:ln/>
        </p:spPr>
      </p:sp>
      <p:sp>
        <p:nvSpPr>
          <p:cNvPr id="57347" name="Platshållare för anteckningar 2"/>
          <p:cNvSpPr>
            <a:spLocks noGrp="1"/>
          </p:cNvSpPr>
          <p:nvPr>
            <p:ph type="body" idx="1"/>
          </p:nvPr>
        </p:nvSpPr>
        <p:spPr>
          <a:noFill/>
          <a:ln/>
        </p:spPr>
        <p:txBody>
          <a:bodyPr/>
          <a:lstStyle/>
          <a:p>
            <a:r>
              <a:rPr lang="sv-SE" dirty="0"/>
              <a:t>2 min	</a:t>
            </a:r>
          </a:p>
          <a:p>
            <a:r>
              <a:rPr lang="sv-SE" dirty="0"/>
              <a:t>Sista momentet på träffen är;</a:t>
            </a:r>
          </a:p>
          <a:p>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Gå igenom översikten med föräldrarna</a:t>
            </a:r>
            <a:r>
              <a:rPr lang="sv-SE" b="0" baseline="0" dirty="0"/>
              <a:t> s</a:t>
            </a:r>
            <a:r>
              <a:rPr lang="sv-SE" dirty="0"/>
              <a:t>. 172 -173</a:t>
            </a:r>
            <a:r>
              <a:rPr lang="sv-SE" baseline="0" dirty="0"/>
              <a:t> </a:t>
            </a:r>
            <a:endParaRPr lang="sv-SE"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a:latin typeface="Times New Roman" panose="02020603050405020304" pitchFamily="18" charset="0"/>
                <a:cs typeface="Times New Roman" panose="02020603050405020304" pitchFamily="18" charset="0"/>
              </a:rPr>
              <a:t>Föräldraenkät F49 </a:t>
            </a:r>
            <a:r>
              <a:rPr lang="sv-SE" sz="1200" dirty="0">
                <a:latin typeface="Times New Roman" panose="02020603050405020304" pitchFamily="18" charset="0"/>
                <a:cs typeface="Times New Roman" panose="02020603050405020304" pitchFamily="18" charset="0"/>
              </a:rPr>
              <a:t>”Vad har du gjort med din tonåring de senaste två veckorna?”</a:t>
            </a:r>
            <a:r>
              <a:rPr lang="sv-SE" sz="1200" baseline="0" dirty="0">
                <a:latin typeface="Times New Roman" panose="02020603050405020304" pitchFamily="18" charset="0"/>
                <a:cs typeface="Times New Roman" panose="02020603050405020304" pitchFamily="18" charset="0"/>
              </a:rPr>
              <a:t> </a:t>
            </a:r>
            <a:r>
              <a:rPr lang="sv-SE" i="0" dirty="0"/>
              <a:t>stryks om föräldrar inte</a:t>
            </a:r>
            <a:r>
              <a:rPr lang="sv-SE" i="0" baseline="0" dirty="0"/>
              <a:t> gjort enkäten i inledningen (F3)</a:t>
            </a:r>
            <a:r>
              <a:rPr lang="sv-SE" i="0" dirty="0"/>
              <a:t> s.174-175</a:t>
            </a:r>
            <a:r>
              <a:rPr lang="sv-SE" i="0" baseline="0" dirty="0"/>
              <a:t> </a:t>
            </a:r>
          </a:p>
          <a:p>
            <a:pPr marL="171450" indent="-171450">
              <a:buFont typeface="Arial" panose="020B0604020202020204" pitchFamily="34" charset="0"/>
              <a:buChar char="•"/>
            </a:pPr>
            <a:endParaRPr lang="sv-SE"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Times New Roman" panose="02020603050405020304" pitchFamily="18" charset="0"/>
                <a:cs typeface="Times New Roman" panose="02020603050405020304" pitchFamily="18" charset="0"/>
              </a:rPr>
              <a:t>Planering inför framtiden Föräldramaterial-</a:t>
            </a:r>
            <a:r>
              <a:rPr lang="sv-SE" sz="1200" baseline="0" dirty="0">
                <a:latin typeface="Times New Roman" panose="02020603050405020304" pitchFamily="18" charset="0"/>
                <a:cs typeface="Times New Roman" panose="02020603050405020304" pitchFamily="18" charset="0"/>
              </a:rPr>
              <a:t> </a:t>
            </a:r>
            <a:r>
              <a:rPr lang="sv-SE" sz="1200" dirty="0">
                <a:latin typeface="Times New Roman" panose="02020603050405020304" pitchFamily="18" charset="0"/>
                <a:cs typeface="Times New Roman" panose="02020603050405020304" pitchFamily="18" charset="0"/>
              </a:rPr>
              <a:t>F50 </a:t>
            </a:r>
          </a:p>
          <a:p>
            <a:pPr marL="171450" indent="-171450">
              <a:buFont typeface="Arial" panose="020B0604020202020204" pitchFamily="34" charset="0"/>
              <a:buChar char="•"/>
            </a:pPr>
            <a:endParaRPr lang="sv-SE" i="0" dirty="0"/>
          </a:p>
          <a:p>
            <a:pPr marL="171450" indent="-171450">
              <a:buFont typeface="Arial" panose="020B0604020202020204" pitchFamily="34" charset="0"/>
              <a:buChar char="•"/>
            </a:pPr>
            <a:r>
              <a:rPr lang="sv-SE" i="0" dirty="0"/>
              <a:t>Avslutning – gruppledare</a:t>
            </a:r>
            <a:r>
              <a:rPr lang="sv-SE" i="0" baseline="0" dirty="0"/>
              <a:t> skickar ut </a:t>
            </a:r>
            <a:r>
              <a:rPr lang="sv-SE" b="1" i="0" baseline="0" dirty="0"/>
              <a:t>eftermätning (enkät) </a:t>
            </a:r>
            <a:r>
              <a:rPr lang="sv-SE" i="0" baseline="0" dirty="0"/>
              <a:t>och föräldrarna fyller i den på plats.</a:t>
            </a:r>
            <a:endParaRPr lang="sv-SE" i="0" dirty="0"/>
          </a:p>
        </p:txBody>
      </p:sp>
      <p:sp>
        <p:nvSpPr>
          <p:cNvPr id="57348" name="Platshållare för bildnummer 3"/>
          <p:cNvSpPr>
            <a:spLocks noGrp="1"/>
          </p:cNvSpPr>
          <p:nvPr>
            <p:ph type="sldNum" sz="quarter" idx="5"/>
          </p:nvPr>
        </p:nvSpPr>
        <p:spPr>
          <a:noFill/>
        </p:spPr>
        <p:txBody>
          <a:bodyPr/>
          <a:lstStyle/>
          <a:p>
            <a:fld id="{ACC02C38-D4E9-40C1-9AD6-ABA4D82EFB2E}" type="slidenum">
              <a:rPr lang="sv-SE" smtClean="0"/>
              <a:pPr/>
              <a:t>34</a:t>
            </a:fld>
            <a:endParaRPr lang="sv-SE"/>
          </a:p>
        </p:txBody>
      </p:sp>
    </p:spTree>
    <p:extLst>
      <p:ext uri="{BB962C8B-B14F-4D97-AF65-F5344CB8AC3E}">
        <p14:creationId xmlns:p14="http://schemas.microsoft.com/office/powerpoint/2010/main" val="665835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min	</a:t>
            </a:r>
          </a:p>
          <a:p>
            <a:r>
              <a:rPr lang="sv-SE" dirty="0"/>
              <a:t>Litteraturuppgiften mailas</a:t>
            </a:r>
            <a:r>
              <a:rPr lang="sv-SE" baseline="0" dirty="0"/>
              <a:t> till … senast utbildningsdag 4</a:t>
            </a:r>
          </a:p>
          <a:p>
            <a:endParaRPr lang="sv-SE" baseline="0" dirty="0"/>
          </a:p>
          <a:p>
            <a:r>
              <a:rPr lang="sv-SE" baseline="0" dirty="0"/>
              <a:t>(På utbildningsdag 4 berör vi flera av frågorna under föreläsningen) </a:t>
            </a:r>
          </a:p>
          <a:p>
            <a:endParaRPr lang="sv-SE" baseline="0" dirty="0"/>
          </a:p>
          <a:p>
            <a:endParaRPr lang="sv-SE" b="1" baseline="0" dirty="0"/>
          </a:p>
          <a:p>
            <a:endParaRPr lang="sv-SE" b="1"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35</a:t>
            </a:fld>
            <a:endParaRPr lang="sv-SE"/>
          </a:p>
        </p:txBody>
      </p:sp>
    </p:spTree>
    <p:extLst>
      <p:ext uri="{BB962C8B-B14F-4D97-AF65-F5344CB8AC3E}">
        <p14:creationId xmlns:p14="http://schemas.microsoft.com/office/powerpoint/2010/main" val="2738829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min 	</a:t>
            </a:r>
            <a:br>
              <a:rPr lang="sv-SE" sz="1200" dirty="0">
                <a:latin typeface="Times New Roman" panose="02020603050405020304" pitchFamily="18" charset="0"/>
                <a:cs typeface="Times New Roman" panose="02020603050405020304" pitchFamily="18" charset="0"/>
              </a:rPr>
            </a:br>
            <a:r>
              <a:rPr lang="sv-SE" sz="1200" dirty="0">
                <a:latin typeface="Times New Roman" panose="02020603050405020304" pitchFamily="18" charset="0"/>
                <a:cs typeface="Times New Roman" panose="02020603050405020304" pitchFamily="18" charset="0"/>
              </a:rPr>
              <a:t>Nyfiken på känslor? </a:t>
            </a:r>
          </a:p>
          <a:p>
            <a:pPr marL="0" indent="0">
              <a:buNone/>
            </a:pPr>
            <a:endParaRPr lang="sv-SE" sz="1200" dirty="0">
              <a:latin typeface="Times New Roman" panose="02020603050405020304" pitchFamily="18" charset="0"/>
              <a:cs typeface="Times New Roman" panose="02020603050405020304" pitchFamily="18" charset="0"/>
            </a:endParaRPr>
          </a:p>
          <a:p>
            <a:pPr marL="0" indent="0">
              <a:buNone/>
            </a:pPr>
            <a:r>
              <a:rPr lang="sv-SE" sz="1200" dirty="0">
                <a:latin typeface="Times New Roman" panose="02020603050405020304" pitchFamily="18" charset="0"/>
                <a:cs typeface="Times New Roman" panose="02020603050405020304" pitchFamily="18" charset="0"/>
              </a:rPr>
              <a:t>Boktips: ”Himmel, helvete och allt däremellan”</a:t>
            </a:r>
            <a:r>
              <a:rPr lang="sv-SE" sz="1200" baseline="0" dirty="0">
                <a:latin typeface="Times New Roman" panose="02020603050405020304" pitchFamily="18" charset="0"/>
                <a:cs typeface="Times New Roman" panose="02020603050405020304" pitchFamily="18" charset="0"/>
              </a:rPr>
              <a:t> </a:t>
            </a:r>
            <a:r>
              <a:rPr lang="sv-SE" sz="1200" dirty="0">
                <a:latin typeface="Times New Roman" panose="02020603050405020304" pitchFamily="18" charset="0"/>
                <a:cs typeface="Times New Roman" panose="02020603050405020304" pitchFamily="18" charset="0"/>
              </a:rPr>
              <a:t>Anna </a:t>
            </a:r>
            <a:r>
              <a:rPr lang="sv-SE" sz="1200" dirty="0" err="1">
                <a:latin typeface="Times New Roman" panose="02020603050405020304" pitchFamily="18" charset="0"/>
                <a:cs typeface="Times New Roman" panose="02020603050405020304" pitchFamily="18" charset="0"/>
              </a:rPr>
              <a:t>Kåver</a:t>
            </a:r>
            <a:r>
              <a:rPr lang="sv-SE" sz="1200" dirty="0">
                <a:latin typeface="Times New Roman" panose="02020603050405020304" pitchFamily="18" charset="0"/>
                <a:cs typeface="Times New Roman" panose="02020603050405020304" pitchFamily="18" charset="0"/>
              </a:rPr>
              <a:t>, </a:t>
            </a:r>
          </a:p>
          <a:p>
            <a:pPr marL="0" indent="0">
              <a:buNone/>
            </a:pPr>
            <a:endParaRPr lang="sv-SE" sz="1200" dirty="0">
              <a:latin typeface="Times New Roman" panose="02020603050405020304" pitchFamily="18" charset="0"/>
              <a:cs typeface="Times New Roman" panose="02020603050405020304" pitchFamily="18" charset="0"/>
            </a:endParaRPr>
          </a:p>
          <a:p>
            <a:pPr marL="0" indent="0">
              <a:buNone/>
            </a:pPr>
            <a:r>
              <a:rPr lang="sv-SE" sz="1200" dirty="0">
                <a:latin typeface="Times New Roman" panose="02020603050405020304" pitchFamily="18" charset="0"/>
                <a:cs typeface="Times New Roman" panose="02020603050405020304" pitchFamily="18" charset="0"/>
              </a:rPr>
              <a:t>Natur &amp; Kultur., 2009.</a:t>
            </a:r>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36</a:t>
            </a:fld>
            <a:endParaRPr lang="sv-SE"/>
          </a:p>
        </p:txBody>
      </p:sp>
    </p:spTree>
    <p:extLst>
      <p:ext uri="{BB962C8B-B14F-4D97-AF65-F5344CB8AC3E}">
        <p14:creationId xmlns:p14="http://schemas.microsoft.com/office/powerpoint/2010/main" val="1032601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min	</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37</a:t>
            </a:fld>
            <a:endParaRPr lang="sv-SE"/>
          </a:p>
        </p:txBody>
      </p:sp>
    </p:spTree>
    <p:extLst>
      <p:ext uri="{BB962C8B-B14F-4D97-AF65-F5344CB8AC3E}">
        <p14:creationId xmlns:p14="http://schemas.microsoft.com/office/powerpoint/2010/main" val="39269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a:t>
            </a:fld>
            <a:endParaRPr lang="sv-SE"/>
          </a:p>
        </p:txBody>
      </p:sp>
    </p:spTree>
    <p:extLst>
      <p:ext uri="{BB962C8B-B14F-4D97-AF65-F5344CB8AC3E}">
        <p14:creationId xmlns:p14="http://schemas.microsoft.com/office/powerpoint/2010/main" val="191325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59747"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r>
              <a:rPr lang="sv-SE" dirty="0"/>
              <a:t>1 min	</a:t>
            </a:r>
          </a:p>
          <a:p>
            <a:endParaRPr lang="sv-SE" dirty="0"/>
          </a:p>
          <a:p>
            <a:pPr>
              <a:lnSpc>
                <a:spcPts val="1200"/>
              </a:lnSpc>
              <a:spcBef>
                <a:spcPts val="1200"/>
              </a:spcBef>
            </a:pPr>
            <a:r>
              <a:rPr lang="sv-SE"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Övergripande mål med träffen</a:t>
            </a:r>
          </a:p>
          <a:p>
            <a:pPr>
              <a:lnSpc>
                <a:spcPts val="1500"/>
              </a:lnSpc>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Målet med träffen är att ge mindre negativ uppmärksamhet, till exempel genom att tjata eller skälla mindre.</a:t>
            </a:r>
          </a:p>
          <a:p>
            <a:pPr eaLnBrk="1" hangingPunct="1"/>
            <a:endParaRPr lang="sv-SE" dirty="0"/>
          </a:p>
        </p:txBody>
      </p:sp>
      <p:sp>
        <p:nvSpPr>
          <p:cNvPr id="172036"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C856E-90A4-484E-A154-1BC6A4A0FDE7}" type="slidenum">
              <a:rPr lang="sv-SE" smtClean="0"/>
              <a:pPr fontAlgn="base">
                <a:spcBef>
                  <a:spcPct val="0"/>
                </a:spcBef>
                <a:spcAft>
                  <a:spcPct val="0"/>
                </a:spcAft>
                <a:defRPr/>
              </a:pPr>
              <a:t>5</a:t>
            </a:fld>
            <a:endParaRPr lang="sv-SE"/>
          </a:p>
        </p:txBody>
      </p:sp>
    </p:spTree>
    <p:extLst>
      <p:ext uri="{BB962C8B-B14F-4D97-AF65-F5344CB8AC3E}">
        <p14:creationId xmlns:p14="http://schemas.microsoft.com/office/powerpoint/2010/main" val="301702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2467" name="Platshållare för anteckningar 2"/>
          <p:cNvSpPr>
            <a:spLocks noGrp="1"/>
          </p:cNvSpPr>
          <p:nvPr>
            <p:ph type="body" idx="1"/>
          </p:nvPr>
        </p:nvSpPr>
        <p:spPr bwMode="auto">
          <a:noFill/>
        </p:spPr>
        <p:txBody>
          <a:bodyPr wrap="square" numCol="1" anchor="t" anchorCtr="0" compatLnSpc="1">
            <a:prstTxWarp prst="textNoShape">
              <a:avLst/>
            </a:prstTxWarp>
          </a:bodyPr>
          <a:lstStyle/>
          <a:p>
            <a:r>
              <a:rPr lang="sv-SE" sz="1200" b="0" kern="1200" dirty="0">
                <a:solidFill>
                  <a:schemeClr val="tx1"/>
                </a:solidFill>
                <a:effectLst/>
                <a:latin typeface="+mn-lt"/>
                <a:ea typeface="+mn-ea"/>
                <a:cs typeface="+mn-cs"/>
              </a:rPr>
              <a:t>8 min	</a:t>
            </a:r>
          </a:p>
          <a:p>
            <a:endParaRPr lang="sv-SE" sz="1200" b="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Film </a:t>
            </a:r>
            <a:r>
              <a:rPr lang="sv-SE" sz="1200" kern="1200" dirty="0">
                <a:solidFill>
                  <a:schemeClr val="tx1"/>
                </a:solidFill>
                <a:effectLst/>
                <a:latin typeface="+mn-lt"/>
                <a:ea typeface="+mn-ea"/>
                <a:cs typeface="+mn-cs"/>
              </a:rPr>
              <a:t>Träff 7 Film 1,</a:t>
            </a:r>
            <a:r>
              <a:rPr lang="sv-SE" sz="1200" kern="1200" baseline="0" dirty="0">
                <a:solidFill>
                  <a:schemeClr val="tx1"/>
                </a:solidFill>
                <a:effectLst/>
                <a:latin typeface="+mn-lt"/>
                <a:ea typeface="+mn-ea"/>
                <a:cs typeface="+mn-cs"/>
              </a:rPr>
              <a:t> (2,5 min)</a:t>
            </a:r>
            <a:r>
              <a:rPr lang="sv-SE" sz="1200" kern="1200" dirty="0">
                <a:solidFill>
                  <a:schemeClr val="tx1"/>
                </a:solidFill>
                <a:effectLst/>
                <a:latin typeface="+mn-lt"/>
                <a:ea typeface="+mn-ea"/>
                <a:cs typeface="+mn-cs"/>
              </a:rPr>
              <a:t>: Att välja bort onödiga konflikter </a:t>
            </a:r>
          </a:p>
          <a:p>
            <a:r>
              <a:rPr lang="sv-SE" sz="1200" kern="1200" dirty="0">
                <a:solidFill>
                  <a:schemeClr val="tx1"/>
                </a:solidFill>
                <a:effectLst/>
                <a:latin typeface="+mn-lt"/>
                <a:ea typeface="+mn-ea"/>
                <a:cs typeface="+mn-cs"/>
              </a:rPr>
              <a:t>(Soraya trummar med pennan i köket)</a:t>
            </a:r>
          </a:p>
          <a:p>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Fråga gruppen: </a:t>
            </a:r>
            <a:r>
              <a:rPr lang="sv-SE" sz="1200" b="0" kern="1200" dirty="0">
                <a:solidFill>
                  <a:schemeClr val="tx1"/>
                </a:solidFill>
                <a:effectLst/>
                <a:latin typeface="+mn-lt"/>
                <a:ea typeface="+mn-ea"/>
                <a:cs typeface="+mn-cs"/>
              </a:rPr>
              <a:t>(prata två och två)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Vad gjorde mamma som var bra? Vad kunde hon ha gjort annorlunda?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4036" name="Platshållare för bildnummer 3"/>
          <p:cNvSpPr>
            <a:spLocks noGrp="1"/>
          </p:cNvSpPr>
          <p:nvPr>
            <p:ph type="sldNum" sz="quarter" idx="5"/>
          </p:nvPr>
        </p:nvSpPr>
        <p:spPr/>
        <p:txBody>
          <a:bodyPr/>
          <a:lstStyle/>
          <a:p>
            <a:pPr>
              <a:defRPr/>
            </a:pPr>
            <a:fld id="{F5DDC773-A53B-43C7-A2D4-D5D143FC8DA3}" type="slidenum">
              <a:rPr lang="sv-SE" smtClean="0"/>
              <a:pPr>
                <a:defRPr/>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2 min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a:ea typeface="+mn-ea"/>
                <a:cs typeface="+mn-cs"/>
              </a:rPr>
              <a:t>Viktigt att hålla fokus på vems beteende man analyserar</a:t>
            </a: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Calibri"/>
                <a:ea typeface="+mn-ea"/>
                <a:cs typeface="+mn-cs"/>
              </a:rPr>
              <a:t>Sorayas problembeteende – knackar med pennan</a:t>
            </a:r>
            <a:endParaRPr kumimoji="0" lang="sv-SE"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sng" strike="noStrike" kern="1200" cap="none" spc="0" normalizeH="0" baseline="0" noProof="0" dirty="0">
                <a:ln>
                  <a:noFill/>
                </a:ln>
                <a:solidFill>
                  <a:prstClr val="black"/>
                </a:solidFill>
                <a:effectLst/>
                <a:uLnTx/>
                <a:uFillTx/>
                <a:latin typeface="Calibri"/>
                <a:ea typeface="+mn-ea"/>
                <a:cs typeface="+mn-cs"/>
              </a:rPr>
              <a:t>Innan: </a:t>
            </a:r>
            <a:r>
              <a:rPr kumimoji="0" lang="sv-SE" sz="1200" b="0" i="0" u="none" strike="noStrike" kern="1200" cap="none" spc="0" normalizeH="0" baseline="0" noProof="0" dirty="0">
                <a:ln>
                  <a:noFill/>
                </a:ln>
                <a:solidFill>
                  <a:prstClr val="black"/>
                </a:solidFill>
                <a:effectLst/>
                <a:uLnTx/>
                <a:uFillTx/>
                <a:latin typeface="Calibri"/>
                <a:ea typeface="+mn-ea"/>
                <a:cs typeface="+mn-cs"/>
              </a:rPr>
              <a:t>Mamma lagar mat, Mamma tjatar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sng" strike="noStrike" kern="1200" cap="none" spc="0" normalizeH="0" baseline="0" noProof="0" dirty="0">
                <a:ln>
                  <a:noFill/>
                </a:ln>
                <a:solidFill>
                  <a:prstClr val="black"/>
                </a:solidFill>
                <a:effectLst/>
                <a:uLnTx/>
                <a:uFillTx/>
                <a:latin typeface="Calibri"/>
                <a:ea typeface="+mn-ea"/>
                <a:cs typeface="+mn-cs"/>
              </a:rPr>
              <a:t>Efter:</a:t>
            </a:r>
            <a:r>
              <a:rPr kumimoji="0" lang="sv-SE" sz="1200" b="0" i="0" u="none" strike="noStrike" kern="1200" cap="none" spc="0" normalizeH="0" baseline="0" noProof="0" dirty="0">
                <a:ln>
                  <a:noFill/>
                </a:ln>
                <a:solidFill>
                  <a:prstClr val="black"/>
                </a:solidFill>
                <a:effectLst/>
                <a:uLnTx/>
                <a:uFillTx/>
                <a:latin typeface="Calibri"/>
                <a:ea typeface="+mn-ea"/>
                <a:cs typeface="+mn-cs"/>
              </a:rPr>
              <a:t> Mamma höjer rösten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err="1">
                <a:ln>
                  <a:noFill/>
                </a:ln>
                <a:solidFill>
                  <a:prstClr val="black"/>
                </a:solidFill>
                <a:effectLst/>
                <a:uLnTx/>
                <a:uFillTx/>
                <a:latin typeface="Calibri"/>
                <a:ea typeface="+mn-ea"/>
                <a:cs typeface="+mn-cs"/>
              </a:rPr>
              <a:t>Flds</a:t>
            </a:r>
            <a:r>
              <a:rPr kumimoji="0" lang="sv-SE" sz="1200" b="0" i="1" u="none" strike="noStrike" kern="1200" cap="none" spc="0" normalizeH="0" baseline="0" noProof="0" dirty="0">
                <a:ln>
                  <a:noFill/>
                </a:ln>
                <a:solidFill>
                  <a:prstClr val="black"/>
                </a:solidFill>
                <a:effectLst/>
                <a:uLnTx/>
                <a:uFillTx/>
                <a:latin typeface="Calibri"/>
                <a:ea typeface="+mn-ea"/>
                <a:cs typeface="+mn-cs"/>
              </a:rPr>
              <a:t> problembeteende – höjer rösten</a:t>
            </a: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sng" strike="noStrike" kern="1200" cap="none" spc="0" normalizeH="0" baseline="0" noProof="0" dirty="0">
                <a:ln>
                  <a:noFill/>
                </a:ln>
                <a:solidFill>
                  <a:prstClr val="black"/>
                </a:solidFill>
                <a:effectLst/>
                <a:uLnTx/>
                <a:uFillTx/>
                <a:latin typeface="Calibri"/>
                <a:ea typeface="+mn-ea"/>
                <a:cs typeface="+mn-cs"/>
              </a:rPr>
              <a:t>Innan:</a:t>
            </a:r>
            <a:r>
              <a:rPr kumimoji="0" lang="sv-SE" sz="1200" b="0" i="0" u="none" strike="noStrike" kern="1200" cap="none" spc="0" normalizeH="0" baseline="0" noProof="0" dirty="0">
                <a:ln>
                  <a:noFill/>
                </a:ln>
                <a:solidFill>
                  <a:prstClr val="black"/>
                </a:solidFill>
                <a:effectLst/>
                <a:uLnTx/>
                <a:uFillTx/>
                <a:latin typeface="Calibri"/>
                <a:ea typeface="+mn-ea"/>
                <a:cs typeface="+mn-cs"/>
              </a:rPr>
              <a:t> Soraya knackar med pennan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sng" strike="noStrike" kern="1200" cap="none" spc="0" normalizeH="0" baseline="0" noProof="0" dirty="0">
                <a:ln>
                  <a:noFill/>
                </a:ln>
                <a:solidFill>
                  <a:prstClr val="black"/>
                </a:solidFill>
                <a:effectLst/>
                <a:uLnTx/>
                <a:uFillTx/>
                <a:latin typeface="Calibri"/>
                <a:ea typeface="+mn-ea"/>
                <a:cs typeface="+mn-cs"/>
              </a:rPr>
              <a:t>Efter:</a:t>
            </a:r>
            <a:r>
              <a:rPr kumimoji="0" lang="sv-SE" sz="1200" b="0" i="0" u="none" strike="noStrike" kern="1200" cap="none" spc="0" normalizeH="0" baseline="0" noProof="0" dirty="0">
                <a:ln>
                  <a:noFill/>
                </a:ln>
                <a:solidFill>
                  <a:prstClr val="black"/>
                </a:solidFill>
                <a:effectLst/>
                <a:uLnTx/>
                <a:uFillTx/>
                <a:latin typeface="Calibri"/>
                <a:ea typeface="+mn-ea"/>
                <a:cs typeface="+mn-cs"/>
              </a:rPr>
              <a:t> Soraya knackar mer</a:t>
            </a:r>
          </a:p>
          <a:p>
            <a:pPr marL="0" indent="0">
              <a:buFont typeface="Arial"/>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0E1D7-9672-48B3-B7A7-2E7E5BBF2EBA}"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981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2467" name="Platshållare för anteckningar 2"/>
          <p:cNvSpPr>
            <a:spLocks noGrp="1"/>
          </p:cNvSpPr>
          <p:nvPr>
            <p:ph type="body" idx="1"/>
          </p:nvPr>
        </p:nvSpPr>
        <p:spPr bwMode="auto">
          <a:noFill/>
        </p:spPr>
        <p:txBody>
          <a:bodyPr wrap="square" numCol="1" anchor="t" anchorCtr="0" compatLnSpc="1">
            <a:prstTxWarp prst="textNoShape">
              <a:avLst/>
            </a:prstTxWarp>
          </a:bodyPr>
          <a:lstStyle/>
          <a:p>
            <a:r>
              <a:rPr lang="sv-SE" dirty="0"/>
              <a:t>3 min	</a:t>
            </a:r>
          </a:p>
          <a:p>
            <a:endParaRPr lang="sv-SE" dirty="0"/>
          </a:p>
          <a:p>
            <a:r>
              <a:rPr lang="sv-SE" b="1" dirty="0"/>
              <a:t>Film 2 träff 7</a:t>
            </a:r>
            <a:r>
              <a:rPr lang="sv-SE" dirty="0"/>
              <a:t>. Soraya och mamma film 2</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Ställ ingen fråga. Gå vidare till nästa bild.</a:t>
            </a:r>
            <a:endParaRPr lang="sv-SE" dirty="0"/>
          </a:p>
          <a:p>
            <a:endParaRPr lang="sv-SE" dirty="0"/>
          </a:p>
        </p:txBody>
      </p:sp>
      <p:sp>
        <p:nvSpPr>
          <p:cNvPr id="44036" name="Platshållare för bildnummer 3"/>
          <p:cNvSpPr>
            <a:spLocks noGrp="1"/>
          </p:cNvSpPr>
          <p:nvPr>
            <p:ph type="sldNum" sz="quarter" idx="5"/>
          </p:nvPr>
        </p:nvSpPr>
        <p:spPr/>
        <p:txBody>
          <a:bodyPr/>
          <a:lstStyle/>
          <a:p>
            <a:pPr>
              <a:defRPr/>
            </a:pPr>
            <a:fld id="{F5DDC773-A53B-43C7-A2D4-D5D143FC8DA3}" type="slidenum">
              <a:rPr lang="sv-SE" smtClean="0"/>
              <a:pPr>
                <a:defRPr/>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8 min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Målbeteendet här är minskat knackande.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a:ea typeface="+mn-ea"/>
                <a:cs typeface="+mn-cs"/>
              </a:rPr>
              <a:t>Fråga</a:t>
            </a:r>
            <a:r>
              <a:rPr kumimoji="0" lang="sv-SE" sz="1200" b="0" i="0" u="none" strike="noStrike" kern="1200" cap="none" spc="0" normalizeH="0" baseline="0" noProof="0" dirty="0">
                <a:ln>
                  <a:noFill/>
                </a:ln>
                <a:solidFill>
                  <a:prstClr val="black"/>
                </a:solidFill>
                <a:effectLst/>
                <a:uLnTx/>
                <a:uFillTx/>
                <a:latin typeface="Calibri"/>
                <a:ea typeface="+mn-ea"/>
                <a:cs typeface="+mn-cs"/>
              </a:rPr>
              <a:t>: Vad gjorde mamma innan som var bra?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Mamma ger ingen uppmärksamhet till knackandet. Avleder genom att ge Soraya en fruktbit.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a:ea typeface="+mn-ea"/>
                <a:cs typeface="+mn-cs"/>
              </a:rPr>
              <a:t>Fråga</a:t>
            </a:r>
            <a:r>
              <a:rPr kumimoji="0" lang="sv-SE" sz="1200" b="0" i="0" u="none" strike="noStrike" kern="1200" cap="none" spc="0" normalizeH="0" baseline="0" noProof="0" dirty="0">
                <a:ln>
                  <a:noFill/>
                </a:ln>
                <a:solidFill>
                  <a:prstClr val="black"/>
                </a:solidFill>
                <a:effectLst/>
                <a:uLnTx/>
                <a:uFillTx/>
                <a:latin typeface="Calibri"/>
                <a:ea typeface="+mn-ea"/>
                <a:cs typeface="+mn-cs"/>
              </a:rPr>
              <a:t>: Vad händer efter?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Det blir inget tjat eller skäll. Ingen konflikt uppstår. </a:t>
            </a:r>
          </a:p>
          <a:p>
            <a:pPr marL="0" indent="0">
              <a:buFont typeface="Arial"/>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0E1D7-9672-48B3-B7A7-2E7E5BBF2EBA}"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368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p>
        </p:txBody>
      </p:sp>
      <p:sp>
        <p:nvSpPr>
          <p:cNvPr id="30" name="Platshållare för datum 29"/>
          <p:cNvSpPr>
            <a:spLocks noGrp="1"/>
          </p:cNvSpPr>
          <p:nvPr>
            <p:ph type="dt" sz="half" idx="10"/>
          </p:nvPr>
        </p:nvSpPr>
        <p:spPr/>
        <p:txBody>
          <a:bodyPr/>
          <a:lstStyle/>
          <a:p>
            <a:fld id="{B1F3D6C8-46B4-4BCA-91C7-F8973A2C4ED8}" type="datetime1">
              <a:rPr lang="sv-SE" smtClean="0"/>
              <a:pPr/>
              <a:t>2025-07-03</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örstasidan_2_rutor_1">
    <p:spTree>
      <p:nvGrpSpPr>
        <p:cNvPr id="1" name=""/>
        <p:cNvGrpSpPr/>
        <p:nvPr/>
      </p:nvGrpSpPr>
      <p:grpSpPr>
        <a:xfrm>
          <a:off x="0" y="0"/>
          <a:ext cx="0" cy="0"/>
          <a:chOff x="0" y="0"/>
          <a:chExt cx="0" cy="0"/>
        </a:xfrm>
      </p:grpSpPr>
      <p:pic>
        <p:nvPicPr>
          <p:cNvPr id="7" name="Bildobjekt 6" descr="Sida10.jpg"/>
          <p:cNvPicPr>
            <a:picLocks noChangeAspect="1"/>
          </p:cNvPicPr>
          <p:nvPr userDrawn="1"/>
        </p:nvPicPr>
        <p:blipFill>
          <a:blip r:embed="rId2" cstate="screen"/>
          <a:stretch>
            <a:fillRect/>
          </a:stretch>
        </p:blipFill>
        <p:spPr>
          <a:xfrm>
            <a:off x="0" y="0"/>
            <a:ext cx="9144000" cy="6858000"/>
          </a:xfrm>
          <a:prstGeom prst="rect">
            <a:avLst/>
          </a:prstGeom>
        </p:spPr>
      </p:pic>
      <p:sp>
        <p:nvSpPr>
          <p:cNvPr id="8" name="Platshållare för text 16"/>
          <p:cNvSpPr txBox="1">
            <a:spLocks/>
          </p:cNvSpPr>
          <p:nvPr userDrawn="1"/>
        </p:nvSpPr>
        <p:spPr>
          <a:xfrm>
            <a:off x="457677" y="457784"/>
            <a:ext cx="5472000" cy="3960000"/>
          </a:xfrm>
          <a:prstGeom prst="rect">
            <a:avLst/>
          </a:prstGeom>
          <a:solidFill>
            <a:srgbClr val="F5F3EE"/>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a:ln>
                  <a:noFill/>
                </a:ln>
                <a:solidFill>
                  <a:srgbClr val="000000"/>
                </a:solidFill>
                <a:effectLst/>
                <a:uLnTx/>
                <a:uFillTx/>
                <a:latin typeface="+mn-lt"/>
                <a:ea typeface="+mn-ea"/>
                <a:cs typeface="+mn-cs"/>
              </a:rPr>
              <a:t> </a:t>
            </a:r>
            <a:endParaRPr kumimoji="0" lang="sv-SE"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2" name="Rubrik 1"/>
          <p:cNvSpPr>
            <a:spLocks noGrp="1"/>
          </p:cNvSpPr>
          <p:nvPr>
            <p:ph type="title"/>
          </p:nvPr>
        </p:nvSpPr>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p>
            <a:fld id="{99E7CA51-3ACB-46EF-8768-2C3FDF062540}"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4" name="Rektangel 13"/>
          <p:cNvSpPr/>
          <p:nvPr userDrawn="1"/>
        </p:nvSpPr>
        <p:spPr>
          <a:xfrm>
            <a:off x="5929200" y="4417200"/>
            <a:ext cx="2757600" cy="1976400"/>
          </a:xfrm>
          <a:prstGeom prst="rect">
            <a:avLst/>
          </a:prstGeom>
          <a:solidFill>
            <a:srgbClr val="F5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endParaRPr>
          </a:p>
        </p:txBody>
      </p:sp>
      <p:sp>
        <p:nvSpPr>
          <p:cNvPr id="10" name="textruta 9"/>
          <p:cNvSpPr txBox="1"/>
          <p:nvPr userDrawn="1"/>
        </p:nvSpPr>
        <p:spPr>
          <a:xfrm>
            <a:off x="3222625" y="6214546"/>
            <a:ext cx="2601913" cy="246221"/>
          </a:xfrm>
          <a:prstGeom prst="rect">
            <a:avLst/>
          </a:prstGeom>
          <a:noFill/>
        </p:spPr>
        <p:txBody>
          <a:bodyPr wrap="square" rtlCol="0">
            <a:spAutoFit/>
          </a:bodyPr>
          <a:lstStyle/>
          <a:p>
            <a:r>
              <a:rPr lang="sv-SE" sz="1000" dirty="0">
                <a:solidFill>
                  <a:srgbClr val="000000"/>
                </a:solidFill>
              </a:rPr>
              <a:t>The Capital of Scandinavia</a:t>
            </a:r>
          </a:p>
        </p:txBody>
      </p:sp>
      <p:pic>
        <p:nvPicPr>
          <p:cNvPr id="13" name="Bildobjekt 12"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örstasidan_2_rutor_2">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68378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a:ln>
                  <a:noFill/>
                </a:ln>
                <a:solidFill>
                  <a:srgbClr val="000000"/>
                </a:solidFill>
                <a:effectLst/>
                <a:uLnTx/>
                <a:uFillTx/>
                <a:latin typeface="+mn-lt"/>
                <a:ea typeface="+mn-ea"/>
                <a:cs typeface="+mn-cs"/>
              </a:rPr>
              <a:t> </a:t>
            </a:r>
            <a:endParaRPr kumimoji="0" lang="sv-SE"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D5A6129D-C112-4297-9DD6-96C50E503577}"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9" name="Platshållare för bild 11"/>
          <p:cNvSpPr>
            <a:spLocks noGrp="1"/>
          </p:cNvSpPr>
          <p:nvPr>
            <p:ph type="pic" sz="quarter" idx="11"/>
          </p:nvPr>
        </p:nvSpPr>
        <p:spPr>
          <a:xfrm>
            <a:off x="5929820" y="4416985"/>
            <a:ext cx="2758567" cy="1975878"/>
          </a:xfrm>
          <a:solidFill>
            <a:srgbClr val="289D93"/>
          </a:solidFill>
        </p:spPr>
        <p:txBody>
          <a:bodyPr/>
          <a:lstStyle/>
          <a:p>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örstasidan_2_rutor_3">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007EC4"/>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a:ln>
                  <a:noFill/>
                </a:ln>
                <a:solidFill>
                  <a:srgbClr val="000000"/>
                </a:solidFill>
                <a:effectLst/>
                <a:uLnTx/>
                <a:uFillTx/>
                <a:latin typeface="+mn-lt"/>
                <a:ea typeface="+mn-ea"/>
                <a:cs typeface="+mn-cs"/>
              </a:rPr>
              <a:t> </a:t>
            </a:r>
            <a:endParaRPr kumimoji="0" lang="sv-SE"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8F862FF1-9129-4601-9CB8-B147423A5DA6}"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9" name="Platshållare för bild 11"/>
          <p:cNvSpPr>
            <a:spLocks noGrp="1"/>
          </p:cNvSpPr>
          <p:nvPr>
            <p:ph type="pic" sz="quarter" idx="11"/>
          </p:nvPr>
        </p:nvSpPr>
        <p:spPr>
          <a:xfrm>
            <a:off x="5929820" y="4416985"/>
            <a:ext cx="2758567" cy="1975878"/>
          </a:xfrm>
          <a:solidFill>
            <a:srgbClr val="C40068"/>
          </a:solidFill>
        </p:spPr>
        <p:txBody>
          <a:bodyPr/>
          <a:lstStyle/>
          <a:p>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örstasidan_2_rutor_4">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289D93"/>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a:ln>
                  <a:noFill/>
                </a:ln>
                <a:solidFill>
                  <a:srgbClr val="000000"/>
                </a:solidFill>
                <a:effectLst/>
                <a:uLnTx/>
                <a:uFillTx/>
                <a:latin typeface="+mn-lt"/>
                <a:ea typeface="+mn-ea"/>
                <a:cs typeface="+mn-cs"/>
              </a:rPr>
              <a:t> </a:t>
            </a:r>
            <a:endParaRPr kumimoji="0" lang="sv-SE"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DFE65727-4979-446B-8625-CCFCAC89FA53}"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0" name="Platshållare för bild 11"/>
          <p:cNvSpPr>
            <a:spLocks noGrp="1"/>
          </p:cNvSpPr>
          <p:nvPr>
            <p:ph type="pic" sz="quarter" idx="11"/>
          </p:nvPr>
        </p:nvSpPr>
        <p:spPr>
          <a:xfrm>
            <a:off x="5929820" y="4416985"/>
            <a:ext cx="2758567" cy="1975878"/>
          </a:xfrm>
          <a:solidFill>
            <a:srgbClr val="683788"/>
          </a:solidFill>
        </p:spPr>
        <p:txBody>
          <a:bodyPr/>
          <a:lstStyle/>
          <a:p>
            <a:endParaRPr lang="sv-SE"/>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örstasidan_2_rutor_5">
    <p:spTree>
      <p:nvGrpSpPr>
        <p:cNvPr id="1" name=""/>
        <p:cNvGrpSpPr/>
        <p:nvPr/>
      </p:nvGrpSpPr>
      <p:grpSpPr>
        <a:xfrm>
          <a:off x="0" y="0"/>
          <a:ext cx="0" cy="0"/>
          <a:chOff x="0" y="0"/>
          <a:chExt cx="0" cy="0"/>
        </a:xfrm>
      </p:grpSpPr>
      <p:sp>
        <p:nvSpPr>
          <p:cNvPr id="7" name="Platshållare för text 16"/>
          <p:cNvSpPr txBox="1">
            <a:spLocks/>
          </p:cNvSpPr>
          <p:nvPr userDrawn="1"/>
        </p:nvSpPr>
        <p:spPr>
          <a:xfrm>
            <a:off x="457677" y="457784"/>
            <a:ext cx="5472000" cy="3960000"/>
          </a:xfrm>
          <a:prstGeom prst="rect">
            <a:avLst/>
          </a:prstGeom>
          <a:solidFill>
            <a:srgbClr val="C4006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a:ln>
                  <a:noFill/>
                </a:ln>
                <a:solidFill>
                  <a:srgbClr val="000000"/>
                </a:solidFill>
                <a:effectLst/>
                <a:uLnTx/>
                <a:uFillTx/>
                <a:latin typeface="+mn-lt"/>
                <a:ea typeface="+mn-ea"/>
                <a:cs typeface="+mn-cs"/>
              </a:rPr>
              <a:t> </a:t>
            </a:r>
            <a:endParaRPr kumimoji="0" lang="sv-SE"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8047941D-3274-4AB1-ABFC-39AED11D0FE2}"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8" name="Platshållare för bild 11"/>
          <p:cNvSpPr>
            <a:spLocks noGrp="1"/>
          </p:cNvSpPr>
          <p:nvPr>
            <p:ph type="pic" sz="quarter" idx="11"/>
          </p:nvPr>
        </p:nvSpPr>
        <p:spPr>
          <a:xfrm>
            <a:off x="5929820" y="4416985"/>
            <a:ext cx="2758567" cy="1975878"/>
          </a:xfrm>
          <a:solidFill>
            <a:srgbClr val="007EC4"/>
          </a:solidFill>
        </p:spPr>
        <p:txBody>
          <a:bodyPr/>
          <a:lstStyle/>
          <a:p>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sidor_1">
    <p:bg>
      <p:bgPr>
        <a:solidFill>
          <a:schemeClr val="bg1">
            <a:lumMod val="50000"/>
          </a:schemeClr>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F0FDCE18-A0F6-413E-86D9-10B862C2BE9D}"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a:t>Sida </a:t>
            </a:r>
            <a:fld id="{DFD9F532-A642-4895-B52A-AD6ACF0CFA9D}" type="slidenum">
              <a:rPr lang="sv-SE" smtClean="0"/>
              <a:pPr/>
              <a:t>‹#›</a:t>
            </a:fld>
            <a:endParaRPr lang="sv-SE" dirty="0"/>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sidor_2">
    <p:bg>
      <p:bgPr>
        <a:solidFill>
          <a:srgbClr val="007EC4"/>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t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9FB13816-8BA7-4A6C-8813-ECC58FA94B9A}"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a:t>Sida </a:t>
            </a:r>
            <a:fld id="{DFD9F532-A642-4895-B52A-AD6ACF0CFA9D}" type="slidenum">
              <a:rPr lang="sv-SE" smtClean="0"/>
              <a:pPr/>
              <a:t>‹#›</a:t>
            </a:fld>
            <a:endParaRPr lang="sv-SE" dirty="0"/>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or_3">
    <p:bg>
      <p:bgPr>
        <a:solidFill>
          <a:srgbClr val="289D93"/>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4C3735F3-39A3-4340-A018-E4659270284E}"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a:t>Sida </a:t>
            </a:r>
            <a:fld id="{DFD9F532-A642-4895-B52A-AD6ACF0CFA9D}" type="slidenum">
              <a:rPr lang="sv-SE" smtClean="0"/>
              <a:pPr/>
              <a:t>‹#›</a:t>
            </a:fld>
            <a:endParaRPr lang="sv-SE" dirty="0"/>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sidor_4">
    <p:bg>
      <p:bgPr>
        <a:solidFill>
          <a:srgbClr val="C40068"/>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CF530E40-AB3D-4B71-9A8B-DB461A83CC5A}"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a:t>Sida </a:t>
            </a:r>
            <a:fld id="{DFD9F532-A642-4895-B52A-AD6ACF0CFA9D}" type="slidenum">
              <a:rPr lang="sv-SE" smtClean="0"/>
              <a:pPr/>
              <a:t>‹#›</a:t>
            </a:fld>
            <a:endParaRPr lang="sv-SE" dirty="0"/>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D9B128F-1938-4F54-91F5-4D19C5BB47B2}"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r>
              <a:rPr lang="sv-SE"/>
              <a:t>2011-05-11</a:t>
            </a:r>
            <a:endParaRPr lang="en-GB" dirty="0"/>
          </a:p>
        </p:txBody>
      </p:sp>
      <p:sp>
        <p:nvSpPr>
          <p:cNvPr id="14" name="Platshållare för bildnummer 13"/>
          <p:cNvSpPr>
            <a:spLocks noGrp="1"/>
          </p:cNvSpPr>
          <p:nvPr>
            <p:ph type="sldNum" sz="quarter" idx="11"/>
          </p:nvPr>
        </p:nvSpPr>
        <p:spPr/>
        <p:txBody>
          <a:bodyPr/>
          <a:lstStyle/>
          <a:p>
            <a:r>
              <a:rPr lang="en-GB"/>
              <a:t>SIDAN </a:t>
            </a:r>
            <a:fld id="{D9DB9EAD-8AEE-40D8-9837-BCC6D60FAFF3}" type="slidenum">
              <a:rPr lang="en-GB" smtClean="0"/>
              <a:pPr/>
              <a:t>‹#›</a:t>
            </a:fld>
            <a:endParaRPr lang="en-GB" dirty="0"/>
          </a:p>
        </p:txBody>
      </p:sp>
      <p:sp>
        <p:nvSpPr>
          <p:cNvPr id="15" name="Platshållare för sidfot 14"/>
          <p:cNvSpPr>
            <a:spLocks noGrp="1"/>
          </p:cNvSpPr>
          <p:nvPr>
            <p:ph type="ftr" sz="quarter" idx="12"/>
          </p:nvPr>
        </p:nvSpPr>
        <p:spPr/>
        <p:txBody>
          <a:bodyPr/>
          <a:lstStyle/>
          <a:p>
            <a:r>
              <a:rPr lang="en-GB"/>
              <a:t>Presentationstitel</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10" name="Platshållare för datum 9"/>
          <p:cNvSpPr>
            <a:spLocks noGrp="1"/>
          </p:cNvSpPr>
          <p:nvPr>
            <p:ph type="dt" sz="half" idx="10"/>
          </p:nvPr>
        </p:nvSpPr>
        <p:spPr/>
        <p:txBody>
          <a:bodyPr/>
          <a:lstStyle/>
          <a:p>
            <a:r>
              <a:rPr lang="sv-SE"/>
              <a:t>2011-05-11</a:t>
            </a:r>
            <a:endParaRPr lang="en-GB" dirty="0"/>
          </a:p>
        </p:txBody>
      </p:sp>
      <p:sp>
        <p:nvSpPr>
          <p:cNvPr id="11" name="Platshållare för bildnummer 10"/>
          <p:cNvSpPr>
            <a:spLocks noGrp="1"/>
          </p:cNvSpPr>
          <p:nvPr>
            <p:ph type="sldNum" sz="quarter" idx="11"/>
          </p:nvPr>
        </p:nvSpPr>
        <p:spPr/>
        <p:txBody>
          <a:bodyPr/>
          <a:lstStyle/>
          <a:p>
            <a:r>
              <a:rPr lang="en-GB"/>
              <a:t>SIDAN </a:t>
            </a:r>
            <a:fld id="{D9DB9EAD-8AEE-40D8-9837-BCC6D60FAFF3}" type="slidenum">
              <a:rPr lang="en-GB" smtClean="0"/>
              <a:pPr/>
              <a:t>‹#›</a:t>
            </a:fld>
            <a:endParaRPr lang="en-GB" dirty="0"/>
          </a:p>
        </p:txBody>
      </p:sp>
      <p:sp>
        <p:nvSpPr>
          <p:cNvPr id="12" name="Platshållare för sidfot 11"/>
          <p:cNvSpPr>
            <a:spLocks noGrp="1"/>
          </p:cNvSpPr>
          <p:nvPr>
            <p:ph type="ftr" sz="quarter" idx="12"/>
          </p:nvPr>
        </p:nvSpPr>
        <p:spPr/>
        <p:txBody>
          <a:bodyPr/>
          <a:lstStyle/>
          <a:p>
            <a:r>
              <a:rPr lang="en-GB"/>
              <a:t>Presentationstitel</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527385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900673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8543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56B18AC1-A2FD-4F44-A3D5-BEABD563D721}" type="datetime1">
              <a:rPr lang="sv-SE" smtClean="0"/>
              <a:pPr/>
              <a:t>2025-07-03</a:t>
            </a:fld>
            <a:endParaRPr lang="sv-SE" dirty="0"/>
          </a:p>
        </p:txBody>
      </p:sp>
      <p:sp>
        <p:nvSpPr>
          <p:cNvPr id="11" name="Rubrik 10"/>
          <p:cNvSpPr>
            <a:spLocks noGrp="1"/>
          </p:cNvSpPr>
          <p:nvPr>
            <p:ph type="title"/>
          </p:nvPr>
        </p:nvSpPr>
        <p:spPr>
          <a:xfrm>
            <a:off x="457200" y="458105"/>
            <a:ext cx="2860675" cy="1227820"/>
          </a:xfrm>
        </p:spPr>
        <p:txBody>
          <a:bodyPr/>
          <a:lstStyle/>
          <a:p>
            <a:r>
              <a:rPr lang="sv-SE"/>
              <a:t>Klicka här för att ändra format</a:t>
            </a:r>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416386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045122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2547914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pPr>
              <a:defRPr/>
            </a:pPr>
            <a:fld id="{8CDFB949-6AFC-4A44-BC1D-7AA19F00E46E}" type="datetimeFigureOut">
              <a:rPr lang="sv-SE" smtClean="0"/>
              <a:pPr>
                <a:defRPr/>
              </a:pPr>
              <a:t>2025-07-03</a:t>
            </a:fld>
            <a:endParaRPr lang="sv-SE"/>
          </a:p>
        </p:txBody>
      </p:sp>
      <p:sp>
        <p:nvSpPr>
          <p:cNvPr id="14" name="Platshållare för bildnummer 13"/>
          <p:cNvSpPr>
            <a:spLocks noGrp="1"/>
          </p:cNvSpPr>
          <p:nvPr>
            <p:ph type="sldNum" sz="quarter" idx="11"/>
          </p:nvPr>
        </p:nvSpPr>
        <p:spPr/>
        <p:txBody>
          <a:bodyPr/>
          <a:lstStyle/>
          <a:p>
            <a:pPr>
              <a:defRPr/>
            </a:pPr>
            <a:fld id="{4A76574B-F434-4892-8979-72E13DC096CA}" type="slidenum">
              <a:rPr lang="sv-SE" smtClean="0"/>
              <a:pPr>
                <a:defRPr/>
              </a:pPr>
              <a:t>‹#›</a:t>
            </a:fld>
            <a:endParaRPr lang="sv-SE"/>
          </a:p>
        </p:txBody>
      </p:sp>
      <p:sp>
        <p:nvSpPr>
          <p:cNvPr id="15" name="Platshållare för sidfot 14"/>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1252803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innehåll 2"/>
          <p:cNvSpPr>
            <a:spLocks noGrp="1"/>
          </p:cNvSpPr>
          <p:nvPr>
            <p:ph idx="13"/>
          </p:nvPr>
        </p:nvSpPr>
        <p:spPr>
          <a:xfrm>
            <a:off x="4636477" y="1674813"/>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6" name="Platshållare för datum 15"/>
          <p:cNvSpPr>
            <a:spLocks noGrp="1"/>
          </p:cNvSpPr>
          <p:nvPr>
            <p:ph type="dt" sz="half" idx="14"/>
          </p:nvPr>
        </p:nvSpPr>
        <p:spPr/>
        <p:txBody>
          <a:bodyPr/>
          <a:lstStyle/>
          <a:p>
            <a:pPr>
              <a:defRPr/>
            </a:pPr>
            <a:fld id="{EABAD7DC-D2E7-43F1-B349-1B46F0A9C436}" type="datetimeFigureOut">
              <a:rPr lang="sv-SE" smtClean="0"/>
              <a:pPr>
                <a:defRPr/>
              </a:pPr>
              <a:t>2025-07-03</a:t>
            </a:fld>
            <a:endParaRPr lang="sv-SE"/>
          </a:p>
        </p:txBody>
      </p:sp>
      <p:sp>
        <p:nvSpPr>
          <p:cNvPr id="17" name="Platshållare för bildnummer 16"/>
          <p:cNvSpPr>
            <a:spLocks noGrp="1"/>
          </p:cNvSpPr>
          <p:nvPr>
            <p:ph type="sldNum" sz="quarter" idx="15"/>
          </p:nvPr>
        </p:nvSpPr>
        <p:spPr/>
        <p:txBody>
          <a:bodyPr/>
          <a:lstStyle/>
          <a:p>
            <a:pPr>
              <a:defRPr/>
            </a:pPr>
            <a:fld id="{7BB537C7-B272-472C-8A29-474EA7F22F6A}" type="slidenum">
              <a:rPr lang="sv-SE" smtClean="0"/>
              <a:pPr>
                <a:defRPr/>
              </a:pPr>
              <a:t>‹#›</a:t>
            </a:fld>
            <a:endParaRPr lang="sv-SE"/>
          </a:p>
        </p:txBody>
      </p:sp>
      <p:sp>
        <p:nvSpPr>
          <p:cNvPr id="18" name="Platshållare för sidfot 17"/>
          <p:cNvSpPr>
            <a:spLocks noGrp="1"/>
          </p:cNvSpPr>
          <p:nvPr>
            <p:ph type="ftr" sz="quarter" idx="16"/>
          </p:nvPr>
        </p:nvSpPr>
        <p:spPr/>
        <p:txBody>
          <a:bodyPr/>
          <a:lstStyle/>
          <a:p>
            <a:pPr>
              <a:defRPr/>
            </a:pPr>
            <a:endParaRPr lang="sv-SE"/>
          </a:p>
        </p:txBody>
      </p:sp>
    </p:spTree>
    <p:extLst>
      <p:ext uri="{BB962C8B-B14F-4D97-AF65-F5344CB8AC3E}">
        <p14:creationId xmlns:p14="http://schemas.microsoft.com/office/powerpoint/2010/main" val="592730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10" name="Platshållare för datum 9"/>
          <p:cNvSpPr>
            <a:spLocks noGrp="1"/>
          </p:cNvSpPr>
          <p:nvPr>
            <p:ph type="dt" sz="half" idx="10"/>
          </p:nvPr>
        </p:nvSpPr>
        <p:spPr/>
        <p:txBody>
          <a:bodyPr/>
          <a:lstStyle/>
          <a:p>
            <a:pPr>
              <a:defRPr/>
            </a:pPr>
            <a:fld id="{B9BE7916-948C-40CE-B0F7-01C14320C4F8}" type="datetimeFigureOut">
              <a:rPr lang="sv-SE" smtClean="0"/>
              <a:pPr>
                <a:defRPr/>
              </a:pPr>
              <a:t>2025-07-03</a:t>
            </a:fld>
            <a:endParaRPr lang="sv-SE"/>
          </a:p>
        </p:txBody>
      </p:sp>
      <p:sp>
        <p:nvSpPr>
          <p:cNvPr id="11" name="Platshållare för bildnummer 10"/>
          <p:cNvSpPr>
            <a:spLocks noGrp="1"/>
          </p:cNvSpPr>
          <p:nvPr>
            <p:ph type="sldNum" sz="quarter" idx="11"/>
          </p:nvPr>
        </p:nvSpPr>
        <p:spPr/>
        <p:txBody>
          <a:bodyPr/>
          <a:lstStyle/>
          <a:p>
            <a:pPr>
              <a:defRPr/>
            </a:pPr>
            <a:fld id="{9535D07C-59B3-4821-8E12-0E1A146F9A19}" type="slidenum">
              <a:rPr lang="sv-SE" smtClean="0"/>
              <a:pPr>
                <a:defRPr/>
              </a:pPr>
              <a:t>‹#›</a:t>
            </a:fld>
            <a:endParaRPr lang="sv-SE"/>
          </a:p>
        </p:txBody>
      </p:sp>
      <p:sp>
        <p:nvSpPr>
          <p:cNvPr id="12" name="Platshållare för sidfot 11"/>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2658717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sp>
        <p:nvSpPr>
          <p:cNvPr id="6" name="Rectangle 3"/>
          <p:cNvSpPr>
            <a:spLocks noChangeArrowheads="1"/>
          </p:cNvSpPr>
          <p:nvPr/>
        </p:nvSpPr>
        <p:spPr bwMode="auto">
          <a:xfrm>
            <a:off x="179388" y="1619250"/>
            <a:ext cx="8780462" cy="5056188"/>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8" name="Rectangle 3"/>
          <p:cNvSpPr>
            <a:spLocks noChangeArrowheads="1"/>
          </p:cNvSpPr>
          <p:nvPr/>
        </p:nvSpPr>
        <p:spPr bwMode="auto">
          <a:xfrm>
            <a:off x="179388" y="1619250"/>
            <a:ext cx="8780462" cy="5056188"/>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2" name="Rubrik 1"/>
          <p:cNvSpPr>
            <a:spLocks noGrp="1"/>
          </p:cNvSpPr>
          <p:nvPr>
            <p:ph type="ctrTitle"/>
          </p:nvPr>
        </p:nvSpPr>
        <p:spPr>
          <a:xfrm>
            <a:off x="809625" y="3328988"/>
            <a:ext cx="7524750" cy="714375"/>
          </a:xfrm>
        </p:spPr>
        <p:txBody>
          <a:bodyPr>
            <a:normAutofit/>
          </a:bodyPr>
          <a:lstStyle>
            <a:lvl1pPr algn="ctr">
              <a:defRPr sz="4000"/>
            </a:lvl1pPr>
          </a:lstStyle>
          <a:p>
            <a:r>
              <a:rPr lang="sv-SE"/>
              <a:t>Klicka här för att ändra format</a:t>
            </a:r>
            <a:endParaRPr lang="en-GB" dirty="0"/>
          </a:p>
        </p:txBody>
      </p:sp>
      <p:sp>
        <p:nvSpPr>
          <p:cNvPr id="3" name="Underrubrik 2"/>
          <p:cNvSpPr>
            <a:spLocks noGrp="1"/>
          </p:cNvSpPr>
          <p:nvPr>
            <p:ph type="subTitle" idx="1"/>
          </p:nvPr>
        </p:nvSpPr>
        <p:spPr>
          <a:xfrm>
            <a:off x="809625" y="4137025"/>
            <a:ext cx="7524750" cy="110783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GB"/>
          </a:p>
        </p:txBody>
      </p:sp>
      <p:pic>
        <p:nvPicPr>
          <p:cNvPr id="7"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pic>
        <p:nvPicPr>
          <p:cNvPr id="9"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sp>
        <p:nvSpPr>
          <p:cNvPr id="14" name="Platshållare för sidfot 4"/>
          <p:cNvSpPr>
            <a:spLocks noGrp="1"/>
          </p:cNvSpPr>
          <p:nvPr>
            <p:ph type="ftr" sz="quarter" idx="11"/>
          </p:nvPr>
        </p:nvSpPr>
        <p:spPr>
          <a:xfrm>
            <a:off x="1412050" y="621678"/>
            <a:ext cx="5667376" cy="173404"/>
          </a:xfrm>
        </p:spPr>
        <p:txBody>
          <a:bodyPr/>
          <a:lstStyle>
            <a:lvl1pPr>
              <a:defRPr sz="1600"/>
            </a:lvl1pPr>
          </a:lstStyle>
          <a:p>
            <a:pPr>
              <a:defRPr/>
            </a:pPr>
            <a:endParaRPr lang="sv-SE"/>
          </a:p>
        </p:txBody>
      </p:sp>
      <p:sp>
        <p:nvSpPr>
          <p:cNvPr id="17" name="Platshållare för datum 3"/>
          <p:cNvSpPr>
            <a:spLocks noGrp="1"/>
          </p:cNvSpPr>
          <p:nvPr>
            <p:ph type="dt" sz="half" idx="10"/>
          </p:nvPr>
        </p:nvSpPr>
        <p:spPr>
          <a:xfrm>
            <a:off x="8045177" y="545734"/>
            <a:ext cx="952101" cy="173404"/>
          </a:xfrm>
        </p:spPr>
        <p:txBody>
          <a:bodyPr/>
          <a:lstStyle/>
          <a:p>
            <a:pPr>
              <a:defRPr/>
            </a:pPr>
            <a:fld id="{ED2D0E5A-B09E-48E7-A87E-7A0454D2B8CB}" type="datetimeFigureOut">
              <a:rPr lang="sv-SE" smtClean="0"/>
              <a:pPr>
                <a:defRPr/>
              </a:pPr>
              <a:t>2025-07-03</a:t>
            </a:fld>
            <a:endParaRPr lang="sv-SE"/>
          </a:p>
        </p:txBody>
      </p:sp>
      <p:sp>
        <p:nvSpPr>
          <p:cNvPr id="18" name="Platshållare för bildnummer 5"/>
          <p:cNvSpPr>
            <a:spLocks noGrp="1"/>
          </p:cNvSpPr>
          <p:nvPr>
            <p:ph type="sldNum" sz="quarter" idx="12"/>
          </p:nvPr>
        </p:nvSpPr>
        <p:spPr>
          <a:xfrm>
            <a:off x="8045177" y="729761"/>
            <a:ext cx="952101" cy="173404"/>
          </a:xfr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pPr>
              <a:defRPr/>
            </a:pPr>
            <a:fld id="{CBEE05E8-0B0A-477A-A356-6670EBF44C9A}" type="slidenum">
              <a:rPr lang="sv-SE" smtClean="0"/>
              <a:pPr>
                <a:defRPr/>
              </a:pPr>
              <a:t>‹#›</a:t>
            </a:fld>
            <a:endParaRPr lang="sv-SE"/>
          </a:p>
        </p:txBody>
      </p:sp>
    </p:spTree>
    <p:extLst>
      <p:ext uri="{BB962C8B-B14F-4D97-AF65-F5344CB8AC3E}">
        <p14:creationId xmlns:p14="http://schemas.microsoft.com/office/powerpoint/2010/main" val="116434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fld id="{31B297F5-C970-4DC2-B6CC-310171FC3E70}" type="datetimeFigureOut">
              <a:rPr lang="sv-SE"/>
              <a:pPr>
                <a:defRPr/>
              </a:pPr>
              <a:t>2025-07-03</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FC347C05-82A5-49E4-8542-1E3133C28EF3}" type="slidenum">
              <a:rPr lang="sv-SE"/>
              <a:pPr>
                <a:defRPr/>
              </a:pPr>
              <a:t>‹#›</a:t>
            </a:fld>
            <a:endParaRPr lang="sv-SE"/>
          </a:p>
        </p:txBody>
      </p:sp>
    </p:spTree>
    <p:extLst>
      <p:ext uri="{BB962C8B-B14F-4D97-AF65-F5344CB8AC3E}">
        <p14:creationId xmlns:p14="http://schemas.microsoft.com/office/powerpoint/2010/main" val="2602915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12624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653A663D-97B6-4388-AA9A-A974B8BF79E5}" type="datetime1">
              <a:rPr lang="sv-SE" smtClean="0"/>
              <a:pPr/>
              <a:t>2025-07-03</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643C5512-1681-4AB0-8FAB-EA39F9391904}"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59C38F2-795C-4FB6-86BC-1C70938A9C39}"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4B58CF95-1CEC-4379-940D-49731EC44E13}" type="datetime1">
              <a:rPr lang="sv-SE" smtClean="0"/>
              <a:pPr/>
              <a:t>2025-07-03</a:t>
            </a:fld>
            <a:endParaRPr lang="sv-SE" dirty="0"/>
          </a:p>
        </p:txBody>
      </p:sp>
      <p:sp>
        <p:nvSpPr>
          <p:cNvPr id="8" name="Rubrik 7"/>
          <p:cNvSpPr>
            <a:spLocks noGrp="1"/>
          </p:cNvSpPr>
          <p:nvPr>
            <p:ph type="title"/>
          </p:nvPr>
        </p:nvSpPr>
        <p:spPr>
          <a:xfrm>
            <a:off x="457200" y="458105"/>
            <a:ext cx="2860675" cy="970838"/>
          </a:xfrm>
        </p:spPr>
        <p:txBody>
          <a:bodyPr/>
          <a:lstStyle/>
          <a:p>
            <a:r>
              <a:rPr lang="sv-SE"/>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81FCDFA1-0AC5-4E78-A7D5-92F58D000B11}" type="datetime1">
              <a:rPr lang="sv-SE" smtClean="0"/>
              <a:pPr/>
              <a:t>2025-07-03</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r>
              <a:rPr lang="sv-SE"/>
              <a:t> </a:t>
            </a:r>
            <a:endParaRPr lang="sv-SE" dirty="0"/>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B2B77345-3934-48F7-BECC-5FA00C1D10B8}"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defRPr>
            </a:lvl1pPr>
          </a:lstStyle>
          <a:p>
            <a:pPr algn="l"/>
            <a:r>
              <a:rPr lang="sv-SE"/>
              <a:t> </a:t>
            </a:r>
            <a:endParaRPr lang="sv-SE" dirty="0"/>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defRPr>
            </a:lvl1pPr>
          </a:lstStyle>
          <a:p>
            <a:fld id="{01A8E402-34A5-4504-946F-2FCB50B8D67D}" type="datetime1">
              <a:rPr lang="sv-SE" smtClean="0"/>
              <a:pPr/>
              <a:t>2025-07-03</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a:solidFill>
                  <a:srgbClr val="F5F3EE"/>
                </a:solidFill>
              </a:rPr>
              <a:t>The Capital of Scandinavia</a:t>
            </a: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defRPr>
            </a:lvl1pPr>
          </a:lstStyle>
          <a:p>
            <a:fld id="{058C10DC-4A3A-4999-B6F6-CF42AE3DEA22}"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83" r:id="rId1"/>
    <p:sldLayoutId id="2147483705" r:id="rId2"/>
    <p:sldLayoutId id="2147483672" r:id="rId3"/>
    <p:sldLayoutId id="2147483673" r:id="rId4"/>
    <p:sldLayoutId id="2147483674" r:id="rId5"/>
    <p:sldLayoutId id="2147483676" r:id="rId6"/>
    <p:sldLayoutId id="2147483677" r:id="rId7"/>
    <p:sldLayoutId id="2147483777" r:id="rId8"/>
    <p:sldLayoutId id="2147483684" r:id="rId9"/>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mj-lt"/>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11" name="Platshållare för datum 5"/>
          <p:cNvSpPr>
            <a:spLocks noGrp="1"/>
          </p:cNvSpPr>
          <p:nvPr>
            <p:ph type="dt" sz="half" idx="2"/>
          </p:nvPr>
        </p:nvSpPr>
        <p:spPr>
          <a:xfrm>
            <a:off x="365787" y="6152909"/>
            <a:ext cx="2133600" cy="365125"/>
          </a:xfrm>
          <a:prstGeom prst="rect">
            <a:avLst/>
          </a:prstGeom>
        </p:spPr>
        <p:txBody>
          <a:bodyPr vert="horz" lIns="91440" tIns="45720" rIns="91440" bIns="45720" rtlCol="0" anchor="ctr"/>
          <a:lstStyle>
            <a:lvl1pPr algn="l">
              <a:defRPr sz="1000">
                <a:solidFill>
                  <a:schemeClr val="bg1"/>
                </a:solidFill>
              </a:defRPr>
            </a:lvl1pPr>
          </a:lstStyle>
          <a:p>
            <a:fld id="{441E72B3-0F3E-41B1-9587-96E80122ED28}" type="datetime1">
              <a:rPr lang="sv-SE" smtClean="0"/>
              <a:pPr/>
              <a:t>2025-07-03</a:t>
            </a:fld>
            <a:endParaRPr lang="sv-SE" dirty="0"/>
          </a:p>
        </p:txBody>
      </p:sp>
      <p:sp>
        <p:nvSpPr>
          <p:cNvPr id="12" name="Platshållare för sidfot 6"/>
          <p:cNvSpPr>
            <a:spLocks noGrp="1"/>
          </p:cNvSpPr>
          <p:nvPr>
            <p:ph type="ftr" sz="quarter" idx="3"/>
          </p:nvPr>
        </p:nvSpPr>
        <p:spPr>
          <a:xfrm>
            <a:off x="3201132" y="6152612"/>
            <a:ext cx="2895600" cy="365125"/>
          </a:xfrm>
          <a:prstGeom prst="rect">
            <a:avLst/>
          </a:prstGeom>
        </p:spPr>
        <p:txBody>
          <a:bodyPr vert="horz" lIns="91440" tIns="45720" rIns="91440" bIns="45720" rtlCol="0" anchor="ctr"/>
          <a:lstStyle>
            <a:lvl1pPr algn="l">
              <a:defRPr sz="1000">
                <a:solidFill>
                  <a:schemeClr val="accent6"/>
                </a:solidFill>
              </a:defRPr>
            </a:lvl1pPr>
          </a:lstStyle>
          <a:p>
            <a:r>
              <a:rPr lang="sv-SE"/>
              <a:t> </a:t>
            </a:r>
            <a:endParaRPr lang="sv-SE" dirty="0"/>
          </a:p>
        </p:txBody>
      </p:sp>
      <p:sp>
        <p:nvSpPr>
          <p:cNvPr id="14" name="Platshållare för rubrik 13"/>
          <p:cNvSpPr>
            <a:spLocks noGrp="1"/>
          </p:cNvSpPr>
          <p:nvPr>
            <p:ph type="title"/>
          </p:nvPr>
        </p:nvSpPr>
        <p:spPr>
          <a:xfrm>
            <a:off x="457200" y="550863"/>
            <a:ext cx="5487988" cy="1143000"/>
          </a:xfrm>
          <a:prstGeom prst="rect">
            <a:avLst/>
          </a:prstGeom>
        </p:spPr>
        <p:txBody>
          <a:bodyPr vert="horz" lIns="234000" tIns="234000" rIns="234000" bIns="45720" rtlCol="0" anchor="t" anchorCtr="0">
            <a:normAutofit/>
          </a:bodyPr>
          <a:lstStyle/>
          <a:p>
            <a:r>
              <a:rPr lang="sv-SE" dirty="0"/>
              <a:t>Klicka här för att ändra format</a:t>
            </a:r>
          </a:p>
        </p:txBody>
      </p:sp>
      <p:sp>
        <p:nvSpPr>
          <p:cNvPr id="16" name="Platshållare för text 15"/>
          <p:cNvSpPr>
            <a:spLocks noGrp="1"/>
          </p:cNvSpPr>
          <p:nvPr>
            <p:ph type="body" idx="1"/>
          </p:nvPr>
        </p:nvSpPr>
        <p:spPr>
          <a:xfrm>
            <a:off x="458788" y="2114551"/>
            <a:ext cx="5486400" cy="2200274"/>
          </a:xfrm>
          <a:prstGeom prst="rect">
            <a:avLst/>
          </a:prstGeom>
        </p:spPr>
        <p:txBody>
          <a:bodyPr vert="horz" lIns="234000" tIns="45720" rIns="23400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7" name="textruta 6"/>
          <p:cNvSpPr txBox="1"/>
          <p:nvPr/>
        </p:nvSpPr>
        <p:spPr>
          <a:xfrm>
            <a:off x="3222625" y="6198672"/>
            <a:ext cx="3273425" cy="246221"/>
          </a:xfrm>
          <a:prstGeom prst="rect">
            <a:avLst/>
          </a:prstGeom>
          <a:noFill/>
        </p:spPr>
        <p:txBody>
          <a:bodyPr wrap="square" rtlCol="0">
            <a:spAutoFit/>
          </a:bodyPr>
          <a:lstStyle/>
          <a:p>
            <a:r>
              <a:rPr lang="sv-SE" sz="1000" dirty="0">
                <a:solidFill>
                  <a:schemeClr val="bg1"/>
                </a:solidFill>
              </a:rPr>
              <a:t>The Capital of Scandinavia</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ftr="0"/>
  <p:txStyles>
    <p:titleStyle>
      <a:lvl1pPr algn="l" defTabSz="914400" rtl="0" eaLnBrk="1" latinLnBrk="0" hangingPunct="1">
        <a:lnSpc>
          <a:spcPts val="3800"/>
        </a:lnSpc>
        <a:spcBef>
          <a:spcPct val="0"/>
        </a:spcBef>
        <a:buNone/>
        <a:defRPr sz="4000" b="1" kern="1200" spc="60" baseline="0">
          <a:solidFill>
            <a:schemeClr val="bg1"/>
          </a:solidFill>
          <a:latin typeface="+mj-lt"/>
          <a:ea typeface="+mj-ea"/>
          <a:cs typeface="+mj-cs"/>
        </a:defRPr>
      </a:lvl1pPr>
    </p:titleStyle>
    <p:bodyStyle>
      <a:lvl1pPr marL="0" indent="0" algn="l" defTabSz="914400" rtl="0" eaLnBrk="1" latinLnBrk="0" hangingPunct="1">
        <a:lnSpc>
          <a:spcPts val="2000"/>
        </a:lnSpc>
        <a:spcBef>
          <a:spcPts val="0"/>
        </a:spcBef>
        <a:buFont typeface="Arial" pitchFamily="34" charset="0"/>
        <a:buNone/>
        <a:defRPr sz="2000" kern="1200">
          <a:solidFill>
            <a:srgbClr val="000000"/>
          </a:solidFill>
          <a:latin typeface="+mn-lt"/>
          <a:ea typeface="+mn-ea"/>
          <a:cs typeface="+mn-cs"/>
        </a:defRPr>
      </a:lvl1pPr>
      <a:lvl2pPr marL="74295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3pPr>
      <a:lvl4pPr marL="16002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4pPr>
      <a:lvl5pPr marL="20574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89D93"/>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8788" y="457200"/>
            <a:ext cx="8231188" cy="970838"/>
          </a:xfrm>
          <a:prstGeom prst="rect">
            <a:avLst/>
          </a:prstGeom>
        </p:spPr>
        <p:txBody>
          <a:bodyPr vert="horz" lIns="0" tIns="0" rIns="0" bIns="0" rtlCol="0" anchor="t" anchorCtr="0">
            <a:normAutofit/>
          </a:bodyPr>
          <a:lstStyle/>
          <a:p>
            <a:r>
              <a:rPr lang="sv-SE" dirty="0"/>
              <a:t>Klicka här för att ändra format</a:t>
            </a:r>
          </a:p>
        </p:txBody>
      </p:sp>
      <p:pic>
        <p:nvPicPr>
          <p:cNvPr id="6" name="Bildobjekt 5" descr="StockholmsStad_logot#21B0A8.png"/>
          <p:cNvPicPr>
            <a:picLocks noChangeAspect="1"/>
          </p:cNvPicPr>
          <p:nvPr/>
        </p:nvPicPr>
        <p:blipFill>
          <a:blip r:embed="rId6" cstate="screen"/>
          <a:stretch>
            <a:fillRect/>
          </a:stretch>
        </p:blipFill>
        <p:spPr>
          <a:xfrm>
            <a:off x="457200" y="5935350"/>
            <a:ext cx="1632207" cy="589789"/>
          </a:xfrm>
          <a:prstGeom prst="rect">
            <a:avLst/>
          </a:prstGeom>
        </p:spPr>
      </p:pic>
      <p:sp>
        <p:nvSpPr>
          <p:cNvPr id="8" name="Platshållare för text 7"/>
          <p:cNvSpPr>
            <a:spLocks noGrp="1"/>
          </p:cNvSpPr>
          <p:nvPr>
            <p:ph type="body" idx="1"/>
          </p:nvPr>
        </p:nvSpPr>
        <p:spPr>
          <a:xfrm>
            <a:off x="457200" y="1440000"/>
            <a:ext cx="8229600" cy="2903537"/>
          </a:xfrm>
          <a:prstGeom prst="rect">
            <a:avLst/>
          </a:prstGeom>
        </p:spPr>
        <p:txBody>
          <a:bodyPr vert="horz" lIns="0" tIns="0" rIns="9144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2"/>
          </p:nvPr>
        </p:nvSpPr>
        <p:spPr>
          <a:xfrm>
            <a:off x="6554788" y="6069112"/>
            <a:ext cx="2133600" cy="153888"/>
          </a:xfrm>
          <a:prstGeom prst="rect">
            <a:avLst/>
          </a:prstGeom>
        </p:spPr>
        <p:txBody>
          <a:bodyPr vert="horz" lIns="0" tIns="0" rIns="0" bIns="0" rtlCol="0" anchor="b" anchorCtr="0">
            <a:spAutoFit/>
          </a:bodyPr>
          <a:lstStyle>
            <a:lvl1pPr algn="r">
              <a:defRPr sz="1000">
                <a:solidFill>
                  <a:schemeClr val="accent6"/>
                </a:solidFill>
              </a:defRPr>
            </a:lvl1pPr>
          </a:lstStyle>
          <a:p>
            <a:fld id="{04565FE0-1A3B-49F4-8821-70B4C8CA64D8}" type="datetime1">
              <a:rPr lang="sv-SE" smtClean="0"/>
              <a:pPr/>
              <a:t>2025-07-03</a:t>
            </a:fld>
            <a:endParaRPr lang="sv-SE" dirty="0"/>
          </a:p>
        </p:txBody>
      </p:sp>
      <p:sp>
        <p:nvSpPr>
          <p:cNvPr id="12" name="Platshållare för bildnummer 11"/>
          <p:cNvSpPr>
            <a:spLocks noGrp="1"/>
          </p:cNvSpPr>
          <p:nvPr>
            <p:ph type="sldNum" sz="quarter" idx="4"/>
          </p:nvPr>
        </p:nvSpPr>
        <p:spPr>
          <a:xfrm>
            <a:off x="6554788" y="6234212"/>
            <a:ext cx="2133600" cy="153888"/>
          </a:xfrm>
          <a:prstGeom prst="rect">
            <a:avLst/>
          </a:prstGeom>
        </p:spPr>
        <p:txBody>
          <a:bodyPr vert="horz" lIns="0" tIns="0" rIns="0" bIns="0" rtlCol="0" anchor="b" anchorCtr="0">
            <a:spAutoFit/>
          </a:bodyPr>
          <a:lstStyle>
            <a:lvl1pPr algn="r">
              <a:defRPr sz="1000">
                <a:solidFill>
                  <a:schemeClr val="accent6"/>
                </a:solidFill>
              </a:defRPr>
            </a:lvl1pPr>
          </a:lstStyle>
          <a:p>
            <a:r>
              <a:rPr lang="sv-SE" dirty="0"/>
              <a:t>Sida </a:t>
            </a:r>
            <a:fld id="{DFD9F532-A642-4895-B52A-AD6ACF0CFA9D}" type="slidenum">
              <a:rPr lang="sv-SE" smtClean="0"/>
              <a:pPr/>
              <a:t>‹#›</a:t>
            </a:fld>
            <a:endParaRPr lang="sv-SE" dirty="0"/>
          </a:p>
        </p:txBody>
      </p:sp>
      <p:sp>
        <p:nvSpPr>
          <p:cNvPr id="13" name="Platshållare för sidfot 12"/>
          <p:cNvSpPr>
            <a:spLocks noGrp="1"/>
          </p:cNvSpPr>
          <p:nvPr>
            <p:ph type="ftr" sz="quarter" idx="3"/>
          </p:nvPr>
        </p:nvSpPr>
        <p:spPr>
          <a:xfrm>
            <a:off x="3317875" y="6008688"/>
            <a:ext cx="2895600" cy="365125"/>
          </a:xfrm>
          <a:prstGeom prst="rect">
            <a:avLst/>
          </a:prstGeom>
        </p:spPr>
        <p:txBody>
          <a:bodyPr vert="horz" lIns="0" tIns="0" rIns="0" bIns="0" rtlCol="0" anchor="b" anchorCtr="0"/>
          <a:lstStyle>
            <a:lvl1pPr algn="l">
              <a:defRPr sz="1000">
                <a:solidFill>
                  <a:schemeClr val="tx1">
                    <a:tint val="75000"/>
                  </a:schemeClr>
                </a:solidFill>
              </a:defRPr>
            </a:lvl1pPr>
          </a:lstStyle>
          <a:p>
            <a:r>
              <a:rPr lang="sv-SE"/>
              <a:t> </a:t>
            </a:r>
            <a:endParaRPr lang="sv-SE"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mj-lt"/>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F5F3EE"/>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F5F3EE"/>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a:t> </a:t>
            </a:r>
            <a:endParaRPr lang="sv-SE" dirty="0"/>
          </a:p>
        </p:txBody>
      </p:sp>
      <p:pic>
        <p:nvPicPr>
          <p:cNvPr id="9" name="Bildobjekt 8" descr="StockholmsStad_logot#21B0A5.png"/>
          <p:cNvPicPr>
            <a:picLocks noChangeAspect="1"/>
          </p:cNvPicPr>
          <p:nvPr/>
        </p:nvPicPr>
        <p:blipFill>
          <a:blip r:embed="rId10" cstate="screen"/>
          <a:stretch>
            <a:fillRect/>
          </a:stretch>
        </p:blipFill>
        <p:spPr>
          <a:xfrm>
            <a:off x="477525" y="5954400"/>
            <a:ext cx="1613919" cy="548641"/>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78" r:id="rId7"/>
    <p:sldLayoutId id="2147483779" r:id="rId8"/>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a:t> </a:t>
            </a:r>
            <a:endParaRPr lang="sv-SE" dirty="0"/>
          </a:p>
        </p:txBody>
      </p:sp>
      <p:pic>
        <p:nvPicPr>
          <p:cNvPr id="9" name="Bildobjekt 8" descr="StockholmsStad_logot#21B0A5.png"/>
          <p:cNvPicPr>
            <a:picLocks noChangeAspect="1"/>
          </p:cNvPicPr>
          <p:nvPr/>
        </p:nvPicPr>
        <p:blipFill>
          <a:blip r:embed="rId14"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245267296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15.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22.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26.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044AE727-9F0C-4122-8048-153C743F6407}"/>
              </a:ext>
            </a:extLst>
          </p:cNvPr>
          <p:cNvPicPr>
            <a:picLocks noChangeAspect="1"/>
          </p:cNvPicPr>
          <p:nvPr/>
        </p:nvPicPr>
        <p:blipFill>
          <a:blip r:embed="rId4"/>
          <a:stretch>
            <a:fillRect/>
          </a:stretch>
        </p:blipFill>
        <p:spPr>
          <a:xfrm>
            <a:off x="3395272" y="2695095"/>
            <a:ext cx="3196358" cy="661691"/>
          </a:xfrm>
          <a:prstGeom prst="rect">
            <a:avLst/>
          </a:prstGeom>
        </p:spPr>
      </p:pic>
      <p:sp>
        <p:nvSpPr>
          <p:cNvPr id="2" name="Platshållare för datum 1">
            <a:extLst>
              <a:ext uri="{FF2B5EF4-FFF2-40B4-BE49-F238E27FC236}">
                <a16:creationId xmlns:a16="http://schemas.microsoft.com/office/drawing/2014/main" id="{697E556B-2C99-4A63-A815-4FEBFDA076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F3D6C8-46B4-4BCA-91C7-F8973A2C4ED8}" type="datetime1">
              <a:rPr kumimoji="0" lang="sv-SE" sz="10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2025-07-03</a:t>
            </a:fld>
            <a:endParaRPr kumimoji="0" lang="sv-SE"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ubrik 4">
            <a:extLst>
              <a:ext uri="{FF2B5EF4-FFF2-40B4-BE49-F238E27FC236}">
                <a16:creationId xmlns:a16="http://schemas.microsoft.com/office/drawing/2014/main" id="{B14783A1-8DD7-4B9A-A7E5-3510842EF977}"/>
              </a:ext>
            </a:extLst>
          </p:cNvPr>
          <p:cNvSpPr>
            <a:spLocks noGrp="1"/>
          </p:cNvSpPr>
          <p:nvPr>
            <p:ph type="title"/>
          </p:nvPr>
        </p:nvSpPr>
        <p:spPr>
          <a:xfrm>
            <a:off x="446253" y="333617"/>
            <a:ext cx="5669734" cy="1180390"/>
          </a:xfrm>
        </p:spPr>
        <p:txBody>
          <a:bodyPr>
            <a:normAutofit/>
          </a:bodyPr>
          <a:lstStyle/>
          <a:p>
            <a:r>
              <a:rPr lang="sv-SE" sz="3100" dirty="0"/>
              <a:t>Gruppledarutbildning</a:t>
            </a:r>
            <a:endParaRPr lang="sv-SE" dirty="0"/>
          </a:p>
        </p:txBody>
      </p:sp>
      <p:sp>
        <p:nvSpPr>
          <p:cNvPr id="7" name="textruta 6">
            <a:extLst>
              <a:ext uri="{FF2B5EF4-FFF2-40B4-BE49-F238E27FC236}">
                <a16:creationId xmlns:a16="http://schemas.microsoft.com/office/drawing/2014/main" id="{0CE86CF3-FD27-448B-AE30-355C9DD732EF}"/>
              </a:ext>
            </a:extLst>
          </p:cNvPr>
          <p:cNvSpPr txBox="1"/>
          <p:nvPr/>
        </p:nvSpPr>
        <p:spPr>
          <a:xfrm>
            <a:off x="5711252" y="5199566"/>
            <a:ext cx="29864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C40068">
                    <a:lumMod val="20000"/>
                    <a:lumOff val="80000"/>
                  </a:srgbClr>
                </a:solidFill>
                <a:effectLst/>
                <a:uLnTx/>
                <a:uFillTx/>
                <a:latin typeface="Arial"/>
                <a:ea typeface="+mn-ea"/>
                <a:cs typeface="Times New Roman" panose="02020603050405020304" pitchFamily="18" charset="0"/>
              </a:rPr>
              <a:t>Namn </a:t>
            </a:r>
            <a:r>
              <a:rPr kumimoji="0" lang="sv-SE" sz="2400" b="0" i="0" u="none" strike="noStrike" kern="1200" cap="none" spc="0" normalizeH="0" baseline="0" noProof="0" dirty="0" err="1">
                <a:ln>
                  <a:noFill/>
                </a:ln>
                <a:solidFill>
                  <a:srgbClr val="C40068">
                    <a:lumMod val="20000"/>
                    <a:lumOff val="80000"/>
                  </a:srgbClr>
                </a:solidFill>
                <a:effectLst/>
                <a:uLnTx/>
                <a:uFillTx/>
                <a:latin typeface="Arial"/>
                <a:ea typeface="+mn-ea"/>
                <a:cs typeface="Times New Roman" panose="02020603050405020304" pitchFamily="18" charset="0"/>
              </a:rPr>
              <a:t>Namnsson</a:t>
            </a:r>
            <a:endParaRPr kumimoji="0" lang="sv-SE" sz="2400" b="0" i="0" u="none" strike="noStrike" kern="1200" cap="none" spc="0" normalizeH="0" baseline="0" noProof="0" dirty="0">
              <a:ln>
                <a:noFill/>
              </a:ln>
              <a:solidFill>
                <a:srgbClr val="C40068">
                  <a:lumMod val="20000"/>
                  <a:lumOff val="80000"/>
                </a:srgbClr>
              </a:solidFill>
              <a:effectLst/>
              <a:uLnTx/>
              <a:uFillTx/>
              <a:latin typeface="Arial"/>
              <a:ea typeface="+mn-ea"/>
              <a:cs typeface="+mn-cs"/>
            </a:endParaRPr>
          </a:p>
        </p:txBody>
      </p:sp>
      <p:sp>
        <p:nvSpPr>
          <p:cNvPr id="8" name="textruta 7">
            <a:extLst>
              <a:ext uri="{FF2B5EF4-FFF2-40B4-BE49-F238E27FC236}">
                <a16:creationId xmlns:a16="http://schemas.microsoft.com/office/drawing/2014/main" id="{62219B12-F000-46AC-AC4B-9B4AAFF42207}"/>
              </a:ext>
            </a:extLst>
          </p:cNvPr>
          <p:cNvSpPr txBox="1"/>
          <p:nvPr/>
        </p:nvSpPr>
        <p:spPr>
          <a:xfrm>
            <a:off x="446252" y="661179"/>
            <a:ext cx="3338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mn-cs"/>
              </a:rPr>
              <a:t>Utbildningsdag </a:t>
            </a:r>
            <a:r>
              <a:rPr lang="sv-SE" sz="2400" b="1" dirty="0">
                <a:solidFill>
                  <a:srgbClr val="000000"/>
                </a:solidFill>
                <a:latin typeface="Arial"/>
              </a:rPr>
              <a:t>3</a:t>
            </a:r>
            <a:endParaRPr kumimoji="0" lang="sv-SE"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ruta 8">
            <a:extLst>
              <a:ext uri="{FF2B5EF4-FFF2-40B4-BE49-F238E27FC236}">
                <a16:creationId xmlns:a16="http://schemas.microsoft.com/office/drawing/2014/main" id="{B0C9393C-4019-4F20-B5D5-C0E28DAE3230}"/>
              </a:ext>
            </a:extLst>
          </p:cNvPr>
          <p:cNvSpPr txBox="1"/>
          <p:nvPr/>
        </p:nvSpPr>
        <p:spPr>
          <a:xfrm flipH="1">
            <a:off x="6477333" y="2826629"/>
            <a:ext cx="14543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000000"/>
                </a:solidFill>
                <a:effectLst/>
                <a:uLnTx/>
                <a:uFillTx/>
                <a:latin typeface="Arial"/>
                <a:ea typeface="+mn-ea"/>
                <a:cs typeface="+mn-cs"/>
              </a:rPr>
              <a:t>12-18</a:t>
            </a:r>
            <a:endParaRPr kumimoji="0" lang="sv-SE" sz="32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7219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 y="457200"/>
            <a:ext cx="9144000" cy="842962"/>
          </a:xfrm>
        </p:spPr>
        <p:txBody>
          <a:bodyPr>
            <a:noAutofit/>
          </a:bodyPr>
          <a:lstStyle/>
          <a:p>
            <a:pPr algn="ctr" eaLnBrk="1" hangingPunct="1"/>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Varför använder man ibland tjat/skäll?</a:t>
            </a:r>
          </a:p>
        </p:txBody>
      </p:sp>
      <p:sp>
        <p:nvSpPr>
          <p:cNvPr id="13315" name="Rectangle 3"/>
          <p:cNvSpPr>
            <a:spLocks noGrp="1" noChangeArrowheads="1"/>
          </p:cNvSpPr>
          <p:nvPr>
            <p:ph idx="1"/>
          </p:nvPr>
        </p:nvSpPr>
        <p:spPr>
          <a:xfrm>
            <a:off x="451821" y="1885950"/>
            <a:ext cx="8068236" cy="4667250"/>
          </a:xfrm>
        </p:spPr>
        <p:txBody>
          <a:bodyPr>
            <a:normAutofit/>
          </a:bodyPr>
          <a:lstStyle/>
          <a:p>
            <a:pPr lvl="1" eaLnBrk="1" hangingPunct="1">
              <a:buFont typeface="Arial" panose="020B0604020202020204" pitchFamily="34" charset="0"/>
              <a:buChar char="•"/>
            </a:pPr>
            <a:r>
              <a:rPr lang="sv-SE" sz="2400" dirty="0">
                <a:solidFill>
                  <a:srgbClr val="000000"/>
                </a:solidFill>
                <a:cs typeface="Times New Roman" panose="02020603050405020304" pitchFamily="18" charset="0"/>
              </a:rPr>
              <a:t>Kan ibland ge resultat på KORT SIKT.</a:t>
            </a:r>
          </a:p>
          <a:p>
            <a:pPr lvl="1" eaLnBrk="1" hangingPunct="1">
              <a:buFont typeface="Arial" panose="020B0604020202020204" pitchFamily="34" charset="0"/>
              <a:buChar char="•"/>
            </a:pPr>
            <a:endParaRPr lang="sv-SE" sz="2400" dirty="0">
              <a:solidFill>
                <a:srgbClr val="000000"/>
              </a:solidFill>
              <a:cs typeface="Times New Roman" panose="02020603050405020304" pitchFamily="18" charset="0"/>
            </a:endParaRPr>
          </a:p>
          <a:p>
            <a:pPr lvl="1" eaLnBrk="1" hangingPunct="1">
              <a:buFont typeface="Arial" panose="020B0604020202020204" pitchFamily="34" charset="0"/>
              <a:buChar char="•"/>
            </a:pPr>
            <a:r>
              <a:rPr lang="sv-SE" sz="2400" dirty="0">
                <a:solidFill>
                  <a:srgbClr val="000000"/>
                </a:solidFill>
                <a:cs typeface="Times New Roman" panose="02020603050405020304" pitchFamily="18" charset="0"/>
              </a:rPr>
              <a:t>Det är svårt att STÅ UT och bara vänta </a:t>
            </a:r>
            <a:br>
              <a:rPr lang="sv-SE" sz="2400" dirty="0">
                <a:solidFill>
                  <a:srgbClr val="000000"/>
                </a:solidFill>
                <a:cs typeface="Times New Roman" panose="02020603050405020304" pitchFamily="18" charset="0"/>
              </a:rPr>
            </a:br>
            <a:r>
              <a:rPr lang="sv-SE" sz="2400" dirty="0">
                <a:solidFill>
                  <a:srgbClr val="000000"/>
                </a:solidFill>
                <a:cs typeface="Times New Roman" panose="02020603050405020304" pitchFamily="18" charset="0"/>
              </a:rPr>
              <a:t>på att ungdomen ska sluta.</a:t>
            </a:r>
          </a:p>
          <a:p>
            <a:pPr lvl="1" eaLnBrk="1" hangingPunct="1">
              <a:buFont typeface="Arial" panose="020B0604020202020204" pitchFamily="34" charset="0"/>
              <a:buChar char="•"/>
            </a:pPr>
            <a:endParaRPr lang="sv-SE" sz="2400" dirty="0">
              <a:solidFill>
                <a:srgbClr val="000000"/>
              </a:solidFill>
              <a:cs typeface="Times New Roman" panose="02020603050405020304" pitchFamily="18" charset="0"/>
            </a:endParaRPr>
          </a:p>
          <a:p>
            <a:pPr lvl="1" eaLnBrk="1" hangingPunct="1">
              <a:buFont typeface="Arial" panose="020B0604020202020204" pitchFamily="34" charset="0"/>
              <a:buChar char="•"/>
            </a:pPr>
            <a:r>
              <a:rPr lang="sv-SE" sz="2400" dirty="0">
                <a:solidFill>
                  <a:srgbClr val="000000"/>
                </a:solidFill>
                <a:cs typeface="Times New Roman" panose="02020603050405020304" pitchFamily="18" charset="0"/>
              </a:rPr>
              <a:t>Man kan vara rädd för att det dåliga beteendet </a:t>
            </a:r>
            <a:br>
              <a:rPr lang="sv-SE" sz="2400" dirty="0">
                <a:solidFill>
                  <a:srgbClr val="000000"/>
                </a:solidFill>
                <a:cs typeface="Times New Roman" panose="02020603050405020304" pitchFamily="18" charset="0"/>
              </a:rPr>
            </a:br>
            <a:r>
              <a:rPr lang="sv-SE" sz="2400" dirty="0">
                <a:solidFill>
                  <a:srgbClr val="000000"/>
                </a:solidFill>
                <a:cs typeface="Times New Roman" panose="02020603050405020304" pitchFamily="18" charset="0"/>
              </a:rPr>
              <a:t>ska FÖRVÄRRAS om det inte stoppas i tid. </a:t>
            </a:r>
          </a:p>
          <a:p>
            <a:pPr lvl="1" eaLnBrk="1" hangingPunct="1">
              <a:buFont typeface="Monotype Sorts" pitchFamily="2" charset="2"/>
              <a:buNone/>
            </a:pPr>
            <a:endParaRPr lang="sv-SE" sz="2400" dirty="0">
              <a:solidFill>
                <a:srgbClr val="000000"/>
              </a:solidFill>
              <a:latin typeface="Times New Roman" panose="02020603050405020304" pitchFamily="18" charset="0"/>
              <a:cs typeface="Times New Roman" panose="02020603050405020304" pitchFamily="18" charset="0"/>
            </a:endParaRPr>
          </a:p>
        </p:txBody>
      </p:sp>
      <p:pic>
        <p:nvPicPr>
          <p:cNvPr id="4" name="Bildobjekt 3" descr="\\ad.stockholm.se\cli-sd\cc2sd002\003871\Precens\Brottsprevention\Komet1\Administration\Logotype\PLUS\PLUS logo användbar.jpg">
            <a:extLst>
              <a:ext uri="{FF2B5EF4-FFF2-40B4-BE49-F238E27FC236}">
                <a16:creationId xmlns:a16="http://schemas.microsoft.com/office/drawing/2014/main" id="{413AFCBC-8C56-4BD0-A6D9-33E702426FF6}"/>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60350"/>
            <a:ext cx="8915400" cy="1096963"/>
          </a:xfrm>
        </p:spPr>
        <p:txBody>
          <a:bodyPr>
            <a:normAutofit/>
          </a:bodyPr>
          <a:lstStyle/>
          <a:p>
            <a:pPr eaLnBrk="1" hangingPunct="1"/>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Utsläckning eller ”uthållighetskurvan” </a:t>
            </a:r>
            <a:endParaRPr lang="en-US" sz="4000" b="0" dirty="0">
              <a:latin typeface="+mn-lt"/>
              <a:cs typeface="Times New Roman" panose="02020603050405020304" pitchFamily="18" charset="0"/>
            </a:endParaRPr>
          </a:p>
        </p:txBody>
      </p:sp>
      <p:sp>
        <p:nvSpPr>
          <p:cNvPr id="14339" name="Rectangle 3"/>
          <p:cNvSpPr>
            <a:spLocks noGrp="1" noChangeArrowheads="1"/>
          </p:cNvSpPr>
          <p:nvPr>
            <p:ph idx="1"/>
          </p:nvPr>
        </p:nvSpPr>
        <p:spPr>
          <a:xfrm>
            <a:off x="0" y="1009650"/>
            <a:ext cx="9144000" cy="5619750"/>
          </a:xfrm>
        </p:spPr>
        <p:txBody>
          <a:bodyPr>
            <a:normAutofit fontScale="55000" lnSpcReduction="20000"/>
          </a:bodyPr>
          <a:lstStyle/>
          <a:p>
            <a:pPr eaLnBrk="1" hangingPunct="1">
              <a:buFont typeface="Monotype Sorts" pitchFamily="2" charset="2"/>
              <a:buNone/>
            </a:pPr>
            <a:endParaRPr lang="sv-SE" sz="2400" b="1" noProof="1">
              <a:latin typeface="Times New Roman" panose="02020603050405020304" pitchFamily="18" charset="0"/>
              <a:cs typeface="Times New Roman" panose="02020603050405020304" pitchFamily="18" charset="0"/>
            </a:endParaRPr>
          </a:p>
          <a:p>
            <a:pPr eaLnBrk="1" hangingPunct="1">
              <a:buFont typeface="Monotype Sorts" pitchFamily="2" charset="2"/>
              <a:buNone/>
            </a:pPr>
            <a:r>
              <a:rPr lang="sv-SE" sz="2400" b="1" noProof="1">
                <a:latin typeface="Times New Roman" panose="02020603050405020304" pitchFamily="18" charset="0"/>
                <a:cs typeface="Times New Roman" panose="02020603050405020304" pitchFamily="18" charset="0"/>
              </a:rPr>
              <a:t>		    </a:t>
            </a:r>
            <a:r>
              <a:rPr lang="sv-SE" sz="3600" b="1" noProof="1">
                <a:cs typeface="Times New Roman" panose="02020603050405020304" pitchFamily="18" charset="0"/>
              </a:rPr>
              <a:t>Vad man </a:t>
            </a:r>
            <a:r>
              <a:rPr lang="sv-SE" sz="3600" b="1" i="1" noProof="1">
                <a:cs typeface="Times New Roman" panose="02020603050405020304" pitchFamily="18" charset="0"/>
              </a:rPr>
              <a:t>tror</a:t>
            </a:r>
            <a:r>
              <a:rPr lang="sv-SE" sz="3600" b="1" noProof="1">
                <a:cs typeface="Times New Roman" panose="02020603050405020304" pitchFamily="18" charset="0"/>
              </a:rPr>
              <a:t> ska hända</a:t>
            </a:r>
          </a:p>
          <a:p>
            <a:pPr>
              <a:buNone/>
            </a:pPr>
            <a:r>
              <a:rPr lang="sv-SE" sz="3600" b="1" noProof="1">
                <a:latin typeface="Times New Roman" panose="02020603050405020304" pitchFamily="18" charset="0"/>
                <a:cs typeface="Times New Roman" panose="02020603050405020304" pitchFamily="18" charset="0"/>
              </a:rPr>
              <a:t>  </a:t>
            </a:r>
            <a:r>
              <a:rPr lang="sv-SE" sz="3600" b="1" noProof="1">
                <a:cs typeface="Times New Roman" panose="02020603050405020304" pitchFamily="18" charset="0"/>
              </a:rPr>
              <a:t>Beteende</a:t>
            </a:r>
          </a:p>
          <a:p>
            <a:pPr eaLnBrk="1" hangingPunct="1"/>
            <a:endParaRPr lang="sv-SE" sz="2400" b="1" noProof="1">
              <a:latin typeface="Times New Roman" panose="02020603050405020304" pitchFamily="18" charset="0"/>
              <a:cs typeface="Times New Roman" panose="02020603050405020304" pitchFamily="18" charset="0"/>
            </a:endParaRPr>
          </a:p>
          <a:p>
            <a:pPr eaLnBrk="1" hangingPunct="1">
              <a:buFont typeface="Monotype Sorts" pitchFamily="2" charset="2"/>
              <a:buNone/>
            </a:pPr>
            <a:r>
              <a:rPr lang="sv-SE" sz="2400" b="1" noProof="1">
                <a:latin typeface="Times New Roman" panose="02020603050405020304" pitchFamily="18" charset="0"/>
                <a:cs typeface="Times New Roman" panose="02020603050405020304" pitchFamily="18" charset="0"/>
              </a:rPr>
              <a:t>   						</a:t>
            </a:r>
          </a:p>
          <a:p>
            <a:pPr eaLnBrk="1" hangingPunct="1">
              <a:buFont typeface="Monotype Sorts" pitchFamily="2" charset="2"/>
              <a:buNone/>
            </a:pPr>
            <a:endParaRPr lang="sv-SE" sz="2400" b="1" noProof="1">
              <a:latin typeface="Times New Roman" panose="02020603050405020304" pitchFamily="18" charset="0"/>
              <a:cs typeface="Times New Roman" panose="02020603050405020304" pitchFamily="18" charset="0"/>
            </a:endParaRPr>
          </a:p>
          <a:p>
            <a:pPr eaLnBrk="1" hangingPunct="1">
              <a:buFont typeface="Monotype Sorts" pitchFamily="2" charset="2"/>
              <a:buNone/>
            </a:pPr>
            <a:r>
              <a:rPr lang="sv-SE" sz="2400" b="1" noProof="1">
                <a:latin typeface="Times New Roman" panose="02020603050405020304" pitchFamily="18" charset="0"/>
                <a:cs typeface="Times New Roman" panose="02020603050405020304" pitchFamily="18" charset="0"/>
              </a:rPr>
              <a:t>							</a:t>
            </a:r>
          </a:p>
          <a:p>
            <a:pPr eaLnBrk="1" hangingPunct="1">
              <a:buFont typeface="Monotype Sorts" pitchFamily="2" charset="2"/>
              <a:buNone/>
            </a:pPr>
            <a:endParaRPr lang="sv-SE" sz="2400" b="1" noProof="1">
              <a:latin typeface="Times New Roman" panose="02020603050405020304" pitchFamily="18" charset="0"/>
              <a:cs typeface="Times New Roman" panose="02020603050405020304" pitchFamily="18" charset="0"/>
            </a:endParaRPr>
          </a:p>
          <a:p>
            <a:pPr eaLnBrk="1" hangingPunct="1">
              <a:buFont typeface="Monotype Sorts" pitchFamily="2" charset="2"/>
              <a:buNone/>
            </a:pPr>
            <a:r>
              <a:rPr lang="sv-SE" sz="2400" b="1" noProof="1">
                <a:latin typeface="Times New Roman" panose="02020603050405020304" pitchFamily="18" charset="0"/>
                <a:cs typeface="Times New Roman" panose="02020603050405020304" pitchFamily="18" charset="0"/>
              </a:rPr>
              <a:t>							</a:t>
            </a:r>
          </a:p>
          <a:p>
            <a:pPr eaLnBrk="1" hangingPunct="1">
              <a:buFont typeface="Monotype Sorts" pitchFamily="2" charset="2"/>
              <a:buNone/>
            </a:pPr>
            <a:r>
              <a:rPr lang="sv-SE" sz="2400" b="1" noProof="1">
                <a:latin typeface="Times New Roman" panose="02020603050405020304" pitchFamily="18" charset="0"/>
                <a:cs typeface="Times New Roman" panose="02020603050405020304" pitchFamily="18" charset="0"/>
              </a:rPr>
              <a:t>							</a:t>
            </a:r>
            <a:endParaRPr lang="sv-SE" sz="2400" noProof="1">
              <a:latin typeface="Times New Roman" panose="02020603050405020304" pitchFamily="18" charset="0"/>
              <a:cs typeface="Times New Roman" panose="02020603050405020304" pitchFamily="18" charset="0"/>
            </a:endParaRPr>
          </a:p>
          <a:p>
            <a:pPr eaLnBrk="1" hangingPunct="1">
              <a:buFont typeface="Monotype Sorts" pitchFamily="2" charset="2"/>
              <a:buNone/>
            </a:pPr>
            <a:r>
              <a:rPr lang="sv-SE" sz="2400" b="1" noProof="1">
                <a:latin typeface="Times New Roman" panose="02020603050405020304" pitchFamily="18" charset="0"/>
                <a:cs typeface="Times New Roman" panose="02020603050405020304" pitchFamily="18" charset="0"/>
              </a:rPr>
              <a:t>									</a:t>
            </a:r>
          </a:p>
          <a:p>
            <a:pPr eaLnBrk="1" hangingPunct="1">
              <a:buFont typeface="Monotype Sorts" pitchFamily="2" charset="2"/>
              <a:buNone/>
            </a:pPr>
            <a:r>
              <a:rPr lang="sv-SE" sz="2400" b="1" noProof="1">
                <a:latin typeface="Times New Roman" panose="02020603050405020304" pitchFamily="18" charset="0"/>
                <a:cs typeface="Times New Roman" panose="02020603050405020304" pitchFamily="18" charset="0"/>
              </a:rPr>
              <a:t>								</a:t>
            </a:r>
            <a:endParaRPr lang="sv-SE" sz="2400" noProof="1">
              <a:latin typeface="Times New Roman" panose="02020603050405020304" pitchFamily="18" charset="0"/>
              <a:cs typeface="Times New Roman" panose="02020603050405020304" pitchFamily="18" charset="0"/>
            </a:endParaRPr>
          </a:p>
          <a:p>
            <a:pPr eaLnBrk="1" hangingPunct="1"/>
            <a:endParaRPr lang="sv-SE" sz="2400" b="1" noProof="1">
              <a:latin typeface="Times New Roman" panose="02020603050405020304" pitchFamily="18" charset="0"/>
              <a:cs typeface="Times New Roman" panose="02020603050405020304" pitchFamily="18" charset="0"/>
            </a:endParaRPr>
          </a:p>
          <a:p>
            <a:pPr eaLnBrk="1" hangingPunct="1"/>
            <a:r>
              <a:rPr lang="sv-SE" sz="2400" b="1" noProof="1">
                <a:latin typeface="Times New Roman" panose="02020603050405020304" pitchFamily="18" charset="0"/>
                <a:cs typeface="Times New Roman" panose="02020603050405020304" pitchFamily="18" charset="0"/>
              </a:rPr>
              <a:t>	</a:t>
            </a:r>
          </a:p>
          <a:p>
            <a:pPr eaLnBrk="1" hangingPunct="1"/>
            <a:endParaRPr lang="sv-SE" sz="2400" b="1" noProof="1">
              <a:latin typeface="Times New Roman" panose="02020603050405020304" pitchFamily="18" charset="0"/>
              <a:cs typeface="Times New Roman" panose="02020603050405020304" pitchFamily="18" charset="0"/>
            </a:endParaRPr>
          </a:p>
          <a:p>
            <a:pPr marL="914400" lvl="2" indent="0" eaLnBrk="1" hangingPunct="1">
              <a:buNone/>
            </a:pPr>
            <a:endParaRPr lang="sv-SE" sz="2400" b="1" noProof="1">
              <a:latin typeface="Times New Roman" panose="02020603050405020304" pitchFamily="18" charset="0"/>
              <a:cs typeface="Times New Roman" panose="02020603050405020304" pitchFamily="18" charset="0"/>
            </a:endParaRPr>
          </a:p>
          <a:p>
            <a:pPr eaLnBrk="1" hangingPunct="1"/>
            <a:r>
              <a:rPr lang="sv-SE" sz="2400" b="1" noProof="1">
                <a:latin typeface="Times New Roman" panose="02020603050405020304" pitchFamily="18" charset="0"/>
                <a:cs typeface="Times New Roman" panose="02020603050405020304" pitchFamily="18" charset="0"/>
              </a:rPr>
              <a:t>                                                                                                   </a:t>
            </a:r>
            <a:r>
              <a:rPr lang="sv-SE" sz="3600" b="1" noProof="1">
                <a:cs typeface="Times New Roman" panose="02020603050405020304" pitchFamily="18" charset="0"/>
              </a:rPr>
              <a:t>Vad som händer</a:t>
            </a:r>
          </a:p>
          <a:p>
            <a:pPr eaLnBrk="1" hangingPunct="1"/>
            <a:endParaRPr lang="sv-SE" sz="2400" b="1" noProof="1">
              <a:latin typeface="Times New Roman" panose="02020603050405020304" pitchFamily="18" charset="0"/>
              <a:cs typeface="Times New Roman" panose="02020603050405020304" pitchFamily="18" charset="0"/>
            </a:endParaRPr>
          </a:p>
          <a:p>
            <a:pPr eaLnBrk="1" hangingPunct="1"/>
            <a:endParaRPr lang="sv-SE" sz="2400" b="1" noProof="1">
              <a:latin typeface="Times New Roman" panose="02020603050405020304" pitchFamily="18" charset="0"/>
              <a:cs typeface="Times New Roman" panose="02020603050405020304" pitchFamily="18" charset="0"/>
            </a:endParaRPr>
          </a:p>
          <a:p>
            <a:pPr eaLnBrk="1" hangingPunct="1"/>
            <a:endParaRPr lang="sv-SE" sz="2400" b="1" noProof="1">
              <a:latin typeface="Times New Roman" panose="02020603050405020304" pitchFamily="18" charset="0"/>
              <a:cs typeface="Times New Roman" panose="02020603050405020304" pitchFamily="18" charset="0"/>
            </a:endParaRPr>
          </a:p>
          <a:p>
            <a:pPr eaLnBrk="1" hangingPunct="1"/>
            <a:endParaRPr lang="sv-SE" sz="2400" b="1" noProof="1">
              <a:latin typeface="Times New Roman" panose="02020603050405020304" pitchFamily="18" charset="0"/>
              <a:cs typeface="Times New Roman" panose="02020603050405020304" pitchFamily="18" charset="0"/>
            </a:endParaRPr>
          </a:p>
          <a:p>
            <a:pPr eaLnBrk="1" hangingPunct="1"/>
            <a:r>
              <a:rPr lang="sv-SE" sz="2400" b="1" noProof="1">
                <a:latin typeface="Times New Roman" panose="02020603050405020304" pitchFamily="18" charset="0"/>
                <a:cs typeface="Times New Roman" panose="02020603050405020304" pitchFamily="18" charset="0"/>
              </a:rPr>
              <a:t>						</a:t>
            </a:r>
          </a:p>
          <a:p>
            <a:pPr lvl="3" eaLnBrk="1" hangingPunct="1"/>
            <a:endParaRPr lang="sv-SE" sz="2400" b="1" dirty="0">
              <a:latin typeface="Times New Roman" panose="02020603050405020304" pitchFamily="18" charset="0"/>
              <a:cs typeface="Times New Roman" panose="02020603050405020304" pitchFamily="18" charset="0"/>
            </a:endParaRPr>
          </a:p>
          <a:p>
            <a:r>
              <a:rPr lang="sv-SE" sz="3600" b="1" noProof="1">
                <a:latin typeface="Times New Roman" panose="02020603050405020304" pitchFamily="18" charset="0"/>
                <a:cs typeface="Times New Roman" panose="02020603050405020304" pitchFamily="18" charset="0"/>
              </a:rPr>
              <a:t>                                                                                                 </a:t>
            </a:r>
            <a:r>
              <a:rPr lang="sv-SE" sz="3600" b="1" noProof="1">
                <a:cs typeface="Times New Roman" panose="02020603050405020304" pitchFamily="18" charset="0"/>
              </a:rPr>
              <a:t>Tid</a:t>
            </a:r>
          </a:p>
          <a:p>
            <a:pPr eaLnBrk="1" hangingPunct="1"/>
            <a:endParaRPr lang="sv-SE" sz="2400" dirty="0">
              <a:latin typeface="Times New Roman" panose="02020603050405020304" pitchFamily="18" charset="0"/>
              <a:cs typeface="Times New Roman" panose="02020603050405020304" pitchFamily="18" charset="0"/>
            </a:endParaRPr>
          </a:p>
        </p:txBody>
      </p:sp>
      <p:sp>
        <p:nvSpPr>
          <p:cNvPr id="14340" name="Freeform 4"/>
          <p:cNvSpPr>
            <a:spLocks/>
          </p:cNvSpPr>
          <p:nvPr/>
        </p:nvSpPr>
        <p:spPr bwMode="auto">
          <a:xfrm>
            <a:off x="1510983" y="2773363"/>
            <a:ext cx="4845050" cy="2698750"/>
          </a:xfrm>
          <a:custGeom>
            <a:avLst/>
            <a:gdLst>
              <a:gd name="T0" fmla="*/ 0 w 7632"/>
              <a:gd name="T1" fmla="*/ 2147483647 h 4248"/>
              <a:gd name="T2" fmla="*/ 2147483647 w 7632"/>
              <a:gd name="T3" fmla="*/ 2147483647 h 4248"/>
              <a:gd name="T4" fmla="*/ 2147483647 w 7632"/>
              <a:gd name="T5" fmla="*/ 2147483647 h 4248"/>
              <a:gd name="T6" fmla="*/ 2147483647 w 7632"/>
              <a:gd name="T7" fmla="*/ 2147483647 h 4248"/>
              <a:gd name="T8" fmla="*/ 2147483647 w 7632"/>
              <a:gd name="T9" fmla="*/ 2147483647 h 4248"/>
              <a:gd name="T10" fmla="*/ 2147483647 w 7632"/>
              <a:gd name="T11" fmla="*/ 2147483647 h 4248"/>
              <a:gd name="T12" fmla="*/ 0 60000 65536"/>
              <a:gd name="T13" fmla="*/ 0 60000 65536"/>
              <a:gd name="T14" fmla="*/ 0 60000 65536"/>
              <a:gd name="T15" fmla="*/ 0 60000 65536"/>
              <a:gd name="T16" fmla="*/ 0 60000 65536"/>
              <a:gd name="T17" fmla="*/ 0 60000 65536"/>
              <a:gd name="T18" fmla="*/ 0 w 7632"/>
              <a:gd name="T19" fmla="*/ 0 h 4248"/>
              <a:gd name="T20" fmla="*/ 7632 w 7632"/>
              <a:gd name="T21" fmla="*/ 4248 h 4248"/>
            </a:gdLst>
            <a:ahLst/>
            <a:cxnLst>
              <a:cxn ang="T12">
                <a:pos x="T0" y="T1"/>
              </a:cxn>
              <a:cxn ang="T13">
                <a:pos x="T2" y="T3"/>
              </a:cxn>
              <a:cxn ang="T14">
                <a:pos x="T4" y="T5"/>
              </a:cxn>
              <a:cxn ang="T15">
                <a:pos x="T6" y="T7"/>
              </a:cxn>
              <a:cxn ang="T16">
                <a:pos x="T8" y="T9"/>
              </a:cxn>
              <a:cxn ang="T17">
                <a:pos x="T10" y="T11"/>
              </a:cxn>
            </a:cxnLst>
            <a:rect l="T18" t="T19" r="T20" b="T21"/>
            <a:pathLst>
              <a:path w="7632" h="4248">
                <a:moveTo>
                  <a:pt x="0" y="1800"/>
                </a:moveTo>
                <a:cubicBezTo>
                  <a:pt x="396" y="1116"/>
                  <a:pt x="792" y="432"/>
                  <a:pt x="1152" y="216"/>
                </a:cubicBezTo>
                <a:cubicBezTo>
                  <a:pt x="1512" y="0"/>
                  <a:pt x="1824" y="120"/>
                  <a:pt x="2160" y="504"/>
                </a:cubicBezTo>
                <a:cubicBezTo>
                  <a:pt x="2496" y="888"/>
                  <a:pt x="2688" y="1944"/>
                  <a:pt x="3168" y="2520"/>
                </a:cubicBezTo>
                <a:cubicBezTo>
                  <a:pt x="3648" y="3096"/>
                  <a:pt x="4296" y="3672"/>
                  <a:pt x="5040" y="3960"/>
                </a:cubicBezTo>
                <a:cubicBezTo>
                  <a:pt x="5784" y="4248"/>
                  <a:pt x="6708" y="4248"/>
                  <a:pt x="7632" y="4248"/>
                </a:cubicBezTo>
              </a:path>
            </a:pathLst>
          </a:custGeom>
          <a:noFill/>
          <a:ln w="50800">
            <a:solidFill>
              <a:schemeClr val="tx1"/>
            </a:solidFill>
            <a:round/>
            <a:headEnd/>
            <a:tailEnd/>
          </a:ln>
        </p:spPr>
        <p:txBody>
          <a:bodyPr/>
          <a:lstStyle/>
          <a:p>
            <a:endParaRPr lang="sv-SE" sz="2400">
              <a:latin typeface="Times New Roman" panose="02020603050405020304" pitchFamily="18" charset="0"/>
              <a:cs typeface="Times New Roman" panose="02020603050405020304" pitchFamily="18" charset="0"/>
            </a:endParaRPr>
          </a:p>
        </p:txBody>
      </p:sp>
      <p:sp>
        <p:nvSpPr>
          <p:cNvPr id="14341" name="Line 5"/>
          <p:cNvSpPr>
            <a:spLocks noChangeShapeType="1"/>
          </p:cNvSpPr>
          <p:nvPr/>
        </p:nvSpPr>
        <p:spPr bwMode="auto">
          <a:xfrm flipV="1">
            <a:off x="2514600" y="1634173"/>
            <a:ext cx="628968" cy="1139190"/>
          </a:xfrm>
          <a:prstGeom prst="line">
            <a:avLst/>
          </a:prstGeom>
          <a:noFill/>
          <a:ln w="50800">
            <a:solidFill>
              <a:schemeClr val="tx1"/>
            </a:solidFill>
            <a:round/>
            <a:headEnd/>
            <a:tailEnd type="triangle" w="med" len="med"/>
          </a:ln>
        </p:spPr>
        <p:txBody>
          <a:bodyPr/>
          <a:lstStyle/>
          <a:p>
            <a:endParaRPr lang="sv-SE" sz="2400">
              <a:latin typeface="Times New Roman" panose="02020603050405020304" pitchFamily="18" charset="0"/>
              <a:cs typeface="Times New Roman" panose="02020603050405020304" pitchFamily="18" charset="0"/>
            </a:endParaRPr>
          </a:p>
        </p:txBody>
      </p:sp>
      <p:sp>
        <p:nvSpPr>
          <p:cNvPr id="14342" name="Line 6"/>
          <p:cNvSpPr>
            <a:spLocks noChangeShapeType="1"/>
          </p:cNvSpPr>
          <p:nvPr/>
        </p:nvSpPr>
        <p:spPr bwMode="auto">
          <a:xfrm>
            <a:off x="1510983" y="5748973"/>
            <a:ext cx="5302250" cy="0"/>
          </a:xfrm>
          <a:prstGeom prst="line">
            <a:avLst/>
          </a:prstGeom>
          <a:noFill/>
          <a:ln w="50800">
            <a:solidFill>
              <a:schemeClr val="tx1"/>
            </a:solidFill>
            <a:round/>
            <a:headEnd/>
            <a:tailEnd type="triangle" w="med" len="med"/>
          </a:ln>
        </p:spPr>
        <p:txBody>
          <a:bodyPr/>
          <a:lstStyle/>
          <a:p>
            <a:endParaRPr lang="sv-SE" sz="2400">
              <a:latin typeface="Times New Roman" panose="02020603050405020304" pitchFamily="18" charset="0"/>
              <a:cs typeface="Times New Roman" panose="02020603050405020304" pitchFamily="18" charset="0"/>
            </a:endParaRPr>
          </a:p>
        </p:txBody>
      </p:sp>
      <p:sp>
        <p:nvSpPr>
          <p:cNvPr id="14343" name="Line 7"/>
          <p:cNvSpPr>
            <a:spLocks noChangeShapeType="1"/>
          </p:cNvSpPr>
          <p:nvPr/>
        </p:nvSpPr>
        <p:spPr bwMode="auto">
          <a:xfrm flipV="1">
            <a:off x="1510983" y="1634173"/>
            <a:ext cx="0" cy="4114800"/>
          </a:xfrm>
          <a:prstGeom prst="line">
            <a:avLst/>
          </a:prstGeom>
          <a:noFill/>
          <a:ln w="50800">
            <a:solidFill>
              <a:schemeClr val="tx1"/>
            </a:solidFill>
            <a:round/>
            <a:headEnd/>
            <a:tailEnd type="triangle" w="med" len="med"/>
          </a:ln>
        </p:spPr>
        <p:txBody>
          <a:bodyPr/>
          <a:lstStyle/>
          <a:p>
            <a:endParaRPr lang="sv-SE" sz="2400">
              <a:latin typeface="Times New Roman" panose="02020603050405020304" pitchFamily="18" charset="0"/>
              <a:cs typeface="Times New Roman" panose="02020603050405020304" pitchFamily="18" charset="0"/>
            </a:endParaRPr>
          </a:p>
        </p:txBody>
      </p:sp>
      <p:pic>
        <p:nvPicPr>
          <p:cNvPr id="8" name="Bildobjekt 7" descr="\\ad.stockholm.se\cli-sd\cc2sd002\003871\Precens\Brottsprevention\Komet1\Administration\Logotype\PLUS\PLUS logo användbar.jpg">
            <a:extLst>
              <a:ext uri="{FF2B5EF4-FFF2-40B4-BE49-F238E27FC236}">
                <a16:creationId xmlns:a16="http://schemas.microsoft.com/office/drawing/2014/main" id="{6B49E465-5C40-4A3A-8827-B5FAFB30D442}"/>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title"/>
          </p:nvPr>
        </p:nvSpPr>
        <p:spPr/>
        <p:txBody>
          <a:bodyPr>
            <a:normAutofit/>
          </a:bodyPr>
          <a:lstStyle/>
          <a:p>
            <a:pPr algn="ctr" eaLnBrk="1" hangingPunct="1"/>
            <a:br>
              <a:rPr lang="sv-SE" sz="4000" b="1"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Varför fungerar inte tjat?</a:t>
            </a:r>
          </a:p>
        </p:txBody>
      </p:sp>
      <p:sp>
        <p:nvSpPr>
          <p:cNvPr id="18435" name="Platshållare för innehåll 2"/>
          <p:cNvSpPr>
            <a:spLocks noGrp="1"/>
          </p:cNvSpPr>
          <p:nvPr>
            <p:ph idx="1"/>
          </p:nvPr>
        </p:nvSpPr>
        <p:spPr/>
        <p:txBody>
          <a:bodyPr>
            <a:noAutofit/>
          </a:bodyPr>
          <a:lstStyle/>
          <a:p>
            <a:pPr marL="0" lvl="1" indent="0" eaLnBrk="1" hangingPunct="1">
              <a:buNone/>
            </a:pPr>
            <a:endParaRPr lang="sv-SE" sz="2400" dirty="0">
              <a:solidFill>
                <a:srgbClr val="000000"/>
              </a:solidFill>
              <a:cs typeface="Times New Roman" panose="02020603050405020304" pitchFamily="18" charset="0"/>
            </a:endParaRPr>
          </a:p>
          <a:p>
            <a:pPr marL="342900" lvl="1" indent="-342900" eaLnBrk="1" hangingPunct="1">
              <a:buFont typeface="Arial" panose="020B0604020202020204" pitchFamily="34" charset="0"/>
              <a:buChar char="•"/>
            </a:pPr>
            <a:r>
              <a:rPr lang="sv-SE" sz="2400" dirty="0">
                <a:solidFill>
                  <a:srgbClr val="000000"/>
                </a:solidFill>
                <a:cs typeface="Times New Roman" panose="02020603050405020304" pitchFamily="18" charset="0"/>
              </a:rPr>
              <a:t>Tjat och tillsägelser blir lätt OTYDLIGA OCH INKONSEKVENTA.  </a:t>
            </a:r>
          </a:p>
          <a:p>
            <a:pPr marL="342900" lvl="1" indent="-342900" eaLnBrk="1" hangingPunct="1">
              <a:buFont typeface="Arial" panose="020B0604020202020204" pitchFamily="34" charset="0"/>
              <a:buChar char="•"/>
            </a:pPr>
            <a:endParaRPr lang="sv-SE" sz="2400" dirty="0">
              <a:solidFill>
                <a:srgbClr val="000000"/>
              </a:solidFill>
              <a:cs typeface="Times New Roman" panose="02020603050405020304" pitchFamily="18" charset="0"/>
            </a:endParaRPr>
          </a:p>
          <a:p>
            <a:pPr marL="342900" lvl="1" indent="-342900" eaLnBrk="1" hangingPunct="1">
              <a:buFont typeface="Arial" panose="020B0604020202020204" pitchFamily="34" charset="0"/>
              <a:buChar char="•"/>
            </a:pPr>
            <a:r>
              <a:rPr lang="sv-SE" sz="2400" dirty="0">
                <a:solidFill>
                  <a:srgbClr val="000000"/>
                </a:solidFill>
                <a:cs typeface="Times New Roman" panose="02020603050405020304" pitchFamily="18" charset="0"/>
              </a:rPr>
              <a:t>Tjat bidrar till UPPTRAPPNING av en liten konflikt. </a:t>
            </a:r>
          </a:p>
          <a:p>
            <a:pPr marL="342900" lvl="1" indent="-342900" eaLnBrk="1" hangingPunct="1">
              <a:buFont typeface="Arial" panose="020B0604020202020204" pitchFamily="34" charset="0"/>
              <a:buChar char="•"/>
            </a:pPr>
            <a:endParaRPr lang="sv-SE" sz="2400" dirty="0">
              <a:solidFill>
                <a:srgbClr val="000000"/>
              </a:solidFill>
              <a:cs typeface="Times New Roman" panose="02020603050405020304" pitchFamily="18" charset="0"/>
            </a:endParaRPr>
          </a:p>
          <a:p>
            <a:pPr marL="342900" lvl="1" indent="-342900" eaLnBrk="1" hangingPunct="1">
              <a:buFont typeface="Arial" panose="020B0604020202020204" pitchFamily="34" charset="0"/>
              <a:buChar char="•"/>
            </a:pPr>
            <a:r>
              <a:rPr lang="sv-SE" sz="2400" dirty="0">
                <a:solidFill>
                  <a:srgbClr val="000000"/>
                </a:solidFill>
                <a:cs typeface="Times New Roman" panose="02020603050405020304" pitchFamily="18" charset="0"/>
              </a:rPr>
              <a:t>Tjat och tillsägelser FÖRSÄMRAR OFTA RELATIONEN</a:t>
            </a:r>
          </a:p>
          <a:p>
            <a:pPr marL="342900" lvl="1" indent="-342900" eaLnBrk="1" hangingPunct="1">
              <a:buFont typeface="Arial" panose="020B0604020202020204" pitchFamily="34" charset="0"/>
              <a:buChar char="•"/>
            </a:pPr>
            <a:endParaRPr lang="sv-SE" sz="2400" dirty="0">
              <a:solidFill>
                <a:srgbClr val="000000"/>
              </a:solidFill>
              <a:cs typeface="Times New Roman" panose="02020603050405020304" pitchFamily="18" charset="0"/>
            </a:endParaRPr>
          </a:p>
          <a:p>
            <a:pPr marL="342900" lvl="1" indent="-342900" eaLnBrk="1" hangingPunct="1">
              <a:buFont typeface="Arial" panose="020B0604020202020204" pitchFamily="34" charset="0"/>
              <a:buChar char="•"/>
            </a:pPr>
            <a:r>
              <a:rPr lang="sv-SE" sz="2400" dirty="0">
                <a:solidFill>
                  <a:srgbClr val="000000"/>
                </a:solidFill>
                <a:cs typeface="Times New Roman" panose="02020603050405020304" pitchFamily="18" charset="0"/>
              </a:rPr>
              <a:t>Med tiden blir den unge IMMUN MOT TILLSÄGELSER. </a:t>
            </a:r>
          </a:p>
          <a:p>
            <a:pPr lvl="1">
              <a:buNone/>
            </a:pPr>
            <a:r>
              <a:rPr lang="sv-SE" sz="2400" dirty="0">
                <a:solidFill>
                  <a:srgbClr val="000000"/>
                </a:solidFill>
                <a:latin typeface="Times New Roman" panose="02020603050405020304" pitchFamily="18" charset="0"/>
                <a:cs typeface="Times New Roman" panose="02020603050405020304" pitchFamily="18" charset="0"/>
              </a:rPr>
              <a:t>   </a:t>
            </a:r>
          </a:p>
          <a:p>
            <a:pPr marL="342900" lvl="1" indent="-342900" eaLnBrk="1" hangingPunct="1">
              <a:buFont typeface="Wingdings" pitchFamily="2" charset="2"/>
              <a:buChar char="§"/>
            </a:pPr>
            <a:endParaRPr lang="sv-SE" sz="2400" dirty="0">
              <a:solidFill>
                <a:srgbClr val="000000"/>
              </a:solidFill>
              <a:latin typeface="Times New Roman" panose="02020603050405020304" pitchFamily="18" charset="0"/>
              <a:cs typeface="Times New Roman" panose="02020603050405020304" pitchFamily="18" charset="0"/>
            </a:endParaRPr>
          </a:p>
          <a:p>
            <a:pPr marL="342900" lvl="1" indent="-342900" eaLnBrk="1" hangingPunct="1">
              <a:buFont typeface="Arial" pitchFamily="34" charset="0"/>
              <a:buChar char="•"/>
            </a:pPr>
            <a:endParaRPr lang="sv-SE" sz="2400" dirty="0">
              <a:latin typeface="Times New Roman" panose="02020603050405020304" pitchFamily="18" charset="0"/>
              <a:cs typeface="Times New Roman" panose="02020603050405020304" pitchFamily="18" charset="0"/>
            </a:endParaRPr>
          </a:p>
          <a:p>
            <a:pPr eaLnBrk="1" hangingPunct="1"/>
            <a:endParaRPr lang="sv-SE" sz="2400" dirty="0">
              <a:latin typeface="Times New Roman" panose="02020603050405020304" pitchFamily="18" charset="0"/>
              <a:cs typeface="Times New Roman" panose="02020603050405020304" pitchFamily="18" charset="0"/>
            </a:endParaRPr>
          </a:p>
        </p:txBody>
      </p:sp>
      <p:pic>
        <p:nvPicPr>
          <p:cNvPr id="4" name="Bildobjekt 3" descr="\\ad.stockholm.se\cli-sd\cc2sd002\003871\Precens\Brottsprevention\Komet1\Administration\Logotype\PLUS\PLUS logo användbar.jpg">
            <a:extLst>
              <a:ext uri="{FF2B5EF4-FFF2-40B4-BE49-F238E27FC236}">
                <a16:creationId xmlns:a16="http://schemas.microsoft.com/office/drawing/2014/main" id="{F59B08FF-9538-42D6-BE29-E8D2385E6D1C}"/>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ubrik 1"/>
          <p:cNvSpPr>
            <a:spLocks noGrp="1"/>
          </p:cNvSpPr>
          <p:nvPr>
            <p:ph type="title"/>
          </p:nvPr>
        </p:nvSpPr>
        <p:spPr/>
        <p:txBody>
          <a:bodyPr>
            <a:normAutofit/>
          </a:bodyPr>
          <a:lstStyle/>
          <a:p>
            <a:pPr algn="ctr" eaLnBrk="1" hangingPunct="1"/>
            <a:r>
              <a:rPr lang="sv-SE" sz="4000" b="0" dirty="0">
                <a:latin typeface="+mn-lt"/>
                <a:cs typeface="Times New Roman" panose="02020603050405020304" pitchFamily="18" charset="0"/>
              </a:rPr>
              <a:t>Upptrappning av konflikter </a:t>
            </a:r>
          </a:p>
        </p:txBody>
      </p:sp>
      <p:sp>
        <p:nvSpPr>
          <p:cNvPr id="25603" name="Platshållare för innehåll 2"/>
          <p:cNvSpPr>
            <a:spLocks noGrp="1"/>
          </p:cNvSpPr>
          <p:nvPr>
            <p:ph idx="1"/>
          </p:nvPr>
        </p:nvSpPr>
        <p:spPr/>
        <p:txBody>
          <a:bodyPr/>
          <a:lstStyle/>
          <a:p>
            <a:pPr eaLnBrk="1" hangingPunct="1">
              <a:buFont typeface="Monotype Sorts" pitchFamily="2" charset="2"/>
              <a:buNone/>
            </a:pPr>
            <a:br>
              <a:rPr lang="sv-SE" sz="1200" b="1">
                <a:latin typeface="Times New Roman" panose="02020603050405020304" pitchFamily="18" charset="0"/>
                <a:cs typeface="Times New Roman" panose="02020603050405020304" pitchFamily="18" charset="0"/>
              </a:rPr>
            </a:br>
            <a:endParaRPr lang="sv-SE" sz="120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928429813"/>
              </p:ext>
            </p:extLst>
          </p:nvPr>
        </p:nvGraphicFramePr>
        <p:xfrm>
          <a:off x="-685800" y="1699708"/>
          <a:ext cx="9144000" cy="4485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5" name="Vänster 13"/>
          <p:cNvSpPr>
            <a:spLocks noChangeArrowheads="1"/>
          </p:cNvSpPr>
          <p:nvPr/>
        </p:nvSpPr>
        <p:spPr bwMode="auto">
          <a:xfrm>
            <a:off x="6929438" y="2286000"/>
            <a:ext cx="1785937" cy="928688"/>
          </a:xfrm>
          <a:prstGeom prst="leftArrow">
            <a:avLst>
              <a:gd name="adj1" fmla="val 50000"/>
              <a:gd name="adj2" fmla="val 50000"/>
            </a:avLst>
          </a:prstGeom>
          <a:solidFill>
            <a:schemeClr val="accent1"/>
          </a:solidFill>
          <a:ln w="12700" algn="ctr">
            <a:solidFill>
              <a:schemeClr val="tx1"/>
            </a:solidFill>
            <a:round/>
            <a:headEnd type="none" w="sm" len="sm"/>
            <a:tailEnd type="none" w="sm" len="sm"/>
          </a:ln>
        </p:spPr>
        <p:txBody>
          <a:bodyPr/>
          <a:lstStyle/>
          <a:p>
            <a:r>
              <a:rPr lang="sv-SE" dirty="0">
                <a:cs typeface="Times New Roman" panose="02020603050405020304" pitchFamily="18" charset="0"/>
              </a:rPr>
              <a:t>”stäng av nu” </a:t>
            </a:r>
          </a:p>
        </p:txBody>
      </p:sp>
      <p:pic>
        <p:nvPicPr>
          <p:cNvPr id="6" name="Bildobjekt 5" descr="\\ad.stockholm.se\cli-sd\cc2sd002\003871\Precens\Brottsprevention\Komet1\Administration\Logotype\PLUS\PLUS logo användbar.jpg">
            <a:extLst>
              <a:ext uri="{FF2B5EF4-FFF2-40B4-BE49-F238E27FC236}">
                <a16:creationId xmlns:a16="http://schemas.microsoft.com/office/drawing/2014/main" id="{C9BEF94C-29F9-4E76-8CAA-B2A1A2F798AB}"/>
              </a:ext>
            </a:extLst>
          </p:cNvPr>
          <p:cNvPicPr/>
          <p:nvPr/>
        </p:nvPicPr>
        <p:blipFill>
          <a:blip r:embed="rId8"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ubrik 1"/>
          <p:cNvSpPr>
            <a:spLocks noGrp="1"/>
          </p:cNvSpPr>
          <p:nvPr>
            <p:ph type="title"/>
          </p:nvPr>
        </p:nvSpPr>
        <p:spPr/>
        <p:txBody>
          <a:bodyPr/>
          <a:lstStyle/>
          <a:p>
            <a:pPr eaLnBrk="1" hangingPunct="1"/>
            <a:endParaRPr lang="sv-SE"/>
          </a:p>
        </p:txBody>
      </p:sp>
      <p:pic>
        <p:nvPicPr>
          <p:cNvPr id="37892" name="Bildobjekt 3" descr="Förtroendekontot.jpg"/>
          <p:cNvPicPr>
            <a:picLocks noChangeAspect="1"/>
          </p:cNvPicPr>
          <p:nvPr/>
        </p:nvPicPr>
        <p:blipFill>
          <a:blip r:embed="rId3" cstate="print"/>
          <a:srcRect/>
          <a:stretch>
            <a:fillRect/>
          </a:stretch>
        </p:blipFill>
        <p:spPr bwMode="auto">
          <a:xfrm>
            <a:off x="479001" y="1952625"/>
            <a:ext cx="3986971" cy="2819400"/>
          </a:xfrm>
          <a:prstGeom prst="rect">
            <a:avLst/>
          </a:prstGeom>
          <a:noFill/>
          <a:ln w="9525">
            <a:noFill/>
            <a:miter lim="800000"/>
            <a:headEnd/>
            <a:tailEnd/>
          </a:ln>
        </p:spPr>
      </p:pic>
      <p:pic>
        <p:nvPicPr>
          <p:cNvPr id="6" name="Picture 2" descr="I:\Precens\Brottsprevention\KOMET\Illustrationer\Färglagda planscher\3-11 år\Uppmärksamhetsprincipen.tif"/>
          <p:cNvPicPr>
            <a:picLocks noGrp="1" noChangeAspect="1" noChangeArrowheads="1"/>
          </p:cNvPicPr>
          <p:nvPr>
            <p:ph idx="1"/>
          </p:nvPr>
        </p:nvPicPr>
        <p:blipFill>
          <a:blip r:embed="rId4" cstate="print"/>
          <a:srcRect/>
          <a:stretch>
            <a:fillRect/>
          </a:stretch>
        </p:blipFill>
        <p:spPr>
          <a:xfrm>
            <a:off x="4896255" y="1487488"/>
            <a:ext cx="3220228" cy="4132262"/>
          </a:xfrm>
        </p:spPr>
      </p:pic>
      <p:pic>
        <p:nvPicPr>
          <p:cNvPr id="5" name="Bildobjekt 4" descr="\\ad.stockholm.se\cli-sd\cc2sd002\003871\Precens\Brottsprevention\Komet1\Administration\Logotype\PLUS\PLUS logo användbar.jpg">
            <a:extLst>
              <a:ext uri="{FF2B5EF4-FFF2-40B4-BE49-F238E27FC236}">
                <a16:creationId xmlns:a16="http://schemas.microsoft.com/office/drawing/2014/main" id="{44AE33D7-54F8-4EFF-8AD0-22C9777D161C}"/>
              </a:ext>
            </a:extLst>
          </p:cNvPr>
          <p:cNvPicPr/>
          <p:nvPr/>
        </p:nvPicPr>
        <p:blipFill>
          <a:blip r:embed="rId5"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p:txBody>
          <a:bodyPr>
            <a:normAutofit fontScale="90000"/>
          </a:bodyPr>
          <a:lstStyle/>
          <a:p>
            <a:pPr algn="ctr" eaLnBrk="1" hangingPunct="1">
              <a:lnSpc>
                <a:spcPct val="100000"/>
              </a:lnSpc>
            </a:pPr>
            <a:r>
              <a:rPr lang="sv-SE" sz="4000" b="0" dirty="0">
                <a:latin typeface="+mn-lt"/>
                <a:cs typeface="Times New Roman" panose="02020603050405020304" pitchFamily="18" charset="0"/>
              </a:rPr>
              <a:t>Vilka strider skall man välja bort</a:t>
            </a:r>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 och vilka skall man ta?</a:t>
            </a:r>
          </a:p>
        </p:txBody>
      </p:sp>
      <p:sp>
        <p:nvSpPr>
          <p:cNvPr id="19459" name="Platshållare för innehåll 2"/>
          <p:cNvSpPr>
            <a:spLocks noGrp="1"/>
          </p:cNvSpPr>
          <p:nvPr>
            <p:ph idx="1"/>
          </p:nvPr>
        </p:nvSpPr>
        <p:spPr/>
        <p:txBody>
          <a:bodyPr>
            <a:normAutofit/>
          </a:bodyPr>
          <a:lstStyle/>
          <a:p>
            <a:pPr marL="0" indent="0" eaLnBrk="1" hangingPunct="1">
              <a:buNone/>
              <a:defRPr/>
            </a:pPr>
            <a:endParaRPr lang="sv-SE" sz="2400" dirty="0">
              <a:cs typeface="Times New Roman" panose="02020603050405020304" pitchFamily="18" charset="0"/>
            </a:endParaRPr>
          </a:p>
          <a:p>
            <a:pPr eaLnBrk="1" hangingPunct="1">
              <a:defRPr/>
            </a:pPr>
            <a:r>
              <a:rPr lang="sv-SE" sz="2800" dirty="0">
                <a:cs typeface="Times New Roman" panose="02020603050405020304" pitchFamily="18" charset="0"/>
              </a:rPr>
              <a:t>Diskutera!</a:t>
            </a:r>
          </a:p>
          <a:p>
            <a:pPr eaLnBrk="1" hangingPunct="1">
              <a:defRPr/>
            </a:pPr>
            <a:endParaRPr lang="sv-SE" sz="2400" dirty="0">
              <a:cs typeface="Times New Roman" panose="02020603050405020304" pitchFamily="18" charset="0"/>
            </a:endParaRPr>
          </a:p>
          <a:p>
            <a:pPr marL="514350" indent="-514350" eaLnBrk="1" hangingPunct="1">
              <a:buFont typeface="Arial" pitchFamily="34" charset="0"/>
              <a:buAutoNum type="alphaLcParenR"/>
              <a:defRPr/>
            </a:pPr>
            <a:r>
              <a:rPr lang="sv-SE" sz="2800" dirty="0">
                <a:cs typeface="Times New Roman" panose="02020603050405020304" pitchFamily="18" charset="0"/>
              </a:rPr>
              <a:t>Helt nödvändigt att stå på sig.</a:t>
            </a:r>
          </a:p>
          <a:p>
            <a:pPr marL="514350" indent="-514350" eaLnBrk="1" hangingPunct="1">
              <a:buFont typeface="Arial" pitchFamily="34" charset="0"/>
              <a:buAutoNum type="alphaLcParenR"/>
              <a:defRPr/>
            </a:pPr>
            <a:r>
              <a:rPr lang="sv-SE" sz="2800" dirty="0">
                <a:cs typeface="Times New Roman" panose="02020603050405020304" pitchFamily="18" charset="0"/>
              </a:rPr>
              <a:t>Kan släppa ibland/måste diskutera ibland.</a:t>
            </a:r>
          </a:p>
          <a:p>
            <a:pPr marL="514350" indent="-514350" eaLnBrk="1" hangingPunct="1">
              <a:buFont typeface="Arial" pitchFamily="34" charset="0"/>
              <a:buAutoNum type="alphaLcParenR"/>
              <a:defRPr/>
            </a:pPr>
            <a:r>
              <a:rPr lang="sv-SE" sz="2800" dirty="0">
                <a:cs typeface="Times New Roman" panose="02020603050405020304" pitchFamily="18" charset="0"/>
              </a:rPr>
              <a:t>Kan oftast eller alltid släppa.</a:t>
            </a:r>
          </a:p>
        </p:txBody>
      </p:sp>
      <p:pic>
        <p:nvPicPr>
          <p:cNvPr id="4" name="Bildobjekt 3" descr="\\ad.stockholm.se\cli-sd\cc2sd002\003871\Precens\Brottsprevention\Komet1\Administration\Logotype\PLUS\PLUS logo användbar.jpg">
            <a:extLst>
              <a:ext uri="{FF2B5EF4-FFF2-40B4-BE49-F238E27FC236}">
                <a16:creationId xmlns:a16="http://schemas.microsoft.com/office/drawing/2014/main" id="{5E0A68ED-86EE-480E-920E-C99570619B8B}"/>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p:txBody>
          <a:bodyPr>
            <a:normAutofit/>
          </a:bodyPr>
          <a:lstStyle/>
          <a:p>
            <a:pPr algn="ctr" eaLnBrk="1" hangingPunct="1"/>
            <a:br>
              <a:rPr lang="sv-SE" sz="40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Hur väljer man bort en strid?</a:t>
            </a:r>
          </a:p>
        </p:txBody>
      </p:sp>
      <p:sp>
        <p:nvSpPr>
          <p:cNvPr id="20483" name="Platshållare för innehåll 2"/>
          <p:cNvSpPr>
            <a:spLocks noGrp="1"/>
          </p:cNvSpPr>
          <p:nvPr>
            <p:ph idx="1"/>
          </p:nvPr>
        </p:nvSpPr>
        <p:spPr/>
        <p:txBody>
          <a:bodyPr>
            <a:normAutofit lnSpcReduction="10000"/>
          </a:bodyPr>
          <a:lstStyle/>
          <a:p>
            <a:pPr>
              <a:lnSpc>
                <a:spcPct val="150000"/>
              </a:lnSpc>
              <a:buFont typeface="Arial" pitchFamily="34" charset="0"/>
              <a:buChar char="•"/>
            </a:pPr>
            <a:r>
              <a:rPr lang="sv-SE" sz="2400" dirty="0">
                <a:latin typeface="Times New Roman" panose="02020603050405020304" pitchFamily="18" charset="0"/>
                <a:cs typeface="Times New Roman" panose="02020603050405020304" pitchFamily="18" charset="0"/>
              </a:rPr>
              <a:t> </a:t>
            </a:r>
            <a:r>
              <a:rPr lang="sv-SE" sz="2800" dirty="0">
                <a:cs typeface="Times New Roman" panose="02020603050405020304" pitchFamily="18" charset="0"/>
              </a:rPr>
              <a:t>Förbered dig!</a:t>
            </a:r>
          </a:p>
          <a:p>
            <a:pPr>
              <a:lnSpc>
                <a:spcPct val="150000"/>
              </a:lnSpc>
              <a:buFont typeface="Arial" pitchFamily="34" charset="0"/>
              <a:buChar char="•"/>
            </a:pPr>
            <a:r>
              <a:rPr lang="sv-SE" sz="2800" dirty="0">
                <a:cs typeface="Times New Roman" panose="02020603050405020304" pitchFamily="18" charset="0"/>
              </a:rPr>
              <a:t> Låt passera!</a:t>
            </a:r>
          </a:p>
          <a:p>
            <a:pPr eaLnBrk="1" hangingPunct="1">
              <a:lnSpc>
                <a:spcPct val="150000"/>
              </a:lnSpc>
              <a:buFont typeface="Arial" pitchFamily="34" charset="0"/>
              <a:buChar char="•"/>
            </a:pPr>
            <a:r>
              <a:rPr lang="sv-SE" sz="2800" dirty="0">
                <a:cs typeface="Times New Roman" panose="02020603050405020304" pitchFamily="18" charset="0"/>
              </a:rPr>
              <a:t> Avled!</a:t>
            </a:r>
          </a:p>
          <a:p>
            <a:pPr eaLnBrk="1" hangingPunct="1">
              <a:lnSpc>
                <a:spcPct val="150000"/>
              </a:lnSpc>
              <a:buFont typeface="Arial" pitchFamily="34" charset="0"/>
              <a:buChar char="•"/>
            </a:pPr>
            <a:r>
              <a:rPr lang="sv-SE" sz="2800" dirty="0">
                <a:cs typeface="Times New Roman" panose="02020603050405020304" pitchFamily="18" charset="0"/>
              </a:rPr>
              <a:t> Gå undan!</a:t>
            </a:r>
          </a:p>
          <a:p>
            <a:pPr eaLnBrk="1" hangingPunct="1">
              <a:lnSpc>
                <a:spcPct val="150000"/>
              </a:lnSpc>
              <a:buFont typeface="Arial" pitchFamily="34" charset="0"/>
              <a:buChar char="•"/>
            </a:pPr>
            <a:r>
              <a:rPr lang="sv-SE" sz="2800" dirty="0">
                <a:cs typeface="Times New Roman" panose="02020603050405020304" pitchFamily="18" charset="0"/>
              </a:rPr>
              <a:t> Lyssna och bekräfta!</a:t>
            </a:r>
          </a:p>
          <a:p>
            <a:pPr>
              <a:lnSpc>
                <a:spcPct val="150000"/>
              </a:lnSpc>
              <a:buFont typeface="Arial" pitchFamily="34" charset="0"/>
              <a:buChar char="•"/>
            </a:pPr>
            <a:r>
              <a:rPr lang="sv-SE" sz="2800" dirty="0">
                <a:cs typeface="Times New Roman" panose="02020603050405020304" pitchFamily="18" charset="0"/>
              </a:rPr>
              <a:t> Välj bort det negativa och fokusera på det positiva!</a:t>
            </a:r>
          </a:p>
          <a:p>
            <a:pPr eaLnBrk="1" hangingPunct="1">
              <a:lnSpc>
                <a:spcPct val="150000"/>
              </a:lnSpc>
              <a:buFont typeface="Arial" pitchFamily="34" charset="0"/>
              <a:buChar char="•"/>
            </a:pPr>
            <a:endParaRPr lang="sv-SE" sz="2400" dirty="0">
              <a:latin typeface="Times New Roman" panose="02020603050405020304" pitchFamily="18" charset="0"/>
              <a:cs typeface="Times New Roman" panose="02020603050405020304" pitchFamily="18" charset="0"/>
            </a:endParaRPr>
          </a:p>
          <a:p>
            <a:pPr eaLnBrk="1" hangingPunct="1">
              <a:buFont typeface="Monotype Sorts" pitchFamily="2" charset="2"/>
              <a:buNone/>
            </a:pPr>
            <a:endParaRPr lang="sv-SE" sz="2400" dirty="0">
              <a:latin typeface="Times New Roman" panose="02020603050405020304" pitchFamily="18" charset="0"/>
              <a:cs typeface="Times New Roman" panose="02020603050405020304" pitchFamily="18" charset="0"/>
            </a:endParaRPr>
          </a:p>
          <a:p>
            <a:pPr eaLnBrk="1" hangingPunct="1"/>
            <a:endParaRPr lang="sv-SE" sz="2400" dirty="0">
              <a:latin typeface="Times New Roman" panose="02020603050405020304" pitchFamily="18" charset="0"/>
              <a:cs typeface="Times New Roman" panose="02020603050405020304" pitchFamily="18" charset="0"/>
            </a:endParaRPr>
          </a:p>
        </p:txBody>
      </p:sp>
      <p:pic>
        <p:nvPicPr>
          <p:cNvPr id="4" name="Bildobjekt 3">
            <a:extLst>
              <a:ext uri="{FF2B5EF4-FFF2-40B4-BE49-F238E27FC236}">
                <a16:creationId xmlns:a16="http://schemas.microsoft.com/office/drawing/2014/main" id="{37B1D11E-9F0C-43D3-A7C7-75FC9668C94A}"/>
              </a:ext>
            </a:extLst>
          </p:cNvPr>
          <p:cNvPicPr/>
          <p:nvPr/>
        </p:nvPicPr>
        <p:blipFill rotWithShape="1">
          <a:blip r:embed="rId3">
            <a:extLst>
              <a:ext uri="{28A0092B-C50C-407E-A947-70E740481C1C}">
                <a14:useLocalDpi xmlns:a14="http://schemas.microsoft.com/office/drawing/2010/main" val="0"/>
              </a:ext>
            </a:extLst>
          </a:blip>
          <a:srcRect l="12140" r="12385"/>
          <a:stretch/>
        </p:blipFill>
        <p:spPr bwMode="auto">
          <a:xfrm>
            <a:off x="3967089" y="1285875"/>
            <a:ext cx="4346918" cy="3241040"/>
          </a:xfrm>
          <a:prstGeom prst="rect">
            <a:avLst/>
          </a:prstGeom>
          <a:noFill/>
          <a:ln>
            <a:noFill/>
          </a:ln>
        </p:spPr>
      </p:pic>
      <p:pic>
        <p:nvPicPr>
          <p:cNvPr id="5" name="Bildobjekt 4" descr="\\ad.stockholm.se\cli-sd\cc2sd002\003871\Precens\Brottsprevention\Komet1\Administration\Logotype\PLUS\PLUS logo användbar.jpg">
            <a:extLst>
              <a:ext uri="{FF2B5EF4-FFF2-40B4-BE49-F238E27FC236}">
                <a16:creationId xmlns:a16="http://schemas.microsoft.com/office/drawing/2014/main" id="{647A932C-94BC-4E54-8622-EEFA6C7D0E3D}"/>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ubrik 1"/>
          <p:cNvSpPr>
            <a:spLocks noGrp="1"/>
          </p:cNvSpPr>
          <p:nvPr>
            <p:ph type="title"/>
          </p:nvPr>
        </p:nvSpPr>
        <p:spPr/>
        <p:txBody>
          <a:bodyPr>
            <a:normAutofit/>
          </a:bodyPr>
          <a:lstStyle/>
          <a:p>
            <a:pPr algn="ctr" eaLnBrk="1" hangingPunct="1"/>
            <a:r>
              <a:rPr lang="sv-SE" sz="4000" b="0" dirty="0">
                <a:latin typeface="+mn-lt"/>
                <a:cs typeface="Times New Roman" panose="02020603050405020304" pitchFamily="18" charset="0"/>
              </a:rPr>
              <a:t>Teoretisk bakgrund</a:t>
            </a:r>
          </a:p>
        </p:txBody>
      </p:sp>
      <p:sp>
        <p:nvSpPr>
          <p:cNvPr id="26627" name="Platshållare för innehåll 2"/>
          <p:cNvSpPr>
            <a:spLocks noGrp="1"/>
          </p:cNvSpPr>
          <p:nvPr>
            <p:ph idx="1"/>
          </p:nvPr>
        </p:nvSpPr>
        <p:spPr>
          <a:xfrm>
            <a:off x="419100" y="960120"/>
            <a:ext cx="8542020" cy="4960620"/>
          </a:xfrm>
        </p:spPr>
        <p:txBody>
          <a:bodyPr>
            <a:noAutofit/>
          </a:bodyPr>
          <a:lstStyle/>
          <a:p>
            <a:pPr eaLnBrk="1" hangingPunct="1">
              <a:lnSpc>
                <a:spcPct val="150000"/>
              </a:lnSpc>
            </a:pPr>
            <a:r>
              <a:rPr lang="sv-SE" sz="2400" b="1" dirty="0" err="1">
                <a:cs typeface="Times New Roman" panose="02020603050405020304" pitchFamily="18" charset="0"/>
              </a:rPr>
              <a:t>Coercive</a:t>
            </a:r>
            <a:r>
              <a:rPr lang="sv-SE" sz="2400" b="1" dirty="0">
                <a:cs typeface="Times New Roman" panose="02020603050405020304" pitchFamily="18" charset="0"/>
              </a:rPr>
              <a:t> </a:t>
            </a:r>
            <a:r>
              <a:rPr lang="sv-SE" sz="2400" b="1" dirty="0" err="1">
                <a:cs typeface="Times New Roman" panose="02020603050405020304" pitchFamily="18" charset="0"/>
              </a:rPr>
              <a:t>circles</a:t>
            </a:r>
            <a:r>
              <a:rPr lang="sv-SE" sz="2400" b="1" dirty="0">
                <a:cs typeface="Times New Roman" panose="02020603050405020304" pitchFamily="18" charset="0"/>
              </a:rPr>
              <a:t> </a:t>
            </a:r>
            <a:r>
              <a:rPr lang="sv-SE" sz="2400" dirty="0">
                <a:cs typeface="Times New Roman" panose="02020603050405020304" pitchFamily="18" charset="0"/>
              </a:rPr>
              <a:t>(Snyder &amp; Patterson, 1995)</a:t>
            </a:r>
          </a:p>
          <a:p>
            <a:pPr marL="342900" indent="-342900">
              <a:lnSpc>
                <a:spcPct val="150000"/>
              </a:lnSpc>
              <a:buFont typeface="Arial" panose="020B0604020202020204" pitchFamily="34" charset="0"/>
              <a:buChar char="•"/>
            </a:pPr>
            <a:r>
              <a:rPr lang="sv-SE" sz="2400" dirty="0">
                <a:cs typeface="Times New Roman" panose="02020603050405020304" pitchFamily="18" charset="0"/>
              </a:rPr>
              <a:t>Föräldrar är ofta delaktiga i upptrappade konflikter </a:t>
            </a:r>
            <a:br>
              <a:rPr lang="sv-SE" sz="2400" dirty="0">
                <a:cs typeface="Times New Roman" panose="02020603050405020304" pitchFamily="18" charset="0"/>
              </a:rPr>
            </a:br>
            <a:r>
              <a:rPr lang="sv-SE" sz="2400" dirty="0">
                <a:cs typeface="Times New Roman" panose="02020603050405020304" pitchFamily="18" charset="0"/>
              </a:rPr>
              <a:t>och ger sedan efter</a:t>
            </a:r>
          </a:p>
          <a:p>
            <a:pPr>
              <a:lnSpc>
                <a:spcPct val="150000"/>
              </a:lnSpc>
            </a:pPr>
            <a:r>
              <a:rPr lang="sv-SE" sz="2400" b="1" dirty="0">
                <a:cs typeface="Times New Roman" panose="02020603050405020304" pitchFamily="18" charset="0"/>
              </a:rPr>
              <a:t>Inlärningshistoria</a:t>
            </a:r>
            <a:r>
              <a:rPr lang="sv-SE" sz="2400" dirty="0">
                <a:cs typeface="Times New Roman" panose="02020603050405020304" pitchFamily="18" charset="0"/>
              </a:rPr>
              <a:t> – modellinlärning  </a:t>
            </a:r>
          </a:p>
          <a:p>
            <a:pPr marL="342900" indent="-342900">
              <a:lnSpc>
                <a:spcPct val="150000"/>
              </a:lnSpc>
              <a:buFont typeface="Arial" panose="020B0604020202020204" pitchFamily="34" charset="0"/>
              <a:buChar char="•"/>
            </a:pPr>
            <a:r>
              <a:rPr lang="sv-SE" sz="2400" dirty="0">
                <a:cs typeface="Times New Roman" panose="02020603050405020304" pitchFamily="18" charset="0"/>
              </a:rPr>
              <a:t>Föräldrar som visar ilska får barn som visar ilska. </a:t>
            </a:r>
            <a:br>
              <a:rPr lang="sv-SE" sz="2400" dirty="0">
                <a:cs typeface="Times New Roman" panose="02020603050405020304" pitchFamily="18" charset="0"/>
              </a:rPr>
            </a:br>
            <a:r>
              <a:rPr lang="sv-SE" sz="2400" dirty="0">
                <a:cs typeface="Times New Roman" panose="02020603050405020304" pitchFamily="18" charset="0"/>
              </a:rPr>
              <a:t>(</a:t>
            </a:r>
            <a:r>
              <a:rPr lang="sv-SE" sz="2400" dirty="0" err="1">
                <a:cs typeface="Times New Roman" panose="02020603050405020304" pitchFamily="18" charset="0"/>
              </a:rPr>
              <a:t>Eisenberg</a:t>
            </a:r>
            <a:r>
              <a:rPr lang="sv-SE" sz="2400" dirty="0">
                <a:cs typeface="Times New Roman" panose="02020603050405020304" pitchFamily="18" charset="0"/>
              </a:rPr>
              <a:t> m.fl., 1999)</a:t>
            </a:r>
          </a:p>
          <a:p>
            <a:pPr>
              <a:lnSpc>
                <a:spcPct val="150000"/>
              </a:lnSpc>
            </a:pPr>
            <a:r>
              <a:rPr lang="sv-SE" sz="2400" b="1" dirty="0" err="1">
                <a:cs typeface="Times New Roman" panose="02020603050405020304" pitchFamily="18" charset="0"/>
              </a:rPr>
              <a:t>Förstärkningsprinciper</a:t>
            </a:r>
            <a:r>
              <a:rPr lang="sv-SE" sz="2400" dirty="0">
                <a:cs typeface="Times New Roman" panose="02020603050405020304" pitchFamily="18" charset="0"/>
              </a:rPr>
              <a:t> – lönar sig aggression, tjat och skäll?</a:t>
            </a:r>
          </a:p>
          <a:p>
            <a:pPr marL="342900" indent="-342900">
              <a:lnSpc>
                <a:spcPct val="150000"/>
              </a:lnSpc>
              <a:buFont typeface="Arial" panose="020B0604020202020204" pitchFamily="34" charset="0"/>
              <a:buChar char="•"/>
            </a:pPr>
            <a:r>
              <a:rPr lang="sv-SE" sz="2400" dirty="0">
                <a:cs typeface="Times New Roman" panose="02020603050405020304" pitchFamily="18" charset="0"/>
              </a:rPr>
              <a:t>Hur ser vår samspelsanalys ut?</a:t>
            </a:r>
          </a:p>
          <a:p>
            <a:pPr eaLnBrk="1" hangingPunct="1"/>
            <a:endParaRPr lang="sv-SE" dirty="0">
              <a:latin typeface="Times New Roman" panose="02020603050405020304" pitchFamily="18" charset="0"/>
              <a:cs typeface="Times New Roman" panose="02020603050405020304" pitchFamily="18" charset="0"/>
            </a:endParaRPr>
          </a:p>
          <a:p>
            <a:pPr eaLnBrk="1" hangingPunct="1">
              <a:buFont typeface="Monotype Sorts" pitchFamily="2" charset="2"/>
              <a:buNone/>
            </a:pPr>
            <a:r>
              <a:rPr lang="sv-SE" dirty="0">
                <a:latin typeface="Times New Roman" panose="02020603050405020304" pitchFamily="18" charset="0"/>
                <a:cs typeface="Times New Roman" panose="02020603050405020304" pitchFamily="18" charset="0"/>
              </a:rPr>
              <a:t>      </a:t>
            </a:r>
          </a:p>
          <a:p>
            <a:pPr eaLnBrk="1" hangingPunct="1">
              <a:buFont typeface="Arial" pitchFamily="34" charset="0"/>
              <a:buNone/>
            </a:pPr>
            <a:endParaRPr lang="sv-SE" dirty="0">
              <a:latin typeface="Times New Roman" panose="02020603050405020304" pitchFamily="18" charset="0"/>
              <a:cs typeface="Times New Roman" panose="02020603050405020304" pitchFamily="18" charset="0"/>
            </a:endParaRPr>
          </a:p>
        </p:txBody>
      </p:sp>
      <p:pic>
        <p:nvPicPr>
          <p:cNvPr id="4" name="Bildobjekt 3" descr="\\ad.stockholm.se\cli-sd\cc2sd002\003871\Precens\Brottsprevention\Komet1\Administration\Logotype\PLUS\PLUS logo användbar.jpg">
            <a:extLst>
              <a:ext uri="{FF2B5EF4-FFF2-40B4-BE49-F238E27FC236}">
                <a16:creationId xmlns:a16="http://schemas.microsoft.com/office/drawing/2014/main" id="{1B4A2A8C-5540-490F-95D4-25F67EC4C6FA}"/>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0DCFB5-C893-4015-B4E0-799B9145C28F}"/>
              </a:ext>
            </a:extLst>
          </p:cNvPr>
          <p:cNvSpPr>
            <a:spLocks noGrp="1"/>
          </p:cNvSpPr>
          <p:nvPr>
            <p:ph type="title"/>
          </p:nvPr>
        </p:nvSpPr>
        <p:spPr/>
        <p:txBody>
          <a:bodyPr>
            <a:normAutofit/>
          </a:bodyPr>
          <a:lstStyle/>
          <a:p>
            <a:pPr algn="ctr"/>
            <a:r>
              <a:rPr lang="sv-SE" sz="4000" b="0" dirty="0" err="1"/>
              <a:t>Ilskemodell</a:t>
            </a:r>
            <a:endParaRPr lang="sv-SE" sz="4000" b="0" dirty="0"/>
          </a:p>
        </p:txBody>
      </p:sp>
      <p:graphicFrame>
        <p:nvGraphicFramePr>
          <p:cNvPr id="9" name="Platshållare för innehåll 8">
            <a:extLst>
              <a:ext uri="{FF2B5EF4-FFF2-40B4-BE49-F238E27FC236}">
                <a16:creationId xmlns:a16="http://schemas.microsoft.com/office/drawing/2014/main" id="{17AFDA8D-FF2D-42C1-B336-4F4E6BC4A04F}"/>
              </a:ext>
            </a:extLst>
          </p:cNvPr>
          <p:cNvGraphicFramePr>
            <a:graphicFrameLocks noGrp="1"/>
          </p:cNvGraphicFramePr>
          <p:nvPr>
            <p:ph idx="1"/>
            <p:extLst>
              <p:ext uri="{D42A27DB-BD31-4B8C-83A1-F6EECF244321}">
                <p14:modId xmlns:p14="http://schemas.microsoft.com/office/powerpoint/2010/main" val="3296889947"/>
              </p:ext>
            </p:extLst>
          </p:nvPr>
        </p:nvGraphicFramePr>
        <p:xfrm>
          <a:off x="455612" y="1180356"/>
          <a:ext cx="7658100" cy="4497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ratbubbla: vänsterpil 9">
            <a:extLst>
              <a:ext uri="{FF2B5EF4-FFF2-40B4-BE49-F238E27FC236}">
                <a16:creationId xmlns:a16="http://schemas.microsoft.com/office/drawing/2014/main" id="{2B188C39-DCFD-4ABF-AADF-5A69D22F56CC}"/>
              </a:ext>
            </a:extLst>
          </p:cNvPr>
          <p:cNvSpPr/>
          <p:nvPr/>
        </p:nvSpPr>
        <p:spPr>
          <a:xfrm>
            <a:off x="6683830" y="3706587"/>
            <a:ext cx="2133599" cy="1971058"/>
          </a:xfrm>
          <a:prstGeom prst="leftArrowCallout">
            <a:avLst/>
          </a:prstGeom>
          <a:solidFill>
            <a:schemeClr val="bg2">
              <a:lumMod val="75000"/>
            </a:schemeClr>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rgbClr val="000000"/>
                </a:solidFill>
              </a:rPr>
              <a:t>Paus </a:t>
            </a:r>
          </a:p>
          <a:p>
            <a:pPr algn="ctr"/>
            <a:r>
              <a:rPr lang="sv-SE" sz="2000" dirty="0">
                <a:solidFill>
                  <a:srgbClr val="000000"/>
                </a:solidFill>
              </a:rPr>
              <a:t>Distraktion </a:t>
            </a:r>
          </a:p>
          <a:p>
            <a:pPr algn="ctr"/>
            <a:r>
              <a:rPr lang="sv-SE" sz="2000" dirty="0">
                <a:solidFill>
                  <a:srgbClr val="000000"/>
                </a:solidFill>
              </a:rPr>
              <a:t>Nystart</a:t>
            </a:r>
          </a:p>
        </p:txBody>
      </p:sp>
      <p:pic>
        <p:nvPicPr>
          <p:cNvPr id="7" name="Bildobjekt 6" descr="\\ad.stockholm.se\cli-sd\cc2sd002\003871\Precens\Brottsprevention\Komet1\Administration\Logotype\PLUS\PLUS logo användbar.jpg">
            <a:extLst>
              <a:ext uri="{FF2B5EF4-FFF2-40B4-BE49-F238E27FC236}">
                <a16:creationId xmlns:a16="http://schemas.microsoft.com/office/drawing/2014/main" id="{E248DB6A-77C8-4CE4-B4FE-2FECC596B1EA}"/>
              </a:ext>
            </a:extLst>
          </p:cNvPr>
          <p:cNvPicPr/>
          <p:nvPr/>
        </p:nvPicPr>
        <p:blipFill>
          <a:blip r:embed="rId8"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2965310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57187" y="119063"/>
            <a:ext cx="8575797" cy="1447800"/>
          </a:xfrm>
        </p:spPr>
        <p:txBody>
          <a:bodyPr/>
          <a:lstStyle/>
          <a:p>
            <a:pPr algn="ctr"/>
            <a:br>
              <a:rPr lang="sv-SE" b="1"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Arbeta förebyggande</a:t>
            </a:r>
          </a:p>
        </p:txBody>
      </p:sp>
      <p:sp>
        <p:nvSpPr>
          <p:cNvPr id="2052" name="Rectangle 3"/>
          <p:cNvSpPr>
            <a:spLocks noGrp="1" noChangeArrowheads="1"/>
          </p:cNvSpPr>
          <p:nvPr>
            <p:ph type="body" idx="1"/>
          </p:nvPr>
        </p:nvSpPr>
        <p:spPr/>
        <p:txBody>
          <a:bodyPr/>
          <a:lstStyle/>
          <a:p>
            <a:endParaRPr lang="en-GB">
              <a:latin typeface="Times New Roman" panose="02020603050405020304" pitchFamily="18" charset="0"/>
              <a:cs typeface="Times New Roman" panose="02020603050405020304" pitchFamily="18" charset="0"/>
            </a:endParaRPr>
          </a:p>
        </p:txBody>
      </p:sp>
      <p:graphicFrame>
        <p:nvGraphicFramePr>
          <p:cNvPr id="2050" name="Object 0"/>
          <p:cNvGraphicFramePr>
            <a:graphicFrameLocks noChangeAspect="1"/>
          </p:cNvGraphicFramePr>
          <p:nvPr>
            <p:extLst>
              <p:ext uri="{D42A27DB-BD31-4B8C-83A1-F6EECF244321}">
                <p14:modId xmlns:p14="http://schemas.microsoft.com/office/powerpoint/2010/main" val="2280164439"/>
              </p:ext>
            </p:extLst>
          </p:nvPr>
        </p:nvGraphicFramePr>
        <p:xfrm>
          <a:off x="-2286000" y="1838325"/>
          <a:ext cx="13792200" cy="4248150"/>
        </p:xfrm>
        <a:graphic>
          <a:graphicData uri="http://schemas.openxmlformats.org/presentationml/2006/ole">
            <mc:AlternateContent xmlns:mc="http://schemas.openxmlformats.org/markup-compatibility/2006">
              <mc:Choice xmlns:v="urn:schemas-microsoft-com:vml" Requires="v">
                <p:oleObj spid="_x0000_s2353" name="Document" r:id="rId4" imgW="5958173" imgH="1846140" progId="Word.Document.8">
                  <p:embed/>
                </p:oleObj>
              </mc:Choice>
              <mc:Fallback>
                <p:oleObj name="Document" r:id="rId4" imgW="5958173" imgH="1846140" progId="Word.Document.8">
                  <p:embed/>
                  <p:pic>
                    <p:nvPicPr>
                      <p:cNvPr id="0" name="Picture 2"/>
                      <p:cNvPicPr>
                        <a:picLocks noChangeAspect="1" noChangeArrowheads="1"/>
                      </p:cNvPicPr>
                      <p:nvPr/>
                    </p:nvPicPr>
                    <p:blipFill>
                      <a:blip r:embed="rId5"/>
                      <a:srcRect/>
                      <a:stretch>
                        <a:fillRect/>
                      </a:stretch>
                    </p:blipFill>
                    <p:spPr bwMode="auto">
                      <a:xfrm>
                        <a:off x="-2286000" y="1838325"/>
                        <a:ext cx="137922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6" name="Bildobjekt 5" descr="\\ad.stockholm.se\cli-sd\cc2sd002\003871\Precens\Brottsprevention\Komet1\Administration\Logotype\PLUS\PLUS logo användbar.jpg">
            <a:extLst>
              <a:ext uri="{FF2B5EF4-FFF2-40B4-BE49-F238E27FC236}">
                <a16:creationId xmlns:a16="http://schemas.microsoft.com/office/drawing/2014/main" id="{FD776208-B6B7-4E3C-AAB3-62D784982CEF}"/>
              </a:ext>
            </a:extLst>
          </p:cNvPr>
          <p:cNvPicPr/>
          <p:nvPr/>
        </p:nvPicPr>
        <p:blipFill>
          <a:blip r:embed="rId6"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Utbildningsdag 3</a:t>
            </a:r>
          </a:p>
        </p:txBody>
      </p:sp>
      <p:sp>
        <p:nvSpPr>
          <p:cNvPr id="3" name="Platshållare för innehåll 2"/>
          <p:cNvSpPr>
            <a:spLocks noGrp="1"/>
          </p:cNvSpPr>
          <p:nvPr>
            <p:ph idx="1"/>
          </p:nvPr>
        </p:nvSpPr>
        <p:spPr/>
        <p:txBody>
          <a:bodyPr>
            <a:normAutofit/>
          </a:bodyPr>
          <a:lstStyle/>
          <a:p>
            <a:pPr marL="609600" indent="-609600">
              <a:lnSpc>
                <a:spcPct val="90000"/>
              </a:lnSpc>
              <a:buNone/>
            </a:pPr>
            <a:r>
              <a:rPr lang="sv-SE" sz="2400" b="1" dirty="0">
                <a:cs typeface="Times New Roman" panose="02020603050405020304" pitchFamily="18" charset="0"/>
              </a:rPr>
              <a:t>09.00 - 12.00</a:t>
            </a:r>
          </a:p>
          <a:p>
            <a:pPr marL="609600" indent="-609600">
              <a:lnSpc>
                <a:spcPct val="90000"/>
              </a:lnSpc>
            </a:pPr>
            <a:r>
              <a:rPr lang="sv-SE" sz="2400" dirty="0">
                <a:cs typeface="Times New Roman" panose="02020603050405020304" pitchFamily="18" charset="0"/>
              </a:rPr>
              <a:t>Genomgång av Träff 7-8</a:t>
            </a:r>
          </a:p>
          <a:p>
            <a:pPr marL="609600" indent="-609600">
              <a:lnSpc>
                <a:spcPct val="90000"/>
              </a:lnSpc>
            </a:pPr>
            <a:endParaRPr lang="sv-SE" sz="2400" dirty="0">
              <a:cs typeface="Times New Roman" panose="02020603050405020304" pitchFamily="18" charset="0"/>
            </a:endParaRPr>
          </a:p>
          <a:p>
            <a:pPr marL="609600" indent="-609600">
              <a:lnSpc>
                <a:spcPct val="90000"/>
              </a:lnSpc>
              <a:buNone/>
            </a:pPr>
            <a:r>
              <a:rPr lang="sv-SE" sz="2400" b="1" dirty="0">
                <a:cs typeface="Times New Roman" panose="02020603050405020304" pitchFamily="18" charset="0"/>
              </a:rPr>
              <a:t>12.00 – 13.00</a:t>
            </a:r>
          </a:p>
          <a:p>
            <a:pPr marL="609600" indent="-609600">
              <a:lnSpc>
                <a:spcPct val="90000"/>
              </a:lnSpc>
            </a:pPr>
            <a:r>
              <a:rPr lang="sv-SE" sz="2400" dirty="0">
                <a:cs typeface="Times New Roman" panose="02020603050405020304" pitchFamily="18" charset="0"/>
              </a:rPr>
              <a:t>Lunch</a:t>
            </a:r>
          </a:p>
          <a:p>
            <a:pPr marL="609600" indent="-609600">
              <a:lnSpc>
                <a:spcPct val="90000"/>
              </a:lnSpc>
              <a:buNone/>
            </a:pPr>
            <a:endParaRPr lang="sv-SE" sz="2400" dirty="0">
              <a:cs typeface="Times New Roman" panose="02020603050405020304" pitchFamily="18" charset="0"/>
            </a:endParaRPr>
          </a:p>
          <a:p>
            <a:pPr marL="609600" indent="-609600">
              <a:lnSpc>
                <a:spcPct val="90000"/>
              </a:lnSpc>
              <a:buNone/>
            </a:pPr>
            <a:r>
              <a:rPr lang="sv-SE" sz="2400" b="1" dirty="0">
                <a:cs typeface="Times New Roman" panose="02020603050405020304" pitchFamily="18" charset="0"/>
              </a:rPr>
              <a:t>13.00 – 16.00</a:t>
            </a:r>
          </a:p>
          <a:p>
            <a:pPr marL="609600" indent="-609600">
              <a:lnSpc>
                <a:spcPct val="90000"/>
              </a:lnSpc>
            </a:pPr>
            <a:r>
              <a:rPr lang="sv-SE" sz="2400" dirty="0">
                <a:cs typeface="Times New Roman" panose="02020603050405020304" pitchFamily="18" charset="0"/>
              </a:rPr>
              <a:t>Handledning</a:t>
            </a:r>
          </a:p>
          <a:p>
            <a:endParaRPr lang="sv-SE" sz="2400" dirty="0">
              <a:latin typeface="Times New Roman" panose="02020603050405020304" pitchFamily="18" charset="0"/>
              <a:cs typeface="Times New Roman" panose="02020603050405020304" pitchFamily="18" charset="0"/>
            </a:endParaRPr>
          </a:p>
        </p:txBody>
      </p:sp>
      <p:pic>
        <p:nvPicPr>
          <p:cNvPr id="4" name="Bildobjekt 3" descr="\\ad.stockholm.se\cli-sd\cc2sd002\003871\Precens\Brottsprevention\Komet1\Administration\Logotype\PLUS\PLUS logo användbar.jpg">
            <a:extLst>
              <a:ext uri="{FF2B5EF4-FFF2-40B4-BE49-F238E27FC236}">
                <a16:creationId xmlns:a16="http://schemas.microsoft.com/office/drawing/2014/main" id="{0B4A345A-6800-4355-9C30-364D7B56E27C}"/>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Myter om ilska</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3514262809"/>
              </p:ext>
            </p:extLst>
          </p:nvPr>
        </p:nvGraphicFramePr>
        <p:xfrm>
          <a:off x="804810" y="1300162"/>
          <a:ext cx="7535967" cy="3907920"/>
        </p:xfrm>
        <a:graphic>
          <a:graphicData uri="http://schemas.openxmlformats.org/drawingml/2006/table">
            <a:tbl>
              <a:tblPr firstRow="1" firstCol="1" bandRow="1">
                <a:tableStyleId>{5C22544A-7EE6-4342-B048-85BDC9FD1C3A}</a:tableStyleId>
              </a:tblPr>
              <a:tblGrid>
                <a:gridCol w="7535967">
                  <a:extLst>
                    <a:ext uri="{9D8B030D-6E8A-4147-A177-3AD203B41FA5}">
                      <a16:colId xmlns:a16="http://schemas.microsoft.com/office/drawing/2014/main" val="845793213"/>
                    </a:ext>
                  </a:extLst>
                </a:gridCol>
              </a:tblGrid>
              <a:tr h="3907920">
                <a:tc>
                  <a:txBody>
                    <a:bodyPr/>
                    <a:lstStyle/>
                    <a:p>
                      <a:pPr>
                        <a:lnSpc>
                          <a:spcPct val="100000"/>
                        </a:lnSpc>
                        <a:spcAft>
                          <a:spcPts val="720"/>
                        </a:spcAft>
                      </a:pPr>
                      <a:endParaRPr lang="sv-SE" sz="2400" b="0" dirty="0">
                        <a:solidFill>
                          <a:schemeClr val="tx1"/>
                        </a:solidFill>
                        <a:effectLst/>
                        <a:latin typeface="+mn-lt"/>
                        <a:cs typeface="Times New Roman" panose="02020603050405020304" pitchFamily="18" charset="0"/>
                      </a:endParaRPr>
                    </a:p>
                    <a:p>
                      <a:pPr>
                        <a:lnSpc>
                          <a:spcPct val="100000"/>
                        </a:lnSpc>
                        <a:spcAft>
                          <a:spcPts val="720"/>
                        </a:spcAft>
                      </a:pPr>
                      <a:r>
                        <a:rPr lang="sv-SE" sz="2400" b="0" i="1" dirty="0">
                          <a:solidFill>
                            <a:schemeClr val="tx1"/>
                          </a:solidFill>
                          <a:effectLst/>
                          <a:latin typeface="+mn-lt"/>
                          <a:cs typeface="Times New Roman" panose="02020603050405020304" pitchFamily="18" charset="0"/>
                        </a:rPr>
                        <a:t>”Jag har hett temperament så jag kan inte göra något åt min ilska”.</a:t>
                      </a:r>
                    </a:p>
                    <a:p>
                      <a:pPr>
                        <a:lnSpc>
                          <a:spcPct val="100000"/>
                        </a:lnSpc>
                        <a:spcAft>
                          <a:spcPts val="720"/>
                        </a:spcAft>
                      </a:pPr>
                      <a:endParaRPr lang="sv-SE" sz="2400" b="0" i="1" dirty="0">
                        <a:solidFill>
                          <a:schemeClr val="tx1"/>
                        </a:solidFill>
                        <a:effectLst/>
                        <a:latin typeface="+mn-lt"/>
                        <a:cs typeface="Times New Roman" panose="02020603050405020304" pitchFamily="18" charset="0"/>
                      </a:endParaRPr>
                    </a:p>
                    <a:p>
                      <a:pPr>
                        <a:lnSpc>
                          <a:spcPct val="100000"/>
                        </a:lnSpc>
                        <a:spcAft>
                          <a:spcPts val="720"/>
                        </a:spcAft>
                      </a:pPr>
                      <a:r>
                        <a:rPr lang="sv-SE" sz="2400" b="0" i="1" dirty="0">
                          <a:solidFill>
                            <a:schemeClr val="tx1"/>
                          </a:solidFill>
                          <a:effectLst/>
                          <a:latin typeface="+mn-lt"/>
                          <a:cs typeface="Times New Roman" panose="02020603050405020304" pitchFamily="18" charset="0"/>
                        </a:rPr>
                        <a:t>”Det är bra att agera ut sin ilska, annars försvinner den inte”.</a:t>
                      </a:r>
                    </a:p>
                    <a:p>
                      <a:pPr>
                        <a:lnSpc>
                          <a:spcPct val="100000"/>
                        </a:lnSpc>
                        <a:spcAft>
                          <a:spcPts val="720"/>
                        </a:spcAft>
                      </a:pPr>
                      <a:endParaRPr lang="sv-SE" sz="2400" b="0" i="1" dirty="0">
                        <a:solidFill>
                          <a:schemeClr val="tx1"/>
                        </a:solidFill>
                        <a:effectLst/>
                        <a:latin typeface="+mn-lt"/>
                        <a:cs typeface="Times New Roman" panose="02020603050405020304" pitchFamily="18" charset="0"/>
                      </a:endParaRPr>
                    </a:p>
                    <a:p>
                      <a:pPr>
                        <a:lnSpc>
                          <a:spcPct val="100000"/>
                        </a:lnSpc>
                        <a:spcAft>
                          <a:spcPts val="720"/>
                        </a:spcAft>
                      </a:pPr>
                      <a:r>
                        <a:rPr lang="sv-SE" sz="2400" b="0" i="1" dirty="0">
                          <a:solidFill>
                            <a:schemeClr val="tx1"/>
                          </a:solidFill>
                          <a:effectLst/>
                          <a:latin typeface="+mn-lt"/>
                          <a:cs typeface="Times New Roman" panose="02020603050405020304" pitchFamily="18" charset="0"/>
                        </a:rPr>
                        <a:t>”Jag har köpt en boxningsboll till mitt barn, då får han utlopp för sin ilska och kan bete sig bättre”.</a:t>
                      </a:r>
                      <a:endParaRPr lang="sv-SE" sz="2400" b="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8786501"/>
                  </a:ext>
                </a:extLst>
              </a:tr>
            </a:tbl>
          </a:graphicData>
        </a:graphic>
      </p:graphicFrame>
      <p:pic>
        <p:nvPicPr>
          <p:cNvPr id="4" name="Bildobjekt 3" descr="\\ad.stockholm.se\cli-sd\cc2sd002\003871\Precens\Brottsprevention\Komet1\Administration\Logotype\PLUS\PLUS logo användbar.jpg">
            <a:extLst>
              <a:ext uri="{FF2B5EF4-FFF2-40B4-BE49-F238E27FC236}">
                <a16:creationId xmlns:a16="http://schemas.microsoft.com/office/drawing/2014/main" id="{E709BAA3-4FA5-4B94-8A36-751B67388557}"/>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1961091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ubrik 1"/>
          <p:cNvSpPr>
            <a:spLocks noGrp="1"/>
          </p:cNvSpPr>
          <p:nvPr>
            <p:ph type="title"/>
          </p:nvPr>
        </p:nvSpPr>
        <p:spPr>
          <a:xfrm>
            <a:off x="485775" y="476250"/>
            <a:ext cx="8231188" cy="609600"/>
          </a:xfrm>
        </p:spPr>
        <p:txBody>
          <a:bodyPr>
            <a:normAutofit/>
          </a:bodyPr>
          <a:lstStyle/>
          <a:p>
            <a:pPr algn="ctr" eaLnBrk="1" hangingPunct="1"/>
            <a:r>
              <a:rPr lang="sv-SE" sz="4000" b="0" dirty="0">
                <a:latin typeface="+mn-lt"/>
                <a:cs typeface="Times New Roman" panose="02020603050405020304" pitchFamily="18" charset="0"/>
              </a:rPr>
              <a:t>Säga ifrån på ett lugnt sätt</a:t>
            </a:r>
          </a:p>
        </p:txBody>
      </p:sp>
      <p:sp>
        <p:nvSpPr>
          <p:cNvPr id="31747" name="Platshållare för innehåll 2"/>
          <p:cNvSpPr>
            <a:spLocks noGrp="1"/>
          </p:cNvSpPr>
          <p:nvPr>
            <p:ph idx="1"/>
          </p:nvPr>
        </p:nvSpPr>
        <p:spPr>
          <a:xfrm>
            <a:off x="457200" y="1009650"/>
            <a:ext cx="8231188" cy="4901293"/>
          </a:xfrm>
        </p:spPr>
        <p:txBody>
          <a:bodyPr>
            <a:noAutofit/>
          </a:bodyPr>
          <a:lstStyle/>
          <a:p>
            <a:pPr eaLnBrk="1" hangingPunct="1"/>
            <a:r>
              <a:rPr lang="sv-SE" dirty="0">
                <a:cs typeface="Times New Roman" panose="02020603050405020304" pitchFamily="18" charset="0"/>
              </a:rPr>
              <a:t>Att samtidigt bevara lugnet och förmedla sitt budskap, </a:t>
            </a:r>
            <a:br>
              <a:rPr lang="sv-SE" dirty="0">
                <a:cs typeface="Times New Roman" panose="02020603050405020304" pitchFamily="18" charset="0"/>
              </a:rPr>
            </a:br>
            <a:r>
              <a:rPr lang="sv-SE" dirty="0">
                <a:cs typeface="Times New Roman" panose="02020603050405020304" pitchFamily="18" charset="0"/>
              </a:rPr>
              <a:t>utan att ge någon större uppmärksamhet åt problembeteendet.</a:t>
            </a:r>
            <a:br>
              <a:rPr lang="sv-SE" dirty="0">
                <a:cs typeface="Times New Roman" panose="02020603050405020304" pitchFamily="18" charset="0"/>
              </a:rPr>
            </a:br>
            <a:endParaRPr lang="sv-SE" sz="1800" dirty="0">
              <a:cs typeface="Times New Roman" panose="02020603050405020304" pitchFamily="18" charset="0"/>
            </a:endParaRPr>
          </a:p>
          <a:p>
            <a:r>
              <a:rPr lang="sv-SE" sz="1800" b="1" dirty="0">
                <a:cs typeface="Times New Roman" panose="02020603050405020304" pitchFamily="18" charset="0"/>
              </a:rPr>
              <a:t>Jag-budskap</a:t>
            </a:r>
          </a:p>
          <a:p>
            <a:pPr lvl="2">
              <a:buNone/>
            </a:pPr>
            <a:r>
              <a:rPr lang="sv-SE" b="1" dirty="0">
                <a:cs typeface="Times New Roman" panose="02020603050405020304" pitchFamily="18" charset="0"/>
              </a:rPr>
              <a:t>”Jag + känsla”</a:t>
            </a:r>
          </a:p>
          <a:p>
            <a:pPr lvl="2">
              <a:buNone/>
            </a:pPr>
            <a:r>
              <a:rPr lang="sv-SE" dirty="0">
                <a:cs typeface="Times New Roman" panose="02020603050405020304" pitchFamily="18" charset="0"/>
              </a:rPr>
              <a:t> är en magisk formel när man är arg eller vill framföra kritik.</a:t>
            </a:r>
          </a:p>
          <a:p>
            <a:pPr lvl="2">
              <a:buNone/>
            </a:pPr>
            <a:endParaRPr lang="sv-SE" dirty="0">
              <a:cs typeface="Times New Roman" panose="02020603050405020304" pitchFamily="18" charset="0"/>
            </a:endParaRPr>
          </a:p>
          <a:p>
            <a:pPr lvl="2">
              <a:buNone/>
            </a:pPr>
            <a:r>
              <a:rPr lang="sv-SE" b="1" dirty="0">
                <a:cs typeface="Times New Roman" panose="02020603050405020304" pitchFamily="18" charset="0"/>
              </a:rPr>
              <a:t>Steg 1. </a:t>
            </a:r>
            <a:r>
              <a:rPr lang="sv-SE" dirty="0">
                <a:cs typeface="Times New Roman" panose="02020603050405020304" pitchFamily="18" charset="0"/>
              </a:rPr>
              <a:t>Var kortfattad och konkret. ”</a:t>
            </a:r>
            <a:r>
              <a:rPr lang="sv-SE" i="1" dirty="0">
                <a:cs typeface="Times New Roman" panose="02020603050405020304" pitchFamily="18" charset="0"/>
              </a:rPr>
              <a:t>När du inte städar upp i köket efter dig…</a:t>
            </a:r>
          </a:p>
          <a:p>
            <a:pPr lvl="2">
              <a:buNone/>
            </a:pPr>
            <a:endParaRPr lang="sv-SE" i="1" dirty="0">
              <a:cs typeface="Times New Roman" panose="02020603050405020304" pitchFamily="18" charset="0"/>
            </a:endParaRPr>
          </a:p>
          <a:p>
            <a:pPr lvl="2">
              <a:buNone/>
            </a:pPr>
            <a:r>
              <a:rPr lang="sv-SE" b="1" dirty="0">
                <a:cs typeface="Times New Roman" panose="02020603050405020304" pitchFamily="18" charset="0"/>
              </a:rPr>
              <a:t>Steg 2. </a:t>
            </a:r>
            <a:r>
              <a:rPr lang="sv-SE" dirty="0">
                <a:cs typeface="Times New Roman" panose="02020603050405020304" pitchFamily="18" charset="0"/>
              </a:rPr>
              <a:t>Beskriv din känsla.  </a:t>
            </a:r>
            <a:r>
              <a:rPr lang="sv-SE" i="1" dirty="0">
                <a:cs typeface="Times New Roman" panose="02020603050405020304" pitchFamily="18" charset="0"/>
              </a:rPr>
              <a:t>…så blir jag väldigt stressad…</a:t>
            </a:r>
          </a:p>
          <a:p>
            <a:pPr lvl="2">
              <a:buNone/>
            </a:pPr>
            <a:endParaRPr lang="sv-SE" i="1" dirty="0">
              <a:cs typeface="Times New Roman" panose="02020603050405020304" pitchFamily="18" charset="0"/>
            </a:endParaRPr>
          </a:p>
          <a:p>
            <a:pPr lvl="2">
              <a:buNone/>
            </a:pPr>
            <a:r>
              <a:rPr lang="sv-SE" b="1" dirty="0">
                <a:cs typeface="Times New Roman" panose="02020603050405020304" pitchFamily="18" charset="0"/>
              </a:rPr>
              <a:t>Steg 3. </a:t>
            </a:r>
            <a:r>
              <a:rPr lang="sv-SE" dirty="0">
                <a:cs typeface="Times New Roman" panose="02020603050405020304" pitchFamily="18" charset="0"/>
              </a:rPr>
              <a:t>Uttryck önskemål om konkret förändring. …</a:t>
            </a:r>
            <a:r>
              <a:rPr lang="sv-SE" i="1" dirty="0">
                <a:cs typeface="Times New Roman" panose="02020603050405020304" pitchFamily="18" charset="0"/>
              </a:rPr>
              <a:t>därför skulle jag vilja att du i fortsättningen städar upp efter dig i köket.”</a:t>
            </a:r>
          </a:p>
          <a:p>
            <a:endParaRPr lang="sv-SE" sz="1800" b="1" dirty="0">
              <a:latin typeface="Times New Roman" panose="02020603050405020304" pitchFamily="18" charset="0"/>
              <a:cs typeface="Times New Roman" panose="02020603050405020304" pitchFamily="18" charset="0"/>
            </a:endParaRPr>
          </a:p>
        </p:txBody>
      </p:sp>
      <p:pic>
        <p:nvPicPr>
          <p:cNvPr id="4" name="Bildobjekt 3" descr="\\ad.stockholm.se\cli-sd\cc2sd002\003871\Precens\Brottsprevention\Komet1\Administration\Logotype\PLUS\PLUS logo användbar.jpg">
            <a:extLst>
              <a:ext uri="{FF2B5EF4-FFF2-40B4-BE49-F238E27FC236}">
                <a16:creationId xmlns:a16="http://schemas.microsoft.com/office/drawing/2014/main" id="{62135766-19A1-441E-8417-FFFB024B578F}"/>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pPr eaLnBrk="1" hangingPunct="1"/>
            <a:endParaRPr lang="sv-SE"/>
          </a:p>
        </p:txBody>
      </p:sp>
      <p:pic>
        <p:nvPicPr>
          <p:cNvPr id="11267" name="Picture 7" descr="C:\Documents and Settings\Komet\Lokala inställningar\Temporary Internet Files\Content.IE5\69H6FIH0\MCj04316210000[1].png"/>
          <p:cNvPicPr>
            <a:picLocks noChangeAspect="1" noChangeArrowheads="1"/>
          </p:cNvPicPr>
          <p:nvPr/>
        </p:nvPicPr>
        <p:blipFill>
          <a:blip r:embed="rId3" cstate="print"/>
          <a:srcRect/>
          <a:stretch>
            <a:fillRect/>
          </a:stretch>
        </p:blipFill>
        <p:spPr bwMode="auto">
          <a:xfrm>
            <a:off x="3714750" y="2571750"/>
            <a:ext cx="1714500" cy="1714500"/>
          </a:xfrm>
          <a:prstGeom prst="rect">
            <a:avLst/>
          </a:prstGeom>
          <a:noFill/>
          <a:ln w="9525">
            <a:noFill/>
            <a:miter lim="800000"/>
            <a:headEnd/>
            <a:tailEnd/>
          </a:ln>
        </p:spPr>
      </p:pic>
      <p:pic>
        <p:nvPicPr>
          <p:cNvPr id="11268" name="Picture 8" descr="C:\Documents and Settings\Komet\Lokala inställningar\Temporary Internet Files\Content.IE5\69H6FIH0\MCj04316210000[1].png"/>
          <p:cNvPicPr>
            <a:picLocks noChangeAspect="1" noChangeArrowheads="1"/>
          </p:cNvPicPr>
          <p:nvPr/>
        </p:nvPicPr>
        <p:blipFill>
          <a:blip r:embed="rId3" cstate="print"/>
          <a:srcRect/>
          <a:stretch>
            <a:fillRect/>
          </a:stretch>
        </p:blipFill>
        <p:spPr bwMode="auto">
          <a:xfrm>
            <a:off x="2643188" y="2714625"/>
            <a:ext cx="1714500" cy="1714500"/>
          </a:xfrm>
          <a:prstGeom prst="rect">
            <a:avLst/>
          </a:prstGeom>
          <a:noFill/>
          <a:ln w="9525">
            <a:noFill/>
            <a:miter lim="800000"/>
            <a:headEnd/>
            <a:tailEnd/>
          </a:ln>
        </p:spPr>
      </p:pic>
      <p:sp>
        <p:nvSpPr>
          <p:cNvPr id="11269" name="Platshållare för innehåll 9"/>
          <p:cNvSpPr>
            <a:spLocks noGrp="1"/>
          </p:cNvSpPr>
          <p:nvPr>
            <p:ph idx="1"/>
          </p:nvPr>
        </p:nvSpPr>
        <p:spPr/>
        <p:txBody>
          <a:bodyPr/>
          <a:lstStyle/>
          <a:p>
            <a:pPr eaLnBrk="1" hangingPunct="1"/>
            <a:endParaRPr lang="sv-SE" dirty="0"/>
          </a:p>
        </p:txBody>
      </p:sp>
      <p:pic>
        <p:nvPicPr>
          <p:cNvPr id="6" name="Bildobjekt 5" descr="\\ad.stockholm.se\cli-sd\cc2sd002\003871\Precens\Brottsprevention\Komet1\Administration\Logotype\PLUS\PLUS logo användbar.jpg">
            <a:extLst>
              <a:ext uri="{FF2B5EF4-FFF2-40B4-BE49-F238E27FC236}">
                <a16:creationId xmlns:a16="http://schemas.microsoft.com/office/drawing/2014/main" id="{4EA118D0-48C4-4BEB-99E2-4D90FBC4C6AC}"/>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57400"/>
            <a:ext cx="9144000" cy="1323439"/>
          </a:xfrm>
          <a:prstGeom prst="rect">
            <a:avLst/>
          </a:prstGeom>
        </p:spPr>
        <p:txBody>
          <a:bodyPr wrap="square">
            <a:spAutoFit/>
          </a:bodyPr>
          <a:lstStyle/>
          <a:p>
            <a:pPr algn="ctr"/>
            <a:r>
              <a:rPr lang="sv-SE" sz="4000" b="1" dirty="0">
                <a:latin typeface="Times New Roman" panose="02020603050405020304" pitchFamily="18" charset="0"/>
                <a:cs typeface="Times New Roman" panose="02020603050405020304" pitchFamily="18" charset="0"/>
              </a:rPr>
              <a:t>      </a:t>
            </a:r>
          </a:p>
          <a:p>
            <a:pPr algn="ctr"/>
            <a:r>
              <a:rPr lang="sv-SE" sz="4000" b="1" dirty="0">
                <a:cs typeface="Times New Roman" panose="02020603050405020304" pitchFamily="18" charset="0"/>
              </a:rPr>
              <a:t>  </a:t>
            </a:r>
            <a:r>
              <a:rPr lang="sv-SE" sz="4000" dirty="0">
                <a:cs typeface="Times New Roman" panose="02020603050405020304" pitchFamily="18" charset="0"/>
              </a:rPr>
              <a:t>Träff 8 – Regler </a:t>
            </a:r>
          </a:p>
        </p:txBody>
      </p:sp>
      <p:pic>
        <p:nvPicPr>
          <p:cNvPr id="6" name="Bildobjekt 5" descr="\\ad.stockholm.se\cli-sd\cc2sd002\003871\Precens\Brottsprevention\Komet1\Administration\Logotype\PLUS\PLUS logo användbar.jpg">
            <a:extLst>
              <a:ext uri="{FF2B5EF4-FFF2-40B4-BE49-F238E27FC236}">
                <a16:creationId xmlns:a16="http://schemas.microsoft.com/office/drawing/2014/main" id="{2488A450-3E00-4159-A3B3-0F72814EE428}"/>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1173858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58800" y="304800"/>
            <a:ext cx="8585200" cy="1035968"/>
          </a:xfrm>
        </p:spPr>
        <p:txBody>
          <a:bodyPr>
            <a:normAutofit/>
          </a:bodyPr>
          <a:lstStyle/>
          <a:p>
            <a:pPr algn="ctr" eaLnBrk="1" hangingPunct="1"/>
            <a:br>
              <a:rPr lang="sv-SE" sz="2200" b="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Dagordning Träff 8 – </a:t>
            </a:r>
            <a:r>
              <a:rPr lang="sv-SE" sz="3100" b="0" dirty="0">
                <a:latin typeface="+mn-lt"/>
                <a:cs typeface="Times New Roman" panose="02020603050405020304" pitchFamily="18" charset="0"/>
              </a:rPr>
              <a:t>Regler</a:t>
            </a:r>
          </a:p>
        </p:txBody>
      </p:sp>
      <p:sp>
        <p:nvSpPr>
          <p:cNvPr id="70659" name="Rectangle 3"/>
          <p:cNvSpPr>
            <a:spLocks noGrp="1" noChangeArrowheads="1"/>
          </p:cNvSpPr>
          <p:nvPr>
            <p:ph idx="1"/>
          </p:nvPr>
        </p:nvSpPr>
        <p:spPr>
          <a:xfrm>
            <a:off x="457200" y="1541928"/>
            <a:ext cx="6843932" cy="4335343"/>
          </a:xfrm>
        </p:spPr>
        <p:txBody>
          <a:bodyPr>
            <a:normAutofit/>
          </a:bodyPr>
          <a:lstStyle/>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Introduktion</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Genomgång av hemövning</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Regler</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Övning om regler och konsekvenser</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Handlingsplan</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Repetition av Komet och planering inför framtiden</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Ny övning hemma</a:t>
            </a:r>
          </a:p>
        </p:txBody>
      </p:sp>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a:extLst>
              <a:ext uri="{FF2B5EF4-FFF2-40B4-BE49-F238E27FC236}">
                <a16:creationId xmlns:a16="http://schemas.microsoft.com/office/drawing/2014/main" id="{BFA58EF9-5071-4C78-84ED-DA99DF1BA7D5}"/>
              </a:ext>
            </a:extLst>
          </p:cNvPr>
          <p:cNvPicPr/>
          <p:nvPr/>
        </p:nvPicPr>
        <p:blipFill rotWithShape="1">
          <a:blip r:embed="rId4">
            <a:extLst>
              <a:ext uri="{28A0092B-C50C-407E-A947-70E740481C1C}">
                <a14:useLocalDpi xmlns:a14="http://schemas.microsoft.com/office/drawing/2010/main" val="0"/>
              </a:ext>
            </a:extLst>
          </a:blip>
          <a:srcRect l="23376" r="25086"/>
          <a:stretch/>
        </p:blipFill>
        <p:spPr bwMode="auto">
          <a:xfrm>
            <a:off x="5326536" y="1340768"/>
            <a:ext cx="2968283" cy="3240405"/>
          </a:xfrm>
          <a:prstGeom prst="rect">
            <a:avLst/>
          </a:prstGeom>
          <a:noFill/>
          <a:ln>
            <a:noFill/>
          </a:ln>
        </p:spPr>
      </p:pic>
    </p:spTree>
    <p:extLst>
      <p:ext uri="{BB962C8B-B14F-4D97-AF65-F5344CB8AC3E}">
        <p14:creationId xmlns:p14="http://schemas.microsoft.com/office/powerpoint/2010/main" val="1627379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ubrik 1"/>
          <p:cNvSpPr>
            <a:spLocks noGrp="1"/>
          </p:cNvSpPr>
          <p:nvPr>
            <p:ph type="title"/>
          </p:nvPr>
        </p:nvSpPr>
        <p:spPr>
          <a:xfrm>
            <a:off x="430306" y="279698"/>
            <a:ext cx="8561294" cy="1149051"/>
          </a:xfrm>
        </p:spPr>
        <p:txBody>
          <a:bodyPr>
            <a:normAutofit/>
          </a:bodyPr>
          <a:lstStyle/>
          <a:p>
            <a:pPr algn="ctr" eaLnBrk="1" hangingPunct="1"/>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Forskning om regler</a:t>
            </a:r>
          </a:p>
        </p:txBody>
      </p:sp>
      <p:sp>
        <p:nvSpPr>
          <p:cNvPr id="39939" name="Platshållare för innehåll 2"/>
          <p:cNvSpPr>
            <a:spLocks noGrp="1"/>
          </p:cNvSpPr>
          <p:nvPr>
            <p:ph idx="1"/>
          </p:nvPr>
        </p:nvSpPr>
        <p:spPr>
          <a:xfrm>
            <a:off x="482506" y="1202347"/>
            <a:ext cx="8231188" cy="4229101"/>
          </a:xfrm>
        </p:spPr>
        <p:txBody>
          <a:bodyPr>
            <a:normAutofit lnSpcReduction="10000"/>
          </a:bodyPr>
          <a:lstStyle/>
          <a:p>
            <a:endParaRPr lang="sv-S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sv-SE" sz="2400" dirty="0">
                <a:cs typeface="Times New Roman" panose="02020603050405020304" pitchFamily="18" charset="0"/>
              </a:rPr>
              <a:t>Tydliga regler minskar konflikter och problem på fritiden (Hayes, Hudson &amp; Matthews, 2004)</a:t>
            </a:r>
          </a:p>
          <a:p>
            <a:endParaRPr lang="sv-SE" sz="2400" dirty="0">
              <a:cs typeface="Times New Roman" panose="02020603050405020304" pitchFamily="18" charset="0"/>
            </a:endParaRPr>
          </a:p>
          <a:p>
            <a:pPr marL="342900" indent="-342900">
              <a:buFont typeface="Arial" panose="020B0604020202020204" pitchFamily="34" charset="0"/>
              <a:buChar char="•"/>
            </a:pPr>
            <a:r>
              <a:rPr lang="sv-SE" sz="2400" dirty="0">
                <a:cs typeface="Times New Roman" panose="02020603050405020304" pitchFamily="18" charset="0"/>
              </a:rPr>
              <a:t>Tydliga regler kring riskbeteenden , som användning av </a:t>
            </a:r>
            <a:br>
              <a:rPr lang="sv-SE" sz="2400" dirty="0">
                <a:cs typeface="Times New Roman" panose="02020603050405020304" pitchFamily="18" charset="0"/>
              </a:rPr>
            </a:br>
            <a:r>
              <a:rPr lang="sv-SE" sz="2400" dirty="0">
                <a:cs typeface="Times New Roman" panose="02020603050405020304" pitchFamily="18" charset="0"/>
              </a:rPr>
              <a:t>alkohol, droger och tobak, leder till mindre användning </a:t>
            </a:r>
            <a:br>
              <a:rPr lang="sv-SE" sz="2400" dirty="0">
                <a:cs typeface="Times New Roman" panose="02020603050405020304" pitchFamily="18" charset="0"/>
              </a:rPr>
            </a:br>
            <a:r>
              <a:rPr lang="sv-SE" sz="2400" dirty="0">
                <a:cs typeface="Times New Roman" panose="02020603050405020304" pitchFamily="18" charset="0"/>
              </a:rPr>
              <a:t>(de </a:t>
            </a:r>
            <a:r>
              <a:rPr lang="sv-SE" sz="2400" dirty="0" err="1">
                <a:cs typeface="Times New Roman" panose="02020603050405020304" pitchFamily="18" charset="0"/>
              </a:rPr>
              <a:t>Looze</a:t>
            </a:r>
            <a:r>
              <a:rPr lang="sv-SE" sz="2400" dirty="0">
                <a:cs typeface="Times New Roman" panose="02020603050405020304" pitchFamily="18" charset="0"/>
              </a:rPr>
              <a:t> et. al, 2012)</a:t>
            </a:r>
          </a:p>
          <a:p>
            <a:pPr marL="342900" indent="-342900">
              <a:buFont typeface="Arial" panose="020B0604020202020204" pitchFamily="34" charset="0"/>
              <a:buChar char="•"/>
            </a:pPr>
            <a:endParaRPr lang="sv-SE" sz="2400" dirty="0">
              <a:cs typeface="Times New Roman" panose="02020603050405020304" pitchFamily="18" charset="0"/>
            </a:endParaRPr>
          </a:p>
          <a:p>
            <a:pPr marL="342900" indent="-342900">
              <a:buFont typeface="Arial" panose="020B0604020202020204" pitchFamily="34" charset="0"/>
              <a:buChar char="•"/>
            </a:pPr>
            <a:r>
              <a:rPr lang="sv-SE" sz="2400" dirty="0">
                <a:cs typeface="Times New Roman" panose="02020603050405020304" pitchFamily="18" charset="0"/>
              </a:rPr>
              <a:t>Ibland behövs indragna förmåner (Stein, 1999)</a:t>
            </a:r>
          </a:p>
          <a:p>
            <a:pPr marL="342900" indent="-342900">
              <a:buFont typeface="Arial" panose="020B0604020202020204" pitchFamily="34" charset="0"/>
              <a:buChar char="•"/>
            </a:pPr>
            <a:endParaRPr lang="sv-SE" sz="2400" dirty="0">
              <a:cs typeface="Times New Roman" panose="02020603050405020304" pitchFamily="18" charset="0"/>
            </a:endParaRPr>
          </a:p>
          <a:p>
            <a:pPr marL="342900" indent="-342900">
              <a:buFont typeface="Arial" panose="020B0604020202020204" pitchFamily="34" charset="0"/>
              <a:buChar char="•"/>
            </a:pPr>
            <a:r>
              <a:rPr lang="sv-SE" sz="2400" dirty="0">
                <a:cs typeface="Times New Roman" panose="02020603050405020304" pitchFamily="18" charset="0"/>
              </a:rPr>
              <a:t>Barnkonventionen (art. 3)</a:t>
            </a:r>
          </a:p>
        </p:txBody>
      </p:sp>
      <p:pic>
        <p:nvPicPr>
          <p:cNvPr id="4" name="Bildobjekt 3" descr="\\ad.stockholm.se\cli-sd\cc2sd002\003871\Precens\Brottsprevention\Komet1\Administration\Logotype\PLUS\PLUS logo användbar.jpg">
            <a:extLst>
              <a:ext uri="{FF2B5EF4-FFF2-40B4-BE49-F238E27FC236}">
                <a16:creationId xmlns:a16="http://schemas.microsoft.com/office/drawing/2014/main" id="{9AA534A7-6C2B-43FC-AEB7-92E36CF98301}"/>
              </a:ext>
            </a:extLst>
          </p:cNvPr>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Regler</a:t>
            </a:r>
          </a:p>
        </p:txBody>
      </p:sp>
      <p:sp>
        <p:nvSpPr>
          <p:cNvPr id="3" name="Platshållare för innehåll 2"/>
          <p:cNvSpPr>
            <a:spLocks noGrp="1"/>
          </p:cNvSpPr>
          <p:nvPr>
            <p:ph idx="1"/>
          </p:nvPr>
        </p:nvSpPr>
        <p:spPr/>
        <p:txBody>
          <a:bodyPr>
            <a:normAutofit/>
          </a:bodyPr>
          <a:lstStyle/>
          <a:p>
            <a:pPr>
              <a:buNone/>
            </a:pPr>
            <a:r>
              <a:rPr lang="sv-SE" dirty="0">
                <a:cs typeface="Times New Roman" panose="02020603050405020304" pitchFamily="18" charset="0"/>
              </a:rPr>
              <a:t>Skillnad på </a:t>
            </a:r>
            <a:r>
              <a:rPr lang="sv-SE" b="1" dirty="0">
                <a:cs typeface="Times New Roman" panose="02020603050405020304" pitchFamily="18" charset="0"/>
              </a:rPr>
              <a:t>Uppdrag</a:t>
            </a:r>
            <a:r>
              <a:rPr lang="sv-SE" dirty="0">
                <a:cs typeface="Times New Roman" panose="02020603050405020304" pitchFamily="18" charset="0"/>
              </a:rPr>
              <a:t> och </a:t>
            </a:r>
            <a:r>
              <a:rPr lang="sv-SE" b="1" dirty="0">
                <a:cs typeface="Times New Roman" panose="02020603050405020304" pitchFamily="18" charset="0"/>
              </a:rPr>
              <a:t>Regler</a:t>
            </a:r>
            <a:r>
              <a:rPr lang="sv-SE" dirty="0">
                <a:cs typeface="Times New Roman" panose="02020603050405020304" pitchFamily="18" charset="0"/>
              </a:rPr>
              <a:t> - I uppdrag händer ingenting om man </a:t>
            </a:r>
            <a:br>
              <a:rPr lang="sv-SE" dirty="0">
                <a:cs typeface="Times New Roman" panose="02020603050405020304" pitchFamily="18" charset="0"/>
              </a:rPr>
            </a:br>
            <a:r>
              <a:rPr lang="sv-SE" dirty="0">
                <a:cs typeface="Times New Roman" panose="02020603050405020304" pitchFamily="18" charset="0"/>
              </a:rPr>
              <a:t>inte lyckas.  Om regler inte följs blir det en konsekvens för ungdomen.</a:t>
            </a:r>
          </a:p>
          <a:p>
            <a:pPr>
              <a:buNone/>
            </a:pPr>
            <a:endParaRPr lang="sv-SE" dirty="0">
              <a:cs typeface="Times New Roman" panose="02020603050405020304" pitchFamily="18" charset="0"/>
            </a:endParaRPr>
          </a:p>
          <a:p>
            <a:pPr>
              <a:buFont typeface="Arial" pitchFamily="34" charset="0"/>
              <a:buChar char="•"/>
            </a:pPr>
            <a:r>
              <a:rPr lang="sv-SE" dirty="0">
                <a:cs typeface="Times New Roman" panose="02020603050405020304" pitchFamily="18" charset="0"/>
              </a:rPr>
              <a:t> Används när föräldern behöver ta ansvar – istället för hot och straff</a:t>
            </a:r>
          </a:p>
          <a:p>
            <a:pPr>
              <a:buFont typeface="Arial" pitchFamily="34" charset="0"/>
              <a:buChar char="•"/>
            </a:pPr>
            <a:r>
              <a:rPr lang="sv-SE" dirty="0">
                <a:cs typeface="Times New Roman" panose="02020603050405020304" pitchFamily="18" charset="0"/>
              </a:rPr>
              <a:t> Reglerna skall vara tydliga och med förutsägbara konsekvenser</a:t>
            </a:r>
          </a:p>
          <a:p>
            <a:pPr>
              <a:buFont typeface="Arial" pitchFamily="34" charset="0"/>
              <a:buChar char="•"/>
            </a:pPr>
            <a:r>
              <a:rPr lang="sv-SE" dirty="0">
                <a:cs typeface="Times New Roman" panose="02020603050405020304" pitchFamily="18" charset="0"/>
              </a:rPr>
              <a:t> Ungdomen behöver tjäna på att följa regeln</a:t>
            </a:r>
          </a:p>
          <a:p>
            <a:pPr>
              <a:buFont typeface="Arial" pitchFamily="34" charset="0"/>
              <a:buChar char="•"/>
            </a:pPr>
            <a:r>
              <a:rPr lang="sv-SE" dirty="0">
                <a:cs typeface="Times New Roman" panose="02020603050405020304" pitchFamily="18" charset="0"/>
              </a:rPr>
              <a:t> En konsekvens följer på att inte följa regeln</a:t>
            </a:r>
          </a:p>
          <a:p>
            <a:endParaRPr lang="sv-SE" dirty="0">
              <a:cs typeface="Times New Roman" panose="02020603050405020304" pitchFamily="18" charset="0"/>
            </a:endParaRPr>
          </a:p>
          <a:p>
            <a:pPr>
              <a:buNone/>
            </a:pPr>
            <a:r>
              <a:rPr lang="sv-SE" dirty="0">
                <a:cs typeface="Times New Roman" panose="02020603050405020304" pitchFamily="18" charset="0"/>
              </a:rPr>
              <a:t>Konsekvensen skall inte vara stor eller oplanerad! </a:t>
            </a:r>
            <a:br>
              <a:rPr lang="sv-SE" dirty="0">
                <a:cs typeface="Times New Roman" panose="02020603050405020304" pitchFamily="18" charset="0"/>
              </a:rPr>
            </a:br>
            <a:r>
              <a:rPr lang="sv-SE" dirty="0">
                <a:cs typeface="Times New Roman" panose="02020603050405020304" pitchFamily="18" charset="0"/>
              </a:rPr>
              <a:t>Ungdomen ska veta vad som gäller.   </a:t>
            </a:r>
          </a:p>
        </p:txBody>
      </p:sp>
      <p:pic>
        <p:nvPicPr>
          <p:cNvPr id="4" name="Bildobjekt 3" descr="\\ad.stockholm.se\cli-sd\cc2sd002\003871\Precens\Brottsprevention\Komet1\Administration\Logotype\PLUS\PLUS logo användbar.jpg">
            <a:extLst>
              <a:ext uri="{FF2B5EF4-FFF2-40B4-BE49-F238E27FC236}">
                <a16:creationId xmlns:a16="http://schemas.microsoft.com/office/drawing/2014/main" id="{57FF76BE-ED93-465D-AE98-4F7334632FE2}"/>
              </a:ext>
            </a:extLst>
          </p:cNvPr>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p:txBody>
          <a:bodyPr/>
          <a:lstStyle/>
          <a:p>
            <a:pPr eaLnBrk="1" hangingPunct="1"/>
            <a:endParaRPr lang="sv-SE"/>
          </a:p>
        </p:txBody>
      </p:sp>
      <p:sp>
        <p:nvSpPr>
          <p:cNvPr id="10243" name="Platshållare för innehåll 9"/>
          <p:cNvSpPr>
            <a:spLocks noGrp="1"/>
          </p:cNvSpPr>
          <p:nvPr>
            <p:ph idx="1"/>
          </p:nvPr>
        </p:nvSpPr>
        <p:spPr/>
        <p:txBody>
          <a:bodyPr/>
          <a:lstStyle/>
          <a:p>
            <a:pPr eaLnBrk="1" hangingPunct="1"/>
            <a:endParaRPr lang="sv-SE" dirty="0"/>
          </a:p>
        </p:txBody>
      </p:sp>
      <p:pic>
        <p:nvPicPr>
          <p:cNvPr id="10244" name="Picture 7" descr="C:\Documents and Settings\Komet\Lokala inställningar\Temporary Internet Files\Content.IE5\69H6FIH0\MCj04316210000[1].png"/>
          <p:cNvPicPr>
            <a:picLocks noChangeAspect="1" noChangeArrowheads="1"/>
          </p:cNvPicPr>
          <p:nvPr/>
        </p:nvPicPr>
        <p:blipFill>
          <a:blip r:embed="rId3" cstate="print"/>
          <a:srcRect/>
          <a:stretch>
            <a:fillRect/>
          </a:stretch>
        </p:blipFill>
        <p:spPr bwMode="auto">
          <a:xfrm>
            <a:off x="3714750" y="2571750"/>
            <a:ext cx="1714500" cy="1714500"/>
          </a:xfrm>
          <a:prstGeom prst="rect">
            <a:avLst/>
          </a:prstGeom>
          <a:noFill/>
          <a:ln w="9525">
            <a:noFill/>
            <a:miter lim="800000"/>
            <a:headEnd/>
            <a:tailEnd/>
          </a:ln>
        </p:spPr>
      </p:pic>
      <p:pic>
        <p:nvPicPr>
          <p:cNvPr id="10245" name="Picture 8" descr="C:\Documents and Settings\Komet\Lokala inställningar\Temporary Internet Files\Content.IE5\69H6FIH0\MCj04316210000[1].png"/>
          <p:cNvPicPr>
            <a:picLocks noChangeAspect="1" noChangeArrowheads="1"/>
          </p:cNvPicPr>
          <p:nvPr/>
        </p:nvPicPr>
        <p:blipFill>
          <a:blip r:embed="rId3" cstate="print"/>
          <a:srcRect/>
          <a:stretch>
            <a:fillRect/>
          </a:stretch>
        </p:blipFill>
        <p:spPr bwMode="auto">
          <a:xfrm>
            <a:off x="2643188" y="2714625"/>
            <a:ext cx="1714500" cy="1714500"/>
          </a:xfrm>
          <a:prstGeom prst="rect">
            <a:avLst/>
          </a:prstGeom>
          <a:noFill/>
          <a:ln w="9525">
            <a:noFill/>
            <a:miter lim="800000"/>
            <a:headEnd/>
            <a:tailEnd/>
          </a:ln>
        </p:spPr>
      </p:pic>
      <p:pic>
        <p:nvPicPr>
          <p:cNvPr id="6" name="Bildobjekt 5" descr="\\ad.stockholm.se\cli-sd\cc2sd002\003871\Precens\Brottsprevention\Komet1\Administration\Logotype\PLUS\PLUS logo användbar.jpg">
            <a:extLst>
              <a:ext uri="{FF2B5EF4-FFF2-40B4-BE49-F238E27FC236}">
                <a16:creationId xmlns:a16="http://schemas.microsoft.com/office/drawing/2014/main" id="{49E6FE0F-E0DE-48E7-80EE-764F7DB3DBF6}"/>
              </a:ext>
            </a:extLst>
          </p:cNvPr>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4000" b="0" dirty="0">
                <a:latin typeface="+mn-lt"/>
                <a:cs typeface="Times New Roman" panose="02020603050405020304" pitchFamily="18" charset="0"/>
              </a:rPr>
              <a:t>Samspelsanalys</a:t>
            </a:r>
            <a:br>
              <a:rPr lang="sv-SE" sz="4000" b="0" dirty="0">
                <a:latin typeface="+mn-lt"/>
                <a:cs typeface="Times New Roman" panose="02020603050405020304" pitchFamily="18" charset="0"/>
              </a:rPr>
            </a:br>
            <a:r>
              <a:rPr lang="sv-SE" sz="3200" b="0" dirty="0">
                <a:latin typeface="+mn-lt"/>
                <a:cs typeface="Times New Roman" panose="02020603050405020304" pitchFamily="18" charset="0"/>
              </a:rPr>
              <a:t>Applicerat på filmen- </a:t>
            </a:r>
            <a:r>
              <a:rPr lang="sv-SE" sz="3200" b="0" dirty="0" err="1">
                <a:latin typeface="+mn-lt"/>
                <a:cs typeface="Times New Roman" panose="02020603050405020304" pitchFamily="18" charset="0"/>
              </a:rPr>
              <a:t>Shilas</a:t>
            </a:r>
            <a:r>
              <a:rPr lang="sv-SE" sz="3200" b="0" dirty="0">
                <a:latin typeface="+mn-lt"/>
                <a:cs typeface="Times New Roman" panose="02020603050405020304" pitchFamily="18" charset="0"/>
              </a:rPr>
              <a:t> beteende</a:t>
            </a:r>
            <a:endParaRPr lang="sv-SE" sz="4000" b="0" dirty="0">
              <a:latin typeface="+mn-lt"/>
              <a:cs typeface="Times New Roman" panose="02020603050405020304" pitchFamily="18" charset="0"/>
            </a:endParaRPr>
          </a:p>
        </p:txBody>
      </p:sp>
      <p:sp>
        <p:nvSpPr>
          <p:cNvPr id="3" name="Platshållare för innehåll 2"/>
          <p:cNvSpPr>
            <a:spLocks noGrp="1"/>
          </p:cNvSpPr>
          <p:nvPr>
            <p:ph idx="1"/>
          </p:nvPr>
        </p:nvSpPr>
        <p:spPr/>
        <p:txBody>
          <a:bodyPr/>
          <a:lstStyle/>
          <a:p>
            <a:endParaRPr lang="sv-SE" sz="1800" dirty="0">
              <a:latin typeface="Times New Roman" panose="02020603050405020304" pitchFamily="18" charset="0"/>
              <a:cs typeface="Times New Roman" panose="02020603050405020304" pitchFamily="18" charset="0"/>
            </a:endParaRPr>
          </a:p>
          <a:p>
            <a:endParaRPr lang="sv-SE" sz="1800" dirty="0">
              <a:latin typeface="Times New Roman" panose="02020603050405020304" pitchFamily="18" charset="0"/>
              <a:cs typeface="Times New Roman" panose="02020603050405020304" pitchFamily="18" charset="0"/>
            </a:endParaRPr>
          </a:p>
          <a:p>
            <a:endParaRPr lang="sv-SE" sz="1800" dirty="0">
              <a:latin typeface="Times New Roman" panose="02020603050405020304" pitchFamily="18" charset="0"/>
              <a:cs typeface="Times New Roman" panose="02020603050405020304" pitchFamily="18" charset="0"/>
            </a:endParaRPr>
          </a:p>
        </p:txBody>
      </p:sp>
      <p:sp>
        <p:nvSpPr>
          <p:cNvPr id="4" name="Rektangel med rundade hörn 3"/>
          <p:cNvSpPr/>
          <p:nvPr/>
        </p:nvSpPr>
        <p:spPr>
          <a:xfrm>
            <a:off x="233873" y="1394169"/>
            <a:ext cx="1857404" cy="1863356"/>
          </a:xfrm>
          <a:prstGeom prst="roundRect">
            <a:avLst>
              <a:gd name="adj" fmla="val 15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Pappa bestämmer en tid för hemkomst</a:t>
            </a:r>
          </a:p>
        </p:txBody>
      </p:sp>
      <p:sp>
        <p:nvSpPr>
          <p:cNvPr id="6" name="Ellips 5"/>
          <p:cNvSpPr/>
          <p:nvPr/>
        </p:nvSpPr>
        <p:spPr>
          <a:xfrm>
            <a:off x="3259927" y="1335536"/>
            <a:ext cx="2254065" cy="2013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dirty="0">
                <a:solidFill>
                  <a:srgbClr val="000000"/>
                </a:solidFill>
                <a:latin typeface="Arial"/>
                <a:cs typeface="Times New Roman" panose="02020603050405020304" pitchFamily="18" charset="0"/>
              </a:rPr>
              <a:t>Tjatar om att vara ute längre</a:t>
            </a:r>
            <a:endParaRPr kumimoji="0" lang="sv-SE" sz="2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7" name="Höger 6"/>
          <p:cNvSpPr/>
          <p:nvPr/>
        </p:nvSpPr>
        <p:spPr>
          <a:xfrm>
            <a:off x="5640565" y="45025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8" name="Höger 7"/>
          <p:cNvSpPr/>
          <p:nvPr/>
        </p:nvSpPr>
        <p:spPr>
          <a:xfrm>
            <a:off x="5631151" y="20835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9" name="Rektangel med rundade hörn 8"/>
          <p:cNvSpPr/>
          <p:nvPr/>
        </p:nvSpPr>
        <p:spPr>
          <a:xfrm>
            <a:off x="6682643" y="3761001"/>
            <a:ext cx="2254064" cy="1863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K</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dirty="0">
                <a:solidFill>
                  <a:srgbClr val="000000"/>
                </a:solidFill>
                <a:latin typeface="Arial"/>
                <a:cs typeface="Times New Roman" panose="02020603050405020304" pitchFamily="18" charset="0"/>
              </a:rPr>
              <a:t>Pappa hotar, ingenting händer</a:t>
            </a:r>
            <a:endParaRPr kumimoji="0" lang="sv-SE" sz="16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pic>
        <p:nvPicPr>
          <p:cNvPr id="10" name="Bildobjekt 9"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11" name="Rektangel med rundade hörn 3">
            <a:extLst>
              <a:ext uri="{FF2B5EF4-FFF2-40B4-BE49-F238E27FC236}">
                <a16:creationId xmlns:a16="http://schemas.microsoft.com/office/drawing/2014/main" id="{4A5EB80A-5D7D-42B3-894B-5851FF7C85AC}"/>
              </a:ext>
            </a:extLst>
          </p:cNvPr>
          <p:cNvSpPr/>
          <p:nvPr/>
        </p:nvSpPr>
        <p:spPr>
          <a:xfrm>
            <a:off x="242334" y="3813233"/>
            <a:ext cx="1857404" cy="1863356"/>
          </a:xfrm>
          <a:prstGeom prst="roundRect">
            <a:avLst>
              <a:gd name="adj" fmla="val 15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dirty="0">
                <a:solidFill>
                  <a:srgbClr val="000000"/>
                </a:solidFill>
                <a:latin typeface="Arial"/>
                <a:cs typeface="Times New Roman" panose="02020603050405020304" pitchFamily="18" charset="0"/>
              </a:rPr>
              <a:t>Otydlig överens-</a:t>
            </a:r>
            <a:r>
              <a:rPr lang="sv-SE" sz="2000" dirty="0" err="1">
                <a:solidFill>
                  <a:srgbClr val="000000"/>
                </a:solidFill>
                <a:latin typeface="Arial"/>
                <a:cs typeface="Times New Roman" panose="02020603050405020304" pitchFamily="18" charset="0"/>
              </a:rPr>
              <a:t>kommelse</a:t>
            </a:r>
            <a:endParaRPr kumimoji="0" lang="sv-SE" sz="20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12" name="Höger 6">
            <a:extLst>
              <a:ext uri="{FF2B5EF4-FFF2-40B4-BE49-F238E27FC236}">
                <a16:creationId xmlns:a16="http://schemas.microsoft.com/office/drawing/2014/main" id="{81778D56-4241-4555-8A63-D3E48DBDC808}"/>
              </a:ext>
            </a:extLst>
          </p:cNvPr>
          <p:cNvSpPr/>
          <p:nvPr/>
        </p:nvSpPr>
        <p:spPr>
          <a:xfrm>
            <a:off x="2193744" y="21130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13" name="Höger 6">
            <a:extLst>
              <a:ext uri="{FF2B5EF4-FFF2-40B4-BE49-F238E27FC236}">
                <a16:creationId xmlns:a16="http://schemas.microsoft.com/office/drawing/2014/main" id="{4D5CC828-7516-4013-9424-CFC77C580659}"/>
              </a:ext>
            </a:extLst>
          </p:cNvPr>
          <p:cNvSpPr/>
          <p:nvPr/>
        </p:nvSpPr>
        <p:spPr>
          <a:xfrm>
            <a:off x="2201836" y="45025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14" name="Ellips 13">
            <a:extLst>
              <a:ext uri="{FF2B5EF4-FFF2-40B4-BE49-F238E27FC236}">
                <a16:creationId xmlns:a16="http://schemas.microsoft.com/office/drawing/2014/main" id="{5861203E-9A7C-463F-956F-E76D36408F07}"/>
              </a:ext>
            </a:extLst>
          </p:cNvPr>
          <p:cNvSpPr/>
          <p:nvPr/>
        </p:nvSpPr>
        <p:spPr>
          <a:xfrm>
            <a:off x="3273901" y="3698705"/>
            <a:ext cx="2254065" cy="2013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Kommer försent</a:t>
            </a:r>
          </a:p>
        </p:txBody>
      </p:sp>
      <p:sp>
        <p:nvSpPr>
          <p:cNvPr id="15" name="Rektangel med rundade hörn 8">
            <a:extLst>
              <a:ext uri="{FF2B5EF4-FFF2-40B4-BE49-F238E27FC236}">
                <a16:creationId xmlns:a16="http://schemas.microsoft.com/office/drawing/2014/main" id="{B4D6F617-D857-4101-A3E7-AB70A84AB9EC}"/>
              </a:ext>
            </a:extLst>
          </p:cNvPr>
          <p:cNvSpPr/>
          <p:nvPr/>
        </p:nvSpPr>
        <p:spPr>
          <a:xfrm>
            <a:off x="6682643" y="1394169"/>
            <a:ext cx="2254064" cy="1863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K</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dirty="0">
                <a:solidFill>
                  <a:srgbClr val="000000"/>
                </a:solidFill>
                <a:latin typeface="Arial"/>
                <a:cs typeface="Times New Roman" panose="02020603050405020304" pitchFamily="18" charset="0"/>
              </a:rPr>
              <a:t>Pappa ger med sig</a:t>
            </a:r>
            <a:endParaRPr kumimoji="0" lang="sv-SE" sz="16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286962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4000" b="0" dirty="0">
                <a:latin typeface="+mn-lt"/>
                <a:cs typeface="Times New Roman" panose="02020603050405020304" pitchFamily="18" charset="0"/>
              </a:rPr>
              <a:t>Samspelsanalys</a:t>
            </a:r>
            <a:br>
              <a:rPr lang="sv-SE" sz="4000" b="0" dirty="0">
                <a:latin typeface="+mn-lt"/>
                <a:cs typeface="Times New Roman" panose="02020603050405020304" pitchFamily="18" charset="0"/>
              </a:rPr>
            </a:br>
            <a:r>
              <a:rPr lang="sv-SE" sz="3200" b="0" dirty="0">
                <a:latin typeface="+mn-lt"/>
                <a:cs typeface="Times New Roman" panose="02020603050405020304" pitchFamily="18" charset="0"/>
              </a:rPr>
              <a:t>Applicerat på filmen- Pappas beteende</a:t>
            </a:r>
            <a:endParaRPr lang="sv-SE" sz="4000" b="0" dirty="0">
              <a:latin typeface="+mn-lt"/>
              <a:cs typeface="Times New Roman" panose="02020603050405020304" pitchFamily="18" charset="0"/>
            </a:endParaRPr>
          </a:p>
        </p:txBody>
      </p:sp>
      <p:sp>
        <p:nvSpPr>
          <p:cNvPr id="3" name="Platshållare för innehåll 2"/>
          <p:cNvSpPr>
            <a:spLocks noGrp="1"/>
          </p:cNvSpPr>
          <p:nvPr>
            <p:ph idx="1"/>
          </p:nvPr>
        </p:nvSpPr>
        <p:spPr/>
        <p:txBody>
          <a:bodyPr/>
          <a:lstStyle/>
          <a:p>
            <a:endParaRPr lang="sv-SE" sz="1800" dirty="0">
              <a:latin typeface="Times New Roman" panose="02020603050405020304" pitchFamily="18" charset="0"/>
              <a:cs typeface="Times New Roman" panose="02020603050405020304" pitchFamily="18" charset="0"/>
            </a:endParaRPr>
          </a:p>
          <a:p>
            <a:endParaRPr lang="sv-SE" sz="1800" dirty="0">
              <a:latin typeface="Times New Roman" panose="02020603050405020304" pitchFamily="18" charset="0"/>
              <a:cs typeface="Times New Roman" panose="02020603050405020304" pitchFamily="18" charset="0"/>
            </a:endParaRPr>
          </a:p>
          <a:p>
            <a:endParaRPr lang="sv-SE" sz="1800" dirty="0">
              <a:latin typeface="Times New Roman" panose="02020603050405020304" pitchFamily="18" charset="0"/>
              <a:cs typeface="Times New Roman" panose="02020603050405020304" pitchFamily="18" charset="0"/>
            </a:endParaRPr>
          </a:p>
        </p:txBody>
      </p:sp>
      <p:sp>
        <p:nvSpPr>
          <p:cNvPr id="4" name="Rektangel med rundade hörn 3"/>
          <p:cNvSpPr/>
          <p:nvPr/>
        </p:nvSpPr>
        <p:spPr>
          <a:xfrm>
            <a:off x="233873" y="1394169"/>
            <a:ext cx="1857404" cy="1863356"/>
          </a:xfrm>
          <a:prstGeom prst="roundRect">
            <a:avLst>
              <a:gd name="adj" fmla="val 15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noProof="0" dirty="0" err="1">
                <a:solidFill>
                  <a:srgbClr val="000000"/>
                </a:solidFill>
                <a:latin typeface="Arial"/>
                <a:cs typeface="Times New Roman" panose="02020603050405020304" pitchFamily="18" charset="0"/>
              </a:rPr>
              <a:t>Shila</a:t>
            </a:r>
            <a:r>
              <a:rPr lang="sv-SE" sz="2000" noProof="0" dirty="0">
                <a:solidFill>
                  <a:srgbClr val="000000"/>
                </a:solidFill>
                <a:latin typeface="Arial"/>
                <a:cs typeface="Times New Roman" panose="02020603050405020304" pitchFamily="18" charset="0"/>
              </a:rPr>
              <a:t> tjatar om att vara ute längre, upptrappning</a:t>
            </a:r>
            <a:endParaRPr kumimoji="0" lang="sv-SE" sz="2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6" name="Ellips 5"/>
          <p:cNvSpPr/>
          <p:nvPr/>
        </p:nvSpPr>
        <p:spPr>
          <a:xfrm>
            <a:off x="3259927" y="1335536"/>
            <a:ext cx="2254065" cy="2013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dirty="0">
                <a:solidFill>
                  <a:srgbClr val="000000"/>
                </a:solidFill>
                <a:latin typeface="Arial"/>
                <a:cs typeface="Times New Roman" panose="02020603050405020304" pitchFamily="18" charset="0"/>
              </a:rPr>
              <a:t>Ger efter för tjatet</a:t>
            </a:r>
            <a:endParaRPr kumimoji="0" lang="sv-SE" sz="2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7" name="Höger 6"/>
          <p:cNvSpPr/>
          <p:nvPr/>
        </p:nvSpPr>
        <p:spPr>
          <a:xfrm>
            <a:off x="5640565" y="45025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8" name="Höger 7"/>
          <p:cNvSpPr/>
          <p:nvPr/>
        </p:nvSpPr>
        <p:spPr>
          <a:xfrm>
            <a:off x="5631151" y="20835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9" name="Rektangel med rundade hörn 8"/>
          <p:cNvSpPr/>
          <p:nvPr/>
        </p:nvSpPr>
        <p:spPr>
          <a:xfrm>
            <a:off x="6682643" y="3761001"/>
            <a:ext cx="2254064" cy="1863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Pappa har</a:t>
            </a:r>
            <a:r>
              <a:rPr kumimoji="0" lang="sv-SE" sz="2000" b="0" i="0" u="none" strike="noStrike" kern="1200" cap="none" spc="0" normalizeH="0" noProof="0" dirty="0">
                <a:ln>
                  <a:noFill/>
                </a:ln>
                <a:solidFill>
                  <a:srgbClr val="000000"/>
                </a:solidFill>
                <a:effectLst/>
                <a:uLnTx/>
                <a:uFillTx/>
                <a:latin typeface="Arial"/>
                <a:ea typeface="+mn-ea"/>
                <a:cs typeface="Times New Roman" panose="02020603050405020304" pitchFamily="18" charset="0"/>
              </a:rPr>
              <a:t> sagt ifrån / ”uppfostrat”</a:t>
            </a:r>
            <a:endParaRPr kumimoji="0" lang="sv-SE"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pic>
        <p:nvPicPr>
          <p:cNvPr id="10" name="Bildobjekt 9"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11" name="Rektangel med rundade hörn 3">
            <a:extLst>
              <a:ext uri="{FF2B5EF4-FFF2-40B4-BE49-F238E27FC236}">
                <a16:creationId xmlns:a16="http://schemas.microsoft.com/office/drawing/2014/main" id="{4A5EB80A-5D7D-42B3-894B-5851FF7C85AC}"/>
              </a:ext>
            </a:extLst>
          </p:cNvPr>
          <p:cNvSpPr/>
          <p:nvPr/>
        </p:nvSpPr>
        <p:spPr>
          <a:xfrm>
            <a:off x="242334" y="3813233"/>
            <a:ext cx="1857404" cy="1863356"/>
          </a:xfrm>
          <a:prstGeom prst="roundRect">
            <a:avLst>
              <a:gd name="adj" fmla="val 15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noProof="0" dirty="0" err="1">
                <a:solidFill>
                  <a:srgbClr val="000000"/>
                </a:solidFill>
                <a:latin typeface="Arial"/>
                <a:cs typeface="Times New Roman" panose="02020603050405020304" pitchFamily="18" charset="0"/>
              </a:rPr>
              <a:t>Shila</a:t>
            </a:r>
            <a:r>
              <a:rPr lang="sv-SE" sz="2000" noProof="0" dirty="0">
                <a:solidFill>
                  <a:srgbClr val="000000"/>
                </a:solidFill>
                <a:latin typeface="Arial"/>
                <a:cs typeface="Times New Roman" panose="02020603050405020304" pitchFamily="18" charset="0"/>
              </a:rPr>
              <a:t> kommer hem försent</a:t>
            </a:r>
            <a:endParaRPr kumimoji="0" lang="sv-SE" sz="2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12" name="Höger 6">
            <a:extLst>
              <a:ext uri="{FF2B5EF4-FFF2-40B4-BE49-F238E27FC236}">
                <a16:creationId xmlns:a16="http://schemas.microsoft.com/office/drawing/2014/main" id="{81778D56-4241-4555-8A63-D3E48DBDC808}"/>
              </a:ext>
            </a:extLst>
          </p:cNvPr>
          <p:cNvSpPr/>
          <p:nvPr/>
        </p:nvSpPr>
        <p:spPr>
          <a:xfrm>
            <a:off x="2193744" y="21130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13" name="Höger 6">
            <a:extLst>
              <a:ext uri="{FF2B5EF4-FFF2-40B4-BE49-F238E27FC236}">
                <a16:creationId xmlns:a16="http://schemas.microsoft.com/office/drawing/2014/main" id="{4D5CC828-7516-4013-9424-CFC77C580659}"/>
              </a:ext>
            </a:extLst>
          </p:cNvPr>
          <p:cNvSpPr/>
          <p:nvPr/>
        </p:nvSpPr>
        <p:spPr>
          <a:xfrm>
            <a:off x="2201836" y="45025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14" name="Ellips 13">
            <a:extLst>
              <a:ext uri="{FF2B5EF4-FFF2-40B4-BE49-F238E27FC236}">
                <a16:creationId xmlns:a16="http://schemas.microsoft.com/office/drawing/2014/main" id="{5861203E-9A7C-463F-956F-E76D36408F07}"/>
              </a:ext>
            </a:extLst>
          </p:cNvPr>
          <p:cNvSpPr/>
          <p:nvPr/>
        </p:nvSpPr>
        <p:spPr>
          <a:xfrm>
            <a:off x="3273901" y="3698705"/>
            <a:ext cx="2254065" cy="2013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dirty="0">
                <a:solidFill>
                  <a:srgbClr val="000000"/>
                </a:solidFill>
                <a:latin typeface="Arial"/>
                <a:cs typeface="Times New Roman" panose="02020603050405020304" pitchFamily="18" charset="0"/>
              </a:rPr>
              <a:t>Skäller och hotar</a:t>
            </a:r>
            <a:endParaRPr kumimoji="0" lang="sv-SE" sz="2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15" name="Rektangel med rundade hörn 8">
            <a:extLst>
              <a:ext uri="{FF2B5EF4-FFF2-40B4-BE49-F238E27FC236}">
                <a16:creationId xmlns:a16="http://schemas.microsoft.com/office/drawing/2014/main" id="{B4D6F617-D857-4101-A3E7-AB70A84AB9EC}"/>
              </a:ext>
            </a:extLst>
          </p:cNvPr>
          <p:cNvSpPr/>
          <p:nvPr/>
        </p:nvSpPr>
        <p:spPr>
          <a:xfrm>
            <a:off x="6682643" y="1394169"/>
            <a:ext cx="2254064" cy="1863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K</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dirty="0">
                <a:solidFill>
                  <a:srgbClr val="000000"/>
                </a:solidFill>
                <a:latin typeface="Arial"/>
                <a:cs typeface="Times New Roman" panose="02020603050405020304" pitchFamily="18" charset="0"/>
              </a:rPr>
              <a:t>Slut på tjatet från </a:t>
            </a:r>
            <a:r>
              <a:rPr lang="sv-SE" sz="2000" dirty="0" err="1">
                <a:solidFill>
                  <a:srgbClr val="000000"/>
                </a:solidFill>
                <a:latin typeface="Arial"/>
                <a:cs typeface="Times New Roman" panose="02020603050405020304" pitchFamily="18" charset="0"/>
              </a:rPr>
              <a:t>Shila</a:t>
            </a:r>
            <a:endParaRPr kumimoji="0" lang="sv-SE"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255428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380BD36-3FB4-47ED-811E-55BBDDFBCC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80492" y="512328"/>
            <a:ext cx="4982250" cy="6027628"/>
          </a:xfrm>
          <a:prstGeom prst="rect">
            <a:avLst/>
          </a:prstGeom>
          <a:noFill/>
        </p:spPr>
      </p:pic>
      <p:sp>
        <p:nvSpPr>
          <p:cNvPr id="15" name="textruta 14">
            <a:extLst>
              <a:ext uri="{FF2B5EF4-FFF2-40B4-BE49-F238E27FC236}">
                <a16:creationId xmlns:a16="http://schemas.microsoft.com/office/drawing/2014/main" id="{F780ACA3-DFB8-4609-8E36-B0E6CD11A710}"/>
              </a:ext>
            </a:extLst>
          </p:cNvPr>
          <p:cNvSpPr txBox="1"/>
          <p:nvPr/>
        </p:nvSpPr>
        <p:spPr>
          <a:xfrm>
            <a:off x="77020" y="2935876"/>
            <a:ext cx="3172617" cy="1661993"/>
          </a:xfrm>
          <a:prstGeom prst="rect">
            <a:avLst/>
          </a:prstGeom>
          <a:noFill/>
        </p:spPr>
        <p:txBody>
          <a:bodyPr wrap="square" rtlCol="0">
            <a:spAutoFit/>
          </a:bodyPr>
          <a:lstStyle/>
          <a:p>
            <a:r>
              <a:rPr lang="sv-SE" sz="2400" b="0" dirty="0">
                <a:latin typeface="+mn-lt"/>
                <a:cs typeface="Times New Roman" panose="02020603050405020304" pitchFamily="18" charset="0"/>
              </a:rPr>
              <a:t>Träff 1-6: </a:t>
            </a:r>
            <a:r>
              <a:rPr lang="sv-SE" sz="2400" b="1" dirty="0">
                <a:latin typeface="+mn-lt"/>
                <a:cs typeface="Times New Roman" panose="02020603050405020304" pitchFamily="18" charset="0"/>
              </a:rPr>
              <a:t>Öka</a:t>
            </a:r>
            <a:r>
              <a:rPr lang="sv-SE" sz="2400" b="0" dirty="0">
                <a:latin typeface="+mn-lt"/>
                <a:cs typeface="Times New Roman" panose="02020603050405020304" pitchFamily="18" charset="0"/>
              </a:rPr>
              <a:t> prosociala beteenden</a:t>
            </a:r>
            <a:endParaRPr lang="sv-SE" sz="2400" dirty="0"/>
          </a:p>
          <a:p>
            <a:r>
              <a:rPr lang="sv-SE" dirty="0"/>
              <a:t>Hur kan föräldern öka positiva beteenden hos tonåringen?</a:t>
            </a:r>
          </a:p>
        </p:txBody>
      </p:sp>
      <p:sp>
        <p:nvSpPr>
          <p:cNvPr id="16" name="textruta 15">
            <a:extLst>
              <a:ext uri="{FF2B5EF4-FFF2-40B4-BE49-F238E27FC236}">
                <a16:creationId xmlns:a16="http://schemas.microsoft.com/office/drawing/2014/main" id="{2D126015-8FDC-487B-A4AC-B24A7A3F9A52}"/>
              </a:ext>
            </a:extLst>
          </p:cNvPr>
          <p:cNvSpPr txBox="1"/>
          <p:nvPr/>
        </p:nvSpPr>
        <p:spPr>
          <a:xfrm>
            <a:off x="5901655" y="776097"/>
            <a:ext cx="3094892" cy="1938992"/>
          </a:xfrm>
          <a:prstGeom prst="rect">
            <a:avLst/>
          </a:prstGeom>
          <a:noFill/>
        </p:spPr>
        <p:txBody>
          <a:bodyPr wrap="square" rtlCol="0">
            <a:spAutoFit/>
          </a:bodyPr>
          <a:lstStyle/>
          <a:p>
            <a:r>
              <a:rPr lang="sv-SE" sz="2400" b="0" dirty="0">
                <a:latin typeface="+mn-lt"/>
                <a:cs typeface="Times New Roman" panose="02020603050405020304" pitchFamily="18" charset="0"/>
              </a:rPr>
              <a:t>Träff 7-8: </a:t>
            </a:r>
            <a:r>
              <a:rPr lang="sv-SE" sz="2400" b="1" dirty="0">
                <a:cs typeface="Times New Roman" panose="02020603050405020304" pitchFamily="18" charset="0"/>
              </a:rPr>
              <a:t>M</a:t>
            </a:r>
            <a:r>
              <a:rPr lang="sv-SE" sz="2400" b="1" dirty="0">
                <a:latin typeface="+mn-lt"/>
                <a:cs typeface="Times New Roman" panose="02020603050405020304" pitchFamily="18" charset="0"/>
              </a:rPr>
              <a:t>inska</a:t>
            </a:r>
            <a:r>
              <a:rPr lang="sv-SE" sz="2400" b="0" dirty="0">
                <a:latin typeface="+mn-lt"/>
                <a:cs typeface="Times New Roman" panose="02020603050405020304" pitchFamily="18" charset="0"/>
              </a:rPr>
              <a:t>  problembeteenden</a:t>
            </a:r>
            <a:endParaRPr lang="sv-SE" sz="2400" dirty="0"/>
          </a:p>
          <a:p>
            <a:r>
              <a:rPr lang="sv-SE" dirty="0"/>
              <a:t>Hur kan föräldern minska beteenden som leder till bråk och konflikten för tonåringen?</a:t>
            </a:r>
          </a:p>
        </p:txBody>
      </p:sp>
      <p:pic>
        <p:nvPicPr>
          <p:cNvPr id="9" name="Bildobjekt 8" descr="\\ad.stockholm.se\cli-sd\cc2sd002\003871\Precens\Brottsprevention\Komet1\Administration\Logotype\PLUS\PLUS logo användbar.jpg">
            <a:extLst>
              <a:ext uri="{FF2B5EF4-FFF2-40B4-BE49-F238E27FC236}">
                <a16:creationId xmlns:a16="http://schemas.microsoft.com/office/drawing/2014/main" id="{E60D66BD-FCB4-469F-B46D-3FD0F136D741}"/>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1436228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p:txBody>
          <a:bodyPr>
            <a:normAutofit/>
          </a:bodyPr>
          <a:lstStyle/>
          <a:p>
            <a:pPr algn="ctr" eaLnBrk="1" hangingPunct="1"/>
            <a:br>
              <a:rPr lang="sv-SE" sz="40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Konsekvenser</a:t>
            </a:r>
          </a:p>
        </p:txBody>
      </p:sp>
      <p:sp>
        <p:nvSpPr>
          <p:cNvPr id="20483" name="Platshållare för innehåll 2"/>
          <p:cNvSpPr>
            <a:spLocks noGrp="1"/>
          </p:cNvSpPr>
          <p:nvPr>
            <p:ph idx="1"/>
          </p:nvPr>
        </p:nvSpPr>
        <p:spPr/>
        <p:txBody>
          <a:bodyPr>
            <a:noAutofit/>
          </a:bodyPr>
          <a:lstStyle/>
          <a:p>
            <a:pPr>
              <a:buNone/>
            </a:pPr>
            <a:r>
              <a:rPr lang="sv-SE" sz="2400" b="1" dirty="0">
                <a:cs typeface="Times New Roman" panose="02020603050405020304" pitchFamily="18" charset="0"/>
              </a:rPr>
              <a:t>Eget ansvar/naturlig konsekvens:</a:t>
            </a:r>
          </a:p>
          <a:p>
            <a:pPr marL="342900" indent="-342900">
              <a:buFont typeface="Arial" panose="020B0604020202020204" pitchFamily="34" charset="0"/>
              <a:buChar char="•"/>
            </a:pPr>
            <a:r>
              <a:rPr lang="sv-SE" sz="2400" dirty="0">
                <a:cs typeface="Times New Roman" panose="02020603050405020304" pitchFamily="18" charset="0"/>
              </a:rPr>
              <a:t>Vara pank om man har gjort av med alla pengar</a:t>
            </a:r>
          </a:p>
          <a:p>
            <a:pPr marL="342900" indent="-342900">
              <a:buFont typeface="Arial" panose="020B0604020202020204" pitchFamily="34" charset="0"/>
              <a:buChar char="•"/>
            </a:pPr>
            <a:r>
              <a:rPr lang="sv-SE" sz="2400" dirty="0">
                <a:cs typeface="Times New Roman" panose="02020603050405020304" pitchFamily="18" charset="0"/>
              </a:rPr>
              <a:t>Vara hemma och ta igen skolarbete på kvällen då man har missat skolan</a:t>
            </a:r>
          </a:p>
          <a:p>
            <a:pPr marL="342900" indent="-342900">
              <a:buFont typeface="Arial" panose="020B0604020202020204" pitchFamily="34" charset="0"/>
              <a:buChar char="•"/>
            </a:pPr>
            <a:r>
              <a:rPr lang="sv-SE" sz="2400" dirty="0">
                <a:cs typeface="Times New Roman" panose="02020603050405020304" pitchFamily="18" charset="0"/>
              </a:rPr>
              <a:t>Komma för sent till träningen om man har sölat (istället för att föräldern skjutsar) </a:t>
            </a:r>
          </a:p>
          <a:p>
            <a:pPr marL="457200" lvl="1" indent="0">
              <a:buNone/>
            </a:pPr>
            <a:endParaRPr lang="sv-SE" sz="2400" dirty="0">
              <a:cs typeface="Times New Roman" panose="02020603050405020304" pitchFamily="18" charset="0"/>
            </a:endParaRPr>
          </a:p>
          <a:p>
            <a:pPr>
              <a:buNone/>
            </a:pPr>
            <a:r>
              <a:rPr lang="sv-SE" sz="2400" b="1" dirty="0">
                <a:cs typeface="Times New Roman" panose="02020603050405020304" pitchFamily="18" charset="0"/>
              </a:rPr>
              <a:t>Indragen förmån : </a:t>
            </a:r>
            <a:r>
              <a:rPr lang="sv-SE" sz="2400" dirty="0">
                <a:cs typeface="Times New Roman" panose="02020603050405020304" pitchFamily="18" charset="0"/>
              </a:rPr>
              <a:t>enligt överenskommelse</a:t>
            </a:r>
          </a:p>
          <a:p>
            <a:pPr marL="342900" indent="-342900">
              <a:buFont typeface="Arial" panose="020B0604020202020204" pitchFamily="34" charset="0"/>
              <a:buChar char="•"/>
            </a:pPr>
            <a:r>
              <a:rPr lang="sv-SE" sz="2400" dirty="0">
                <a:cs typeface="Times New Roman" panose="02020603050405020304" pitchFamily="18" charset="0"/>
              </a:rPr>
              <a:t>Komma hem tidigare</a:t>
            </a:r>
          </a:p>
          <a:p>
            <a:pPr marL="342900" indent="-342900">
              <a:buFont typeface="Arial" panose="020B0604020202020204" pitchFamily="34" charset="0"/>
              <a:buChar char="•"/>
            </a:pPr>
            <a:r>
              <a:rPr lang="sv-SE" sz="2400" dirty="0">
                <a:cs typeface="Times New Roman" panose="02020603050405020304" pitchFamily="18" charset="0"/>
              </a:rPr>
              <a:t>Mindre datortid</a:t>
            </a:r>
          </a:p>
          <a:p>
            <a:endParaRPr lang="sv-SE" sz="2400" dirty="0">
              <a:latin typeface="Times New Roman" panose="02020603050405020304" pitchFamily="18" charset="0"/>
              <a:cs typeface="Times New Roman" panose="02020603050405020304" pitchFamily="18" charset="0"/>
            </a:endParaRPr>
          </a:p>
          <a:p>
            <a:endParaRPr lang="sv-SE" sz="2400" dirty="0">
              <a:latin typeface="Times New Roman" panose="02020603050405020304" pitchFamily="18" charset="0"/>
              <a:cs typeface="Times New Roman" panose="02020603050405020304" pitchFamily="18" charset="0"/>
            </a:endParaRPr>
          </a:p>
          <a:p>
            <a:endParaRPr lang="sv-SE" sz="2400" dirty="0">
              <a:latin typeface="Times New Roman" panose="02020603050405020304" pitchFamily="18" charset="0"/>
              <a:cs typeface="Times New Roman" panose="02020603050405020304" pitchFamily="18" charset="0"/>
            </a:endParaRPr>
          </a:p>
          <a:p>
            <a:endParaRPr lang="sv-SE" sz="2400" dirty="0">
              <a:latin typeface="Times New Roman" panose="02020603050405020304" pitchFamily="18" charset="0"/>
              <a:cs typeface="Times New Roman" panose="02020603050405020304" pitchFamily="18" charset="0"/>
            </a:endParaRPr>
          </a:p>
          <a:p>
            <a:endParaRPr lang="sv-SE" sz="2400" dirty="0">
              <a:latin typeface="Times New Roman" panose="02020603050405020304" pitchFamily="18" charset="0"/>
              <a:cs typeface="Times New Roman" panose="02020603050405020304" pitchFamily="18" charset="0"/>
            </a:endParaRPr>
          </a:p>
          <a:p>
            <a:pPr eaLnBrk="1" hangingPunct="1"/>
            <a:endParaRPr lang="sv-SE" sz="2400" dirty="0">
              <a:latin typeface="Times New Roman" panose="02020603050405020304" pitchFamily="18" charset="0"/>
              <a:cs typeface="Times New Roman" panose="02020603050405020304" pitchFamily="18" charset="0"/>
            </a:endParaRPr>
          </a:p>
        </p:txBody>
      </p:sp>
      <p:pic>
        <p:nvPicPr>
          <p:cNvPr id="4" name="Bildobjekt 3" descr="\\ad.stockholm.se\cli-sd\cc2sd002\003871\Precens\Brottsprevention\Komet1\Administration\Logotype\PLUS\PLUS logo användbar.jpg">
            <a:extLst>
              <a:ext uri="{FF2B5EF4-FFF2-40B4-BE49-F238E27FC236}">
                <a16:creationId xmlns:a16="http://schemas.microsoft.com/office/drawing/2014/main" id="{2F94BA91-7D4E-4E5C-AB01-91332C564067}"/>
              </a:ext>
            </a:extLst>
          </p:cNvPr>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ubrik 1"/>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Överenskommelse av regler</a:t>
            </a:r>
          </a:p>
        </p:txBody>
      </p:sp>
      <p:sp>
        <p:nvSpPr>
          <p:cNvPr id="26627" name="Platshållare för innehåll 2"/>
          <p:cNvSpPr>
            <a:spLocks noGrp="1"/>
          </p:cNvSpPr>
          <p:nvPr>
            <p:ph idx="1"/>
          </p:nvPr>
        </p:nvSpPr>
        <p:spPr>
          <a:xfrm>
            <a:off x="457200" y="1069146"/>
            <a:ext cx="8231188" cy="4502980"/>
          </a:xfrm>
        </p:spPr>
        <p:txBody>
          <a:bodyPr>
            <a:normAutofit/>
          </a:bodyPr>
          <a:lstStyle/>
          <a:p>
            <a:pPr>
              <a:buFont typeface="Arial" pitchFamily="34" charset="0"/>
              <a:buChar char="•"/>
            </a:pPr>
            <a:endParaRPr lang="sv-SE" sz="2400" dirty="0">
              <a:cs typeface="Times New Roman" panose="02020603050405020304" pitchFamily="18" charset="0"/>
            </a:endParaRPr>
          </a:p>
          <a:p>
            <a:pPr>
              <a:buFont typeface="Arial" pitchFamily="34" charset="0"/>
              <a:buChar char="•"/>
            </a:pPr>
            <a:r>
              <a:rPr lang="sv-SE" sz="2400" dirty="0">
                <a:cs typeface="Times New Roman" panose="02020603050405020304" pitchFamily="18" charset="0"/>
              </a:rPr>
              <a:t> Vilken är regeln?</a:t>
            </a:r>
          </a:p>
          <a:p>
            <a:pPr>
              <a:buFont typeface="Arial" pitchFamily="34" charset="0"/>
              <a:buChar char="•"/>
            </a:pPr>
            <a:r>
              <a:rPr lang="sv-SE" sz="2400" dirty="0">
                <a:cs typeface="Times New Roman" panose="02020603050405020304" pitchFamily="18" charset="0"/>
              </a:rPr>
              <a:t> Vad händer om du (ungdomen) följer regeln?</a:t>
            </a:r>
          </a:p>
          <a:p>
            <a:pPr>
              <a:buFont typeface="Arial" pitchFamily="34" charset="0"/>
              <a:buChar char="•"/>
            </a:pPr>
            <a:r>
              <a:rPr lang="sv-SE" sz="2400" dirty="0">
                <a:cs typeface="Times New Roman" panose="02020603050405020304" pitchFamily="18" charset="0"/>
              </a:rPr>
              <a:t> Vad händer om du (ungdomen) inte följer regeln?</a:t>
            </a:r>
          </a:p>
          <a:p>
            <a:pPr>
              <a:buFont typeface="Arial" pitchFamily="34" charset="0"/>
              <a:buChar char="•"/>
            </a:pPr>
            <a:r>
              <a:rPr lang="sv-SE" sz="2400" dirty="0">
                <a:cs typeface="Times New Roman" panose="02020603050405020304" pitchFamily="18" charset="0"/>
              </a:rPr>
              <a:t> Vad ska vi föräldrar göra för att öka chanserna att regeln följs? </a:t>
            </a:r>
          </a:p>
          <a:p>
            <a:endParaRPr lang="sv-SE" sz="2400" dirty="0">
              <a:cs typeface="Times New Roman" panose="02020603050405020304" pitchFamily="18" charset="0"/>
            </a:endParaRPr>
          </a:p>
          <a:p>
            <a:pPr>
              <a:buFont typeface="Monotype Sorts" pitchFamily="2" charset="2"/>
              <a:buNone/>
            </a:pPr>
            <a:r>
              <a:rPr lang="sv-SE" sz="2400" dirty="0">
                <a:cs typeface="Times New Roman" panose="02020603050405020304" pitchFamily="18" charset="0"/>
              </a:rPr>
              <a:t>Datum: 13 januari </a:t>
            </a:r>
          </a:p>
          <a:p>
            <a:pPr>
              <a:buFont typeface="Monotype Sorts" pitchFamily="2" charset="2"/>
              <a:buNone/>
            </a:pPr>
            <a:r>
              <a:rPr lang="sv-SE" sz="2400" dirty="0">
                <a:cs typeface="Times New Roman" panose="02020603050405020304" pitchFamily="18" charset="0"/>
              </a:rPr>
              <a:t>Uppföljning: 27 januari</a:t>
            </a:r>
          </a:p>
        </p:txBody>
      </p:sp>
      <p:pic>
        <p:nvPicPr>
          <p:cNvPr id="4" name="Bildobjekt 3" descr="\\ad.stockholm.se\cli-sd\cc2sd002\003871\Precens\Brottsprevention\Komet1\Administration\Logotype\PLUS\PLUS logo användbar.jpg">
            <a:extLst>
              <a:ext uri="{FF2B5EF4-FFF2-40B4-BE49-F238E27FC236}">
                <a16:creationId xmlns:a16="http://schemas.microsoft.com/office/drawing/2014/main" id="{9BDFC10C-DCA8-491B-B796-8DCDAD28A6C3}"/>
              </a:ext>
            </a:extLst>
          </p:cNvPr>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title"/>
          </p:nvPr>
        </p:nvSpPr>
        <p:spPr/>
        <p:txBody>
          <a:bodyPr/>
          <a:lstStyle/>
          <a:p>
            <a:pPr eaLnBrk="1" hangingPunct="1"/>
            <a:endParaRPr lang="sv-SE"/>
          </a:p>
        </p:txBody>
      </p:sp>
      <p:sp>
        <p:nvSpPr>
          <p:cNvPr id="23555" name="Platshållare för innehåll 9"/>
          <p:cNvSpPr>
            <a:spLocks noGrp="1"/>
          </p:cNvSpPr>
          <p:nvPr>
            <p:ph idx="1"/>
          </p:nvPr>
        </p:nvSpPr>
        <p:spPr/>
        <p:txBody>
          <a:bodyPr/>
          <a:lstStyle/>
          <a:p>
            <a:pPr eaLnBrk="1" hangingPunct="1"/>
            <a:endParaRPr lang="sv-SE" dirty="0"/>
          </a:p>
        </p:txBody>
      </p:sp>
      <p:pic>
        <p:nvPicPr>
          <p:cNvPr id="23556" name="Picture 7" descr="C:\Documents and Settings\Komet\Lokala inställningar\Temporary Internet Files\Content.IE5\69H6FIH0\MCj04316210000[1].png"/>
          <p:cNvPicPr>
            <a:picLocks noChangeAspect="1" noChangeArrowheads="1"/>
          </p:cNvPicPr>
          <p:nvPr/>
        </p:nvPicPr>
        <p:blipFill>
          <a:blip r:embed="rId3" cstate="print"/>
          <a:srcRect/>
          <a:stretch>
            <a:fillRect/>
          </a:stretch>
        </p:blipFill>
        <p:spPr bwMode="auto">
          <a:xfrm>
            <a:off x="3714750" y="2571750"/>
            <a:ext cx="1714500" cy="1714500"/>
          </a:xfrm>
          <a:prstGeom prst="rect">
            <a:avLst/>
          </a:prstGeom>
          <a:noFill/>
          <a:ln w="9525">
            <a:noFill/>
            <a:miter lim="800000"/>
            <a:headEnd/>
            <a:tailEnd/>
          </a:ln>
        </p:spPr>
      </p:pic>
      <p:pic>
        <p:nvPicPr>
          <p:cNvPr id="23557" name="Picture 8" descr="C:\Documents and Settings\Komet\Lokala inställningar\Temporary Internet Files\Content.IE5\69H6FIH0\MCj04316210000[1].png"/>
          <p:cNvPicPr>
            <a:picLocks noChangeAspect="1" noChangeArrowheads="1"/>
          </p:cNvPicPr>
          <p:nvPr/>
        </p:nvPicPr>
        <p:blipFill>
          <a:blip r:embed="rId3" cstate="print"/>
          <a:srcRect/>
          <a:stretch>
            <a:fillRect/>
          </a:stretch>
        </p:blipFill>
        <p:spPr bwMode="auto">
          <a:xfrm>
            <a:off x="2643188" y="2714625"/>
            <a:ext cx="1714500" cy="1714500"/>
          </a:xfrm>
          <a:prstGeom prst="rect">
            <a:avLst/>
          </a:prstGeom>
          <a:noFill/>
          <a:ln w="9525">
            <a:noFill/>
            <a:miter lim="800000"/>
            <a:headEnd/>
            <a:tailEnd/>
          </a:ln>
        </p:spPr>
      </p:pic>
      <p:pic>
        <p:nvPicPr>
          <p:cNvPr id="6" name="Bildobjekt 5" descr="\\ad.stockholm.se\cli-sd\cc2sd002\003871\Precens\Brottsprevention\Komet1\Administration\Logotype\PLUS\PLUS logo användbar.jpg">
            <a:extLst>
              <a:ext uri="{FF2B5EF4-FFF2-40B4-BE49-F238E27FC236}">
                <a16:creationId xmlns:a16="http://schemas.microsoft.com/office/drawing/2014/main" id="{B9F94F07-90A4-41F1-956A-20C8FFEA7443}"/>
              </a:ext>
            </a:extLst>
          </p:cNvPr>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ubrik 1"/>
          <p:cNvSpPr>
            <a:spLocks noGrp="1"/>
          </p:cNvSpPr>
          <p:nvPr>
            <p:ph type="title"/>
          </p:nvPr>
        </p:nvSpPr>
        <p:spPr/>
        <p:txBody>
          <a:bodyPr>
            <a:normAutofit/>
          </a:bodyPr>
          <a:lstStyle/>
          <a:p>
            <a:pPr algn="ctr" eaLnBrk="1" hangingPunct="1"/>
            <a:br>
              <a:rPr lang="sv-SE" sz="40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Handlingsplan</a:t>
            </a:r>
          </a:p>
        </p:txBody>
      </p:sp>
      <p:sp>
        <p:nvSpPr>
          <p:cNvPr id="24579" name="Platshållare för innehåll 2"/>
          <p:cNvSpPr>
            <a:spLocks noGrp="1"/>
          </p:cNvSpPr>
          <p:nvPr>
            <p:ph idx="1"/>
          </p:nvPr>
        </p:nvSpPr>
        <p:spPr/>
        <p:txBody>
          <a:bodyPr>
            <a:normAutofit/>
          </a:bodyPr>
          <a:lstStyle/>
          <a:p>
            <a:pPr>
              <a:lnSpc>
                <a:spcPct val="150000"/>
              </a:lnSpc>
            </a:pPr>
            <a:r>
              <a:rPr lang="sv-SE" sz="2400" b="1" dirty="0">
                <a:cs typeface="Times New Roman" panose="02020603050405020304" pitchFamily="18" charset="0"/>
              </a:rPr>
              <a:t>Syfte: </a:t>
            </a:r>
            <a:r>
              <a:rPr lang="sv-SE" sz="2400" dirty="0">
                <a:cs typeface="Times New Roman" panose="02020603050405020304" pitchFamily="18" charset="0"/>
              </a:rPr>
              <a:t>förbereda föräldrar hur de skall hantera en krissituation</a:t>
            </a:r>
          </a:p>
          <a:p>
            <a:pPr eaLnBrk="1" hangingPunct="1">
              <a:lnSpc>
                <a:spcPct val="150000"/>
              </a:lnSpc>
            </a:pPr>
            <a:r>
              <a:rPr lang="sv-SE" sz="2400" dirty="0">
                <a:cs typeface="Times New Roman" panose="02020603050405020304" pitchFamily="18" charset="0"/>
              </a:rPr>
              <a:t>Vid risksituationer:  </a:t>
            </a:r>
            <a:r>
              <a:rPr lang="sv-SE" sz="2400" b="1" dirty="0">
                <a:cs typeface="Times New Roman" panose="02020603050405020304" pitchFamily="18" charset="0"/>
              </a:rPr>
              <a:t>våldsamma eller farliga situationer</a:t>
            </a:r>
          </a:p>
          <a:p>
            <a:pPr>
              <a:lnSpc>
                <a:spcPct val="150000"/>
              </a:lnSpc>
            </a:pPr>
            <a:r>
              <a:rPr lang="sv-SE" sz="2400" b="1" dirty="0">
                <a:cs typeface="Times New Roman" panose="02020603050405020304" pitchFamily="18" charset="0"/>
              </a:rPr>
              <a:t>Inte</a:t>
            </a:r>
            <a:r>
              <a:rPr lang="sv-SE" sz="2400" dirty="0">
                <a:cs typeface="Times New Roman" panose="02020603050405020304" pitchFamily="18" charset="0"/>
              </a:rPr>
              <a:t> aktuellt i alla familjer – det kan räcka med basen i Komet och regler</a:t>
            </a:r>
          </a:p>
          <a:p>
            <a:pPr>
              <a:lnSpc>
                <a:spcPct val="150000"/>
              </a:lnSpc>
              <a:buFont typeface="Arial" pitchFamily="34" charset="0"/>
              <a:buChar char="•"/>
            </a:pPr>
            <a:endParaRPr lang="sv-SE" sz="2400" dirty="0">
              <a:latin typeface="Times New Roman" panose="02020603050405020304" pitchFamily="18" charset="0"/>
              <a:cs typeface="Times New Roman" panose="02020603050405020304" pitchFamily="18" charset="0"/>
            </a:endParaRPr>
          </a:p>
          <a:p>
            <a:endParaRPr lang="sv-SE" sz="2400" dirty="0">
              <a:latin typeface="Times New Roman" panose="02020603050405020304" pitchFamily="18" charset="0"/>
              <a:cs typeface="Times New Roman" panose="02020603050405020304" pitchFamily="18" charset="0"/>
            </a:endParaRPr>
          </a:p>
          <a:p>
            <a:pPr eaLnBrk="1" hangingPunct="1"/>
            <a:endParaRPr lang="sv-SE" sz="2400" dirty="0">
              <a:latin typeface="Times New Roman" panose="02020603050405020304" pitchFamily="18" charset="0"/>
              <a:cs typeface="Times New Roman" panose="02020603050405020304" pitchFamily="18" charset="0"/>
            </a:endParaRPr>
          </a:p>
        </p:txBody>
      </p:sp>
      <p:pic>
        <p:nvPicPr>
          <p:cNvPr id="4" name="Picture 3" descr="C:\Documents and Settings\Komet\Lokala inställningar\Temporary Internet Files\Content.IE5\KRX72QV5\MCj04325600000[1].png"/>
          <p:cNvPicPr>
            <a:picLocks noChangeAspect="1" noChangeArrowheads="1"/>
          </p:cNvPicPr>
          <p:nvPr/>
        </p:nvPicPr>
        <p:blipFill>
          <a:blip r:embed="rId3" cstate="print"/>
          <a:srcRect/>
          <a:stretch>
            <a:fillRect/>
          </a:stretch>
        </p:blipFill>
        <p:spPr bwMode="auto">
          <a:xfrm>
            <a:off x="3505200" y="4084501"/>
            <a:ext cx="2133600" cy="2247899"/>
          </a:xfrm>
          <a:prstGeom prst="rect">
            <a:avLst/>
          </a:prstGeom>
          <a:noFill/>
          <a:ln w="9525">
            <a:noFill/>
            <a:miter lim="800000"/>
            <a:headEnd/>
            <a:tailEnd/>
          </a:ln>
        </p:spPr>
      </p:pic>
      <p:pic>
        <p:nvPicPr>
          <p:cNvPr id="5" name="Bildobjekt 4" descr="\\ad.stockholm.se\cli-sd\cc2sd002\003871\Precens\Brottsprevention\Komet1\Administration\Logotype\PLUS\PLUS logo användbar.jpg">
            <a:extLst>
              <a:ext uri="{FF2B5EF4-FFF2-40B4-BE49-F238E27FC236}">
                <a16:creationId xmlns:a16="http://schemas.microsoft.com/office/drawing/2014/main" id="{9BD6B1A4-79F7-42F0-BF95-DB490FA9B62A}"/>
              </a:ext>
            </a:extLst>
          </p:cNvPr>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ubrik 1"/>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Repetition och plan för framtiden</a:t>
            </a:r>
          </a:p>
        </p:txBody>
      </p:sp>
      <p:sp>
        <p:nvSpPr>
          <p:cNvPr id="26627" name="Platshållare för innehåll 2"/>
          <p:cNvSpPr>
            <a:spLocks noGrp="1"/>
          </p:cNvSpPr>
          <p:nvPr>
            <p:ph idx="1"/>
          </p:nvPr>
        </p:nvSpPr>
        <p:spPr>
          <a:xfrm>
            <a:off x="457200" y="1106906"/>
            <a:ext cx="8231188" cy="4465220"/>
          </a:xfrm>
        </p:spPr>
        <p:txBody>
          <a:bodyPr>
            <a:normAutofit/>
          </a:bodyPr>
          <a:lstStyle/>
          <a:p>
            <a:pPr>
              <a:buFont typeface="Arial" pitchFamily="34" charset="0"/>
              <a:buChar char="•"/>
            </a:pPr>
            <a:endParaRPr lang="sv-SE" sz="2400" dirty="0">
              <a:cs typeface="Times New Roman" panose="02020603050405020304" pitchFamily="18" charset="0"/>
            </a:endParaRPr>
          </a:p>
          <a:p>
            <a:pPr>
              <a:buFont typeface="Arial" pitchFamily="34" charset="0"/>
              <a:buChar char="•"/>
            </a:pPr>
            <a:r>
              <a:rPr lang="sv-SE" sz="2400" dirty="0">
                <a:cs typeface="Times New Roman" panose="02020603050405020304" pitchFamily="18" charset="0"/>
              </a:rPr>
              <a:t> Gå igenom översikten</a:t>
            </a:r>
          </a:p>
          <a:p>
            <a:pPr>
              <a:buFont typeface="Arial" pitchFamily="34" charset="0"/>
              <a:buChar char="•"/>
            </a:pPr>
            <a:endParaRPr lang="sv-SE" sz="2400" dirty="0">
              <a:cs typeface="Times New Roman" panose="02020603050405020304" pitchFamily="18" charset="0"/>
            </a:endParaRPr>
          </a:p>
          <a:p>
            <a:pPr>
              <a:buFont typeface="Arial" pitchFamily="34" charset="0"/>
              <a:buChar char="•"/>
            </a:pPr>
            <a:r>
              <a:rPr lang="sv-SE" sz="2400" dirty="0">
                <a:cs typeface="Times New Roman" panose="02020603050405020304" pitchFamily="18" charset="0"/>
              </a:rPr>
              <a:t> </a:t>
            </a:r>
            <a:r>
              <a:rPr lang="sv-SE" sz="2400" b="1" dirty="0">
                <a:cs typeface="Times New Roman" panose="02020603050405020304" pitchFamily="18" charset="0"/>
              </a:rPr>
              <a:t>Föräldraenkät F49 </a:t>
            </a:r>
            <a:r>
              <a:rPr lang="sv-SE" sz="2400" dirty="0">
                <a:cs typeface="Times New Roman" panose="02020603050405020304" pitchFamily="18" charset="0"/>
              </a:rPr>
              <a:t>”Vad har du gjort med din tonåring?”</a:t>
            </a:r>
          </a:p>
          <a:p>
            <a:r>
              <a:rPr lang="sv-SE" sz="2400" dirty="0">
                <a:cs typeface="Times New Roman" panose="02020603050405020304" pitchFamily="18" charset="0"/>
              </a:rPr>
              <a:t>stryks om enkäten inte gjordes i inledningen </a:t>
            </a:r>
          </a:p>
          <a:p>
            <a:endParaRPr lang="sv-SE" sz="2400" dirty="0">
              <a:cs typeface="Times New Roman" panose="02020603050405020304" pitchFamily="18" charset="0"/>
            </a:endParaRPr>
          </a:p>
          <a:p>
            <a:pPr>
              <a:buFont typeface="Arial" pitchFamily="34" charset="0"/>
              <a:buChar char="•"/>
            </a:pPr>
            <a:r>
              <a:rPr lang="sv-SE" sz="2400" dirty="0">
                <a:cs typeface="Times New Roman" panose="02020603050405020304" pitchFamily="18" charset="0"/>
              </a:rPr>
              <a:t> Planering inför framtiden</a:t>
            </a:r>
          </a:p>
          <a:p>
            <a:pPr>
              <a:buFont typeface="Arial" pitchFamily="34" charset="0"/>
              <a:buChar char="•"/>
            </a:pPr>
            <a:endParaRPr lang="sv-SE" sz="2400" dirty="0">
              <a:cs typeface="Times New Roman" panose="02020603050405020304" pitchFamily="18" charset="0"/>
            </a:endParaRPr>
          </a:p>
          <a:p>
            <a:pPr>
              <a:buFont typeface="Arial" pitchFamily="34" charset="0"/>
              <a:buChar char="•"/>
            </a:pPr>
            <a:r>
              <a:rPr lang="sv-SE" sz="2400" dirty="0">
                <a:cs typeface="Times New Roman" panose="02020603050405020304" pitchFamily="18" charset="0"/>
              </a:rPr>
              <a:t> Avslutning – </a:t>
            </a:r>
            <a:r>
              <a:rPr lang="sv-SE" sz="2400" b="1" dirty="0">
                <a:cs typeface="Times New Roman" panose="02020603050405020304" pitchFamily="18" charset="0"/>
              </a:rPr>
              <a:t>eftermätning</a:t>
            </a:r>
          </a:p>
        </p:txBody>
      </p:sp>
      <p:pic>
        <p:nvPicPr>
          <p:cNvPr id="4" name="Bildobjekt 3" descr="\\ad.stockholm.se\cli-sd\cc2sd002\003871\Precens\Brottsprevention\Komet1\Administration\Logotype\PLUS\PLUS logo användbar.jpg">
            <a:extLst>
              <a:ext uri="{FF2B5EF4-FFF2-40B4-BE49-F238E27FC236}">
                <a16:creationId xmlns:a16="http://schemas.microsoft.com/office/drawing/2014/main" id="{1578CB62-5B6C-4DBA-B475-5C7D9CE5482A}"/>
              </a:ext>
            </a:extLst>
          </p:cNvPr>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3204517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8" y="1440000"/>
            <a:ext cx="7874051" cy="3960000"/>
          </a:xfrm>
        </p:spPr>
        <p:txBody>
          <a:bodyPr>
            <a:noAutofit/>
          </a:bodyPr>
          <a:lstStyle/>
          <a:p>
            <a:pPr marL="0" indent="0">
              <a:buNone/>
            </a:pPr>
            <a:r>
              <a:rPr lang="sv-SE" sz="2400" dirty="0">
                <a:cs typeface="Times New Roman" panose="02020603050405020304" pitchFamily="18" charset="0"/>
              </a:rPr>
              <a:t>Instuderingsfrågor till boken ”Positivt beteendestöd i omsorg och skola” av Peter Karlsson, s. 18-67</a:t>
            </a:r>
          </a:p>
          <a:p>
            <a:pPr marL="0" indent="0">
              <a:buNone/>
            </a:pPr>
            <a:r>
              <a:rPr lang="sv-SE" sz="2400" dirty="0">
                <a:cs typeface="Times New Roman" panose="02020603050405020304" pitchFamily="18" charset="0"/>
              </a:rPr>
              <a:t>8 frågor, max 3 A4-sidor</a:t>
            </a:r>
          </a:p>
          <a:p>
            <a:pPr marL="0" indent="0">
              <a:buNone/>
            </a:pPr>
            <a:endParaRPr lang="sv-SE" sz="2400" dirty="0">
              <a:cs typeface="Times New Roman" panose="02020603050405020304" pitchFamily="18" charset="0"/>
            </a:endParaRPr>
          </a:p>
          <a:p>
            <a:pPr marL="0" indent="0">
              <a:buNone/>
            </a:pPr>
            <a:r>
              <a:rPr lang="sv-SE" sz="2400" dirty="0">
                <a:cs typeface="Times New Roman" panose="02020603050405020304" pitchFamily="18" charset="0"/>
              </a:rPr>
              <a:t>Maila svaren till</a:t>
            </a:r>
          </a:p>
          <a:p>
            <a:pPr marL="0" indent="0">
              <a:buNone/>
            </a:pPr>
            <a:r>
              <a:rPr lang="sv-SE" sz="2400" b="1" dirty="0">
                <a:cs typeface="Times New Roman" panose="02020603050405020304" pitchFamily="18" charset="0"/>
              </a:rPr>
              <a:t>Senast </a:t>
            </a:r>
            <a:r>
              <a:rPr lang="sv-SE" sz="2400" dirty="0">
                <a:cs typeface="Times New Roman" panose="02020603050405020304" pitchFamily="18" charset="0"/>
              </a:rPr>
              <a:t>utbildningsdag 4 datum</a:t>
            </a:r>
            <a:endParaRPr lang="sv-SE" sz="2400" b="1" dirty="0">
              <a:cs typeface="Times New Roman" panose="02020603050405020304" pitchFamily="18" charset="0"/>
            </a:endParaRPr>
          </a:p>
        </p:txBody>
      </p:sp>
      <p:sp>
        <p:nvSpPr>
          <p:cNvPr id="6" name="Rubrik 5"/>
          <p:cNvSpPr>
            <a:spLocks noGrp="1"/>
          </p:cNvSpPr>
          <p:nvPr>
            <p:ph type="title"/>
          </p:nvPr>
        </p:nvSpPr>
        <p:spPr/>
        <p:txBody>
          <a:bodyPr>
            <a:normAutofit/>
          </a:bodyPr>
          <a:lstStyle/>
          <a:p>
            <a:pPr algn="ctr"/>
            <a:br>
              <a:rPr lang="sv-SE" sz="320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Påminnelse om litteraturuppgiften</a:t>
            </a:r>
          </a:p>
        </p:txBody>
      </p:sp>
      <p:pic>
        <p:nvPicPr>
          <p:cNvPr id="7" name="Bildobjekt 6" descr="\\ad.stockholm.se\cli-sd\cc2sd002\003871\Precens\Brottsprevention\Komet1\Administration\Logotype\PLUS\PLUS logo användbar.jpg">
            <a:extLst>
              <a:ext uri="{FF2B5EF4-FFF2-40B4-BE49-F238E27FC236}">
                <a16:creationId xmlns:a16="http://schemas.microsoft.com/office/drawing/2014/main" id="{B5B41573-9D04-4179-B61E-6F09C11B204B}"/>
              </a:ext>
            </a:extLst>
          </p:cNvPr>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1061597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7" y="1891144"/>
            <a:ext cx="4145869" cy="3508855"/>
          </a:xfrm>
        </p:spPr>
        <p:txBody>
          <a:bodyPr/>
          <a:lstStyle/>
          <a:p>
            <a:pPr marL="0" indent="0">
              <a:buNone/>
            </a:pPr>
            <a:r>
              <a:rPr lang="sv-SE" dirty="0">
                <a:cs typeface="Times New Roman" panose="02020603050405020304" pitchFamily="18" charset="0"/>
              </a:rPr>
              <a:t>”Himmel, helvete och allt däremellan”</a:t>
            </a:r>
          </a:p>
          <a:p>
            <a:pPr marL="0" indent="0">
              <a:buNone/>
            </a:pPr>
            <a:r>
              <a:rPr lang="sv-SE" dirty="0">
                <a:cs typeface="Times New Roman" panose="02020603050405020304" pitchFamily="18" charset="0"/>
              </a:rPr>
              <a:t>Anna </a:t>
            </a:r>
            <a:r>
              <a:rPr lang="sv-SE" dirty="0" err="1">
                <a:cs typeface="Times New Roman" panose="02020603050405020304" pitchFamily="18" charset="0"/>
              </a:rPr>
              <a:t>Kåver</a:t>
            </a:r>
            <a:r>
              <a:rPr lang="sv-SE" dirty="0">
                <a:cs typeface="Times New Roman" panose="02020603050405020304" pitchFamily="18" charset="0"/>
              </a:rPr>
              <a:t>, </a:t>
            </a:r>
          </a:p>
          <a:p>
            <a:pPr marL="0" indent="0">
              <a:buNone/>
            </a:pPr>
            <a:r>
              <a:rPr lang="sv-SE" dirty="0">
                <a:cs typeface="Times New Roman" panose="02020603050405020304" pitchFamily="18" charset="0"/>
              </a:rPr>
              <a:t>Natur &amp; Kultur., 2009.</a:t>
            </a:r>
          </a:p>
          <a:p>
            <a:pPr marL="0" indent="0">
              <a:buNone/>
            </a:pPr>
            <a:endParaRPr lang="sv-SE" sz="1600" dirty="0">
              <a:latin typeface="Times New Roman" panose="02020603050405020304" pitchFamily="18" charset="0"/>
              <a:cs typeface="Times New Roman" panose="02020603050405020304" pitchFamily="18" charset="0"/>
            </a:endParaRPr>
          </a:p>
          <a:p>
            <a:pPr marL="0" indent="0">
              <a:buNone/>
            </a:pPr>
            <a:endParaRPr lang="sv-SE" sz="1600" dirty="0">
              <a:latin typeface="Times New Roman" panose="02020603050405020304" pitchFamily="18" charset="0"/>
              <a:cs typeface="Times New Roman" panose="02020603050405020304" pitchFamily="18" charset="0"/>
            </a:endParaRPr>
          </a:p>
          <a:p>
            <a:pPr marL="0" indent="0">
              <a:buNone/>
            </a:pPr>
            <a:endParaRPr lang="sv-SE" sz="1600" dirty="0">
              <a:latin typeface="Times New Roman" panose="02020603050405020304" pitchFamily="18" charset="0"/>
              <a:cs typeface="Times New Roman" panose="02020603050405020304" pitchFamily="18" charset="0"/>
            </a:endParaRPr>
          </a:p>
          <a:p>
            <a:endParaRPr lang="sv-SE" sz="1600" dirty="0">
              <a:latin typeface="Times New Roman" panose="02020603050405020304" pitchFamily="18" charset="0"/>
              <a:cs typeface="Times New Roman" panose="02020603050405020304" pitchFamily="18" charset="0"/>
            </a:endParaRPr>
          </a:p>
        </p:txBody>
      </p:sp>
      <p:sp>
        <p:nvSpPr>
          <p:cNvPr id="6" name="Rubrik 5"/>
          <p:cNvSpPr>
            <a:spLocks noGrp="1"/>
          </p:cNvSpPr>
          <p:nvPr>
            <p:ph type="title"/>
          </p:nvPr>
        </p:nvSpPr>
        <p:spPr/>
        <p:txBody>
          <a:bodyPr>
            <a:normAutofit/>
          </a:bodyPr>
          <a:lstStyle/>
          <a:p>
            <a:pPr algn="ctr"/>
            <a:br>
              <a:rPr lang="sv-SE" sz="4000" b="0" dirty="0">
                <a:latin typeface="+mn-lt"/>
                <a:cs typeface="Times New Roman" panose="02020603050405020304" pitchFamily="18" charset="0"/>
              </a:rPr>
            </a:br>
            <a:r>
              <a:rPr lang="sv-SE" sz="4000" b="0" dirty="0">
                <a:latin typeface="+mn-lt"/>
                <a:cs typeface="Times New Roman" panose="02020603050405020304" pitchFamily="18" charset="0"/>
              </a:rPr>
              <a:t>Nyfiken på känslor?</a:t>
            </a:r>
          </a:p>
        </p:txBody>
      </p:sp>
      <p:pic>
        <p:nvPicPr>
          <p:cNvPr id="7" name="Bildobjekt 6" descr="\\Ad.stockholm.se\cli-home\ca2home004\ae32234\Documents\Kåver.jpg"/>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10426"/>
            <a:ext cx="2820295" cy="3979730"/>
          </a:xfrm>
          <a:prstGeom prst="rect">
            <a:avLst/>
          </a:prstGeom>
          <a:noFill/>
          <a:ln>
            <a:noFill/>
          </a:ln>
        </p:spPr>
      </p:pic>
      <p:pic>
        <p:nvPicPr>
          <p:cNvPr id="8" name="Bildobjekt 7" descr="\\ad.stockholm.se\cli-sd\cc2sd002\003871\Precens\Brottsprevention\Komet1\Administration\Logotype\PLUS\PLUS logo användbar.jpg">
            <a:extLst>
              <a:ext uri="{FF2B5EF4-FFF2-40B4-BE49-F238E27FC236}">
                <a16:creationId xmlns:a16="http://schemas.microsoft.com/office/drawing/2014/main" id="{22F3A5E9-BB0A-472E-8D15-84C3D94230AD}"/>
              </a:ext>
            </a:extLst>
          </p:cNvPr>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2871589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95294" y="1669286"/>
            <a:ext cx="8686800" cy="3539430"/>
          </a:xfrm>
          <a:prstGeom prst="rect">
            <a:avLst/>
          </a:prstGeom>
        </p:spPr>
        <p:txBody>
          <a:bodyPr wrap="square">
            <a:spAutoFit/>
          </a:bodyPr>
          <a:lstStyle/>
          <a:p>
            <a:pPr algn="ctr"/>
            <a:endParaRPr lang="sv-SE" sz="2800" dirty="0">
              <a:latin typeface="Times New Roman" panose="02020603050405020304" pitchFamily="18" charset="0"/>
              <a:cs typeface="Times New Roman" panose="02020603050405020304" pitchFamily="18" charset="0"/>
            </a:endParaRPr>
          </a:p>
          <a:p>
            <a:endParaRPr lang="sv-SE" sz="2800" b="1" dirty="0">
              <a:latin typeface="Times New Roman" panose="02020603050405020304" pitchFamily="18" charset="0"/>
              <a:cs typeface="Times New Roman" panose="02020603050405020304" pitchFamily="18" charset="0"/>
            </a:endParaRPr>
          </a:p>
          <a:p>
            <a:r>
              <a:rPr lang="sv-SE" sz="2800" b="1" dirty="0">
                <a:latin typeface="Times New Roman" panose="02020603050405020304" pitchFamily="18" charset="0"/>
                <a:cs typeface="Times New Roman" panose="02020603050405020304" pitchFamily="18" charset="0"/>
              </a:rPr>
              <a:t>          </a:t>
            </a:r>
            <a:endParaRPr lang="sv-SE" sz="2800" dirty="0">
              <a:cs typeface="Times New Roman" panose="02020603050405020304" pitchFamily="18" charset="0"/>
            </a:endParaRPr>
          </a:p>
          <a:p>
            <a:pPr algn="ctr"/>
            <a:endParaRPr lang="sv-SE" sz="2800" dirty="0">
              <a:cs typeface="Times New Roman" panose="02020603050405020304" pitchFamily="18" charset="0"/>
            </a:endParaRPr>
          </a:p>
          <a:p>
            <a:pPr algn="ctr"/>
            <a:r>
              <a:rPr lang="sv-SE" sz="2800" dirty="0">
                <a:cs typeface="Times New Roman" panose="02020603050405020304" pitchFamily="18" charset="0"/>
              </a:rPr>
              <a:t>Tack för din uppmärksamhet!</a:t>
            </a:r>
          </a:p>
          <a:p>
            <a:pPr algn="ctr"/>
            <a:endParaRPr lang="sv-SE" sz="2800" dirty="0">
              <a:latin typeface="Times New Roman" panose="02020603050405020304" pitchFamily="18" charset="0"/>
              <a:cs typeface="Times New Roman" panose="02020603050405020304" pitchFamily="18" charset="0"/>
            </a:endParaRPr>
          </a:p>
          <a:p>
            <a:pPr algn="ctr"/>
            <a:endParaRPr lang="sv-SE" sz="2800" dirty="0">
              <a:latin typeface="Times New Roman" panose="02020603050405020304" pitchFamily="18" charset="0"/>
              <a:cs typeface="Times New Roman" panose="02020603050405020304" pitchFamily="18" charset="0"/>
            </a:endParaRPr>
          </a:p>
          <a:p>
            <a:pPr algn="ctr"/>
            <a:r>
              <a:rPr lang="sv-SE" sz="2800" dirty="0">
                <a:latin typeface="Times New Roman" panose="02020603050405020304" pitchFamily="18" charset="0"/>
                <a:cs typeface="Times New Roman" panose="02020603050405020304" pitchFamily="18" charset="0"/>
              </a:rPr>
              <a:t>Kontakt:</a:t>
            </a:r>
          </a:p>
        </p:txBody>
      </p:sp>
      <p:graphicFrame>
        <p:nvGraphicFramePr>
          <p:cNvPr id="4098" name="Object 6"/>
          <p:cNvGraphicFramePr>
            <a:graphicFrameLocks noChangeAspect="1"/>
          </p:cNvGraphicFramePr>
          <p:nvPr>
            <p:extLst>
              <p:ext uri="{D42A27DB-BD31-4B8C-83A1-F6EECF244321}">
                <p14:modId xmlns:p14="http://schemas.microsoft.com/office/powerpoint/2010/main" val="2490054598"/>
              </p:ext>
            </p:extLst>
          </p:nvPr>
        </p:nvGraphicFramePr>
        <p:xfrm>
          <a:off x="2631325" y="1823305"/>
          <a:ext cx="3614738" cy="742950"/>
        </p:xfrm>
        <a:graphic>
          <a:graphicData uri="http://schemas.openxmlformats.org/presentationml/2006/ole">
            <mc:AlternateContent xmlns:mc="http://schemas.openxmlformats.org/markup-compatibility/2006">
              <mc:Choice xmlns:v="urn:schemas-microsoft-com:vml" Requires="v">
                <p:oleObj spid="_x0000_s4114" name="Photo Editor-foto" r:id="rId4" imgW="21561905" imgH="4458322" progId="">
                  <p:embed/>
                </p:oleObj>
              </mc:Choice>
              <mc:Fallback>
                <p:oleObj name="Photo Editor-foto" r:id="rId4" imgW="21561905" imgH="4458322" progId="">
                  <p:embed/>
                  <p:pic>
                    <p:nvPicPr>
                      <p:cNvPr id="409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1325" y="1823305"/>
                        <a:ext cx="3614738" cy="742950"/>
                      </a:xfrm>
                      <a:prstGeom prst="rect">
                        <a:avLst/>
                      </a:prstGeom>
                      <a:gradFill rotWithShape="0">
                        <a:gsLst>
                          <a:gs pos="0">
                            <a:schemeClr val="bg1"/>
                          </a:gs>
                          <a:gs pos="100000">
                            <a:srgbClr val="7878F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Bildobjekt 3" descr="\\ad.stockholm.se\cli-sd\cc2sd002\003871\Precens\Brottsprevention\Komet1\Administration\Logotype\PLUS\PLUS logo användbar.jpg"/>
          <p:cNvPicPr/>
          <p:nvPr/>
        </p:nvPicPr>
        <p:blipFill>
          <a:blip r:embed="rId6"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57400"/>
            <a:ext cx="9144000" cy="1323439"/>
          </a:xfrm>
          <a:prstGeom prst="rect">
            <a:avLst/>
          </a:prstGeom>
        </p:spPr>
        <p:txBody>
          <a:bodyPr wrap="square">
            <a:spAutoFit/>
          </a:bodyPr>
          <a:lstStyle/>
          <a:p>
            <a:pPr algn="ctr"/>
            <a:r>
              <a:rPr lang="sv-SE" sz="4000" b="1" dirty="0">
                <a:latin typeface="Times New Roman" panose="02020603050405020304" pitchFamily="18" charset="0"/>
                <a:cs typeface="Times New Roman" panose="02020603050405020304" pitchFamily="18" charset="0"/>
              </a:rPr>
              <a:t>      </a:t>
            </a:r>
          </a:p>
          <a:p>
            <a:pPr algn="ctr"/>
            <a:r>
              <a:rPr lang="sv-SE" sz="4000" b="1" dirty="0">
                <a:cs typeface="Times New Roman" panose="02020603050405020304" pitchFamily="18" charset="0"/>
              </a:rPr>
              <a:t>  </a:t>
            </a:r>
            <a:r>
              <a:rPr lang="sv-SE" sz="4000" dirty="0">
                <a:cs typeface="Times New Roman" panose="02020603050405020304" pitchFamily="18" charset="0"/>
              </a:rPr>
              <a:t>Träff 7 – Mindre tjat, skäll och ilska </a:t>
            </a:r>
          </a:p>
        </p:txBody>
      </p:sp>
      <p:pic>
        <p:nvPicPr>
          <p:cNvPr id="6" name="Bildobjekt 5" descr="\\ad.stockholm.se\cli-sd\cc2sd002\003871\Precens\Brottsprevention\Komet1\Administration\Logotype\PLUS\PLUS logo användbar.jpg">
            <a:extLst>
              <a:ext uri="{FF2B5EF4-FFF2-40B4-BE49-F238E27FC236}">
                <a16:creationId xmlns:a16="http://schemas.microsoft.com/office/drawing/2014/main" id="{2488A450-3E00-4159-A3B3-0F72814EE428}"/>
              </a:ext>
            </a:extLst>
          </p:cNvPr>
          <p:cNvPicPr/>
          <p:nvPr/>
        </p:nvPicPr>
        <p:blipFill>
          <a:blip r:embed="rId3" cstate="print"/>
          <a:srcRect/>
          <a:stretch>
            <a:fillRect/>
          </a:stretch>
        </p:blipFill>
        <p:spPr bwMode="auto">
          <a:xfrm>
            <a:off x="7449101" y="5940451"/>
            <a:ext cx="1130531" cy="465513"/>
          </a:xfrm>
          <a:prstGeom prst="rect">
            <a:avLst/>
          </a:prstGeom>
          <a:noFill/>
          <a:ln w="9525">
            <a:noFill/>
            <a:miter lim="800000"/>
            <a:headEnd/>
            <a:tailEnd/>
          </a:ln>
        </p:spPr>
      </p:pic>
    </p:spTree>
    <p:extLst>
      <p:ext uri="{BB962C8B-B14F-4D97-AF65-F5344CB8AC3E}">
        <p14:creationId xmlns:p14="http://schemas.microsoft.com/office/powerpoint/2010/main" val="5309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CFCD37D-94A2-44D7-A137-DA20A598B687}"/>
              </a:ext>
            </a:extLst>
          </p:cNvPr>
          <p:cNvPicPr/>
          <p:nvPr/>
        </p:nvPicPr>
        <p:blipFill rotWithShape="1">
          <a:blip r:embed="rId3">
            <a:extLst>
              <a:ext uri="{28A0092B-C50C-407E-A947-70E740481C1C}">
                <a14:useLocalDpi xmlns:a14="http://schemas.microsoft.com/office/drawing/2010/main" val="0"/>
              </a:ext>
            </a:extLst>
          </a:blip>
          <a:srcRect l="20350" r="18544"/>
          <a:stretch/>
        </p:blipFill>
        <p:spPr bwMode="auto">
          <a:xfrm>
            <a:off x="4445391" y="1628801"/>
            <a:ext cx="4241409" cy="3820975"/>
          </a:xfrm>
          <a:prstGeom prst="rect">
            <a:avLst/>
          </a:prstGeom>
          <a:noFill/>
          <a:ln>
            <a:noFill/>
          </a:ln>
        </p:spPr>
      </p:pic>
      <p:sp>
        <p:nvSpPr>
          <p:cNvPr id="70658" name="Rectangle 2"/>
          <p:cNvSpPr>
            <a:spLocks noGrp="1" noChangeArrowheads="1"/>
          </p:cNvSpPr>
          <p:nvPr>
            <p:ph type="title"/>
          </p:nvPr>
        </p:nvSpPr>
        <p:spPr>
          <a:xfrm>
            <a:off x="558800" y="304800"/>
            <a:ext cx="8585200" cy="1035968"/>
          </a:xfrm>
        </p:spPr>
        <p:txBody>
          <a:bodyPr>
            <a:normAutofit fontScale="90000"/>
          </a:bodyPr>
          <a:lstStyle/>
          <a:p>
            <a:pPr algn="ctr" eaLnBrk="1" hangingPunct="1"/>
            <a:br>
              <a:rPr lang="sv-SE" sz="2200" b="0" dirty="0">
                <a:latin typeface="Times New Roman" panose="02020603050405020304" pitchFamily="18" charset="0"/>
                <a:cs typeface="Times New Roman" panose="02020603050405020304" pitchFamily="18" charset="0"/>
              </a:rPr>
            </a:br>
            <a:r>
              <a:rPr lang="sv-SE" sz="4000" b="0" dirty="0">
                <a:latin typeface="+mn-lt"/>
                <a:cs typeface="Times New Roman" panose="02020603050405020304" pitchFamily="18" charset="0"/>
              </a:rPr>
              <a:t>Dagordning Träff 7 – </a:t>
            </a:r>
            <a:r>
              <a:rPr lang="sv-SE" sz="3100" b="0" dirty="0">
                <a:latin typeface="+mn-lt"/>
                <a:cs typeface="Times New Roman" panose="02020603050405020304" pitchFamily="18" charset="0"/>
              </a:rPr>
              <a:t>Mindre tjat, skäll och ilska</a:t>
            </a:r>
          </a:p>
        </p:txBody>
      </p:sp>
      <p:sp>
        <p:nvSpPr>
          <p:cNvPr id="70659" name="Rectangle 3"/>
          <p:cNvSpPr>
            <a:spLocks noGrp="1" noChangeArrowheads="1"/>
          </p:cNvSpPr>
          <p:nvPr>
            <p:ph idx="1"/>
          </p:nvPr>
        </p:nvSpPr>
        <p:spPr>
          <a:xfrm>
            <a:off x="457200" y="1541928"/>
            <a:ext cx="8178800" cy="4335343"/>
          </a:xfrm>
        </p:spPr>
        <p:txBody>
          <a:bodyPr>
            <a:normAutofit/>
          </a:bodyPr>
          <a:lstStyle/>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Introduktion</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Genomgång av hemövning</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Välja bort onödiga konflikter</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Hantera din egen ilska</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Säga ifrån</a:t>
            </a:r>
          </a:p>
          <a:p>
            <a:pPr marL="342900" indent="-342900" eaLnBrk="1" hangingPunct="1">
              <a:lnSpc>
                <a:spcPct val="150000"/>
              </a:lnSpc>
              <a:buFont typeface="Arial" panose="020B0604020202020204" pitchFamily="34" charset="0"/>
              <a:buChar char="•"/>
            </a:pPr>
            <a:r>
              <a:rPr lang="sv-SE" sz="2200" dirty="0">
                <a:cs typeface="Times New Roman" panose="02020603050405020304" pitchFamily="18" charset="0"/>
              </a:rPr>
              <a:t>Ny övning hemma</a:t>
            </a:r>
          </a:p>
        </p:txBody>
      </p:sp>
      <p:pic>
        <p:nvPicPr>
          <p:cNvPr id="4" name="Bildobjekt 3"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110625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pPr eaLnBrk="1" hangingPunct="1"/>
            <a:endParaRPr lang="sv-SE"/>
          </a:p>
        </p:txBody>
      </p:sp>
      <p:pic>
        <p:nvPicPr>
          <p:cNvPr id="11267" name="Picture 7" descr="C:\Documents and Settings\Komet\Lokala inställningar\Temporary Internet Files\Content.IE5\69H6FIH0\MCj04316210000[1].png"/>
          <p:cNvPicPr>
            <a:picLocks noChangeAspect="1" noChangeArrowheads="1"/>
          </p:cNvPicPr>
          <p:nvPr/>
        </p:nvPicPr>
        <p:blipFill>
          <a:blip r:embed="rId3" cstate="print"/>
          <a:srcRect/>
          <a:stretch>
            <a:fillRect/>
          </a:stretch>
        </p:blipFill>
        <p:spPr bwMode="auto">
          <a:xfrm>
            <a:off x="3714750" y="2571750"/>
            <a:ext cx="1714500" cy="1714500"/>
          </a:xfrm>
          <a:prstGeom prst="rect">
            <a:avLst/>
          </a:prstGeom>
          <a:noFill/>
          <a:ln w="9525">
            <a:noFill/>
            <a:miter lim="800000"/>
            <a:headEnd/>
            <a:tailEnd/>
          </a:ln>
        </p:spPr>
      </p:pic>
      <p:pic>
        <p:nvPicPr>
          <p:cNvPr id="11268" name="Picture 8" descr="C:\Documents and Settings\Komet\Lokala inställningar\Temporary Internet Files\Content.IE5\69H6FIH0\MCj04316210000[1].png"/>
          <p:cNvPicPr>
            <a:picLocks noChangeAspect="1" noChangeArrowheads="1"/>
          </p:cNvPicPr>
          <p:nvPr/>
        </p:nvPicPr>
        <p:blipFill>
          <a:blip r:embed="rId3" cstate="print"/>
          <a:srcRect/>
          <a:stretch>
            <a:fillRect/>
          </a:stretch>
        </p:blipFill>
        <p:spPr bwMode="auto">
          <a:xfrm>
            <a:off x="2643188" y="2714625"/>
            <a:ext cx="1714500" cy="1714500"/>
          </a:xfrm>
          <a:prstGeom prst="rect">
            <a:avLst/>
          </a:prstGeom>
          <a:noFill/>
          <a:ln w="9525">
            <a:noFill/>
            <a:miter lim="800000"/>
            <a:headEnd/>
            <a:tailEnd/>
          </a:ln>
        </p:spPr>
      </p:pic>
      <p:sp>
        <p:nvSpPr>
          <p:cNvPr id="11269" name="Platshållare för innehåll 9"/>
          <p:cNvSpPr>
            <a:spLocks noGrp="1"/>
          </p:cNvSpPr>
          <p:nvPr>
            <p:ph idx="1"/>
          </p:nvPr>
        </p:nvSpPr>
        <p:spPr/>
        <p:txBody>
          <a:bodyPr/>
          <a:lstStyle/>
          <a:p>
            <a:pPr eaLnBrk="1" hangingPunct="1"/>
            <a:endParaRPr lang="sv-SE" dirty="0"/>
          </a:p>
        </p:txBody>
      </p:sp>
      <p:pic>
        <p:nvPicPr>
          <p:cNvPr id="6" name="Bildobjekt 5" descr="\\ad.stockholm.se\cli-sd\cc2sd002\003871\Precens\Brottsprevention\Komet1\Administration\Logotype\PLUS\PLUS logo användbar.jpg">
            <a:extLst>
              <a:ext uri="{FF2B5EF4-FFF2-40B4-BE49-F238E27FC236}">
                <a16:creationId xmlns:a16="http://schemas.microsoft.com/office/drawing/2014/main" id="{4E36E866-74C3-4C8A-8CDB-1F16969A02CF}"/>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4000" b="0" dirty="0">
                <a:latin typeface="+mn-lt"/>
                <a:cs typeface="Times New Roman" panose="02020603050405020304" pitchFamily="18" charset="0"/>
              </a:rPr>
              <a:t>Samspelsanalys</a:t>
            </a:r>
            <a:br>
              <a:rPr lang="sv-SE" sz="4000" b="0" dirty="0">
                <a:latin typeface="+mn-lt"/>
                <a:cs typeface="Times New Roman" panose="02020603050405020304" pitchFamily="18" charset="0"/>
              </a:rPr>
            </a:br>
            <a:r>
              <a:rPr lang="sv-SE" sz="3200" b="0" dirty="0">
                <a:latin typeface="+mn-lt"/>
                <a:cs typeface="Times New Roman" panose="02020603050405020304" pitchFamily="18" charset="0"/>
              </a:rPr>
              <a:t>Applicerat på filmen</a:t>
            </a:r>
            <a:endParaRPr lang="sv-SE" sz="4000" b="0" dirty="0">
              <a:latin typeface="+mn-lt"/>
              <a:cs typeface="Times New Roman" panose="02020603050405020304" pitchFamily="18" charset="0"/>
            </a:endParaRPr>
          </a:p>
        </p:txBody>
      </p:sp>
      <p:sp>
        <p:nvSpPr>
          <p:cNvPr id="3" name="Platshållare för innehåll 2"/>
          <p:cNvSpPr>
            <a:spLocks noGrp="1"/>
          </p:cNvSpPr>
          <p:nvPr>
            <p:ph idx="1"/>
          </p:nvPr>
        </p:nvSpPr>
        <p:spPr/>
        <p:txBody>
          <a:bodyPr/>
          <a:lstStyle/>
          <a:p>
            <a:endParaRPr lang="sv-SE" sz="1800" dirty="0">
              <a:latin typeface="Times New Roman" panose="02020603050405020304" pitchFamily="18" charset="0"/>
              <a:cs typeface="Times New Roman" panose="02020603050405020304" pitchFamily="18" charset="0"/>
            </a:endParaRPr>
          </a:p>
          <a:p>
            <a:endParaRPr lang="sv-SE" sz="1800" dirty="0">
              <a:latin typeface="Times New Roman" panose="02020603050405020304" pitchFamily="18" charset="0"/>
              <a:cs typeface="Times New Roman" panose="02020603050405020304" pitchFamily="18" charset="0"/>
            </a:endParaRPr>
          </a:p>
          <a:p>
            <a:endParaRPr lang="sv-SE" sz="1800" dirty="0">
              <a:latin typeface="Times New Roman" panose="02020603050405020304" pitchFamily="18" charset="0"/>
              <a:cs typeface="Times New Roman" panose="02020603050405020304" pitchFamily="18" charset="0"/>
            </a:endParaRPr>
          </a:p>
        </p:txBody>
      </p:sp>
      <p:sp>
        <p:nvSpPr>
          <p:cNvPr id="4" name="Rektangel med rundade hörn 3"/>
          <p:cNvSpPr/>
          <p:nvPr/>
        </p:nvSpPr>
        <p:spPr>
          <a:xfrm>
            <a:off x="233873" y="1394169"/>
            <a:ext cx="1857404" cy="1863356"/>
          </a:xfrm>
          <a:prstGeom prst="roundRect">
            <a:avLst>
              <a:gd name="adj" fmla="val 15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a:t>
            </a:r>
          </a:p>
        </p:txBody>
      </p:sp>
      <p:sp>
        <p:nvSpPr>
          <p:cNvPr id="6" name="Ellips 5"/>
          <p:cNvSpPr/>
          <p:nvPr/>
        </p:nvSpPr>
        <p:spPr>
          <a:xfrm>
            <a:off x="3259927" y="1335536"/>
            <a:ext cx="2254065" cy="2013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dirty="0">
                <a:solidFill>
                  <a:srgbClr val="000000"/>
                </a:solidFill>
                <a:latin typeface="Arial"/>
                <a:cs typeface="Times New Roman" panose="02020603050405020304" pitchFamily="18" charset="0"/>
              </a:rPr>
              <a:t>Soraya knackar med pennan</a:t>
            </a:r>
            <a:endParaRPr kumimoji="0" lang="sv-SE" sz="20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7" name="Höger 6"/>
          <p:cNvSpPr/>
          <p:nvPr/>
        </p:nvSpPr>
        <p:spPr>
          <a:xfrm>
            <a:off x="5640565" y="45025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8" name="Höger 7"/>
          <p:cNvSpPr/>
          <p:nvPr/>
        </p:nvSpPr>
        <p:spPr>
          <a:xfrm>
            <a:off x="5631151" y="20835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9" name="Rektangel med rundade hörn 8"/>
          <p:cNvSpPr/>
          <p:nvPr/>
        </p:nvSpPr>
        <p:spPr>
          <a:xfrm>
            <a:off x="6682643" y="3761001"/>
            <a:ext cx="2254064" cy="1863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K</a:t>
            </a:r>
            <a:endParaRPr kumimoji="0" lang="sv-SE" sz="18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pic>
        <p:nvPicPr>
          <p:cNvPr id="10" name="Bildobjekt 9"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11" name="Rektangel med rundade hörn 3">
            <a:extLst>
              <a:ext uri="{FF2B5EF4-FFF2-40B4-BE49-F238E27FC236}">
                <a16:creationId xmlns:a16="http://schemas.microsoft.com/office/drawing/2014/main" id="{4A5EB80A-5D7D-42B3-894B-5851FF7C85AC}"/>
              </a:ext>
            </a:extLst>
          </p:cNvPr>
          <p:cNvSpPr/>
          <p:nvPr/>
        </p:nvSpPr>
        <p:spPr>
          <a:xfrm>
            <a:off x="242334" y="3813233"/>
            <a:ext cx="1857404" cy="1863356"/>
          </a:xfrm>
          <a:prstGeom prst="roundRect">
            <a:avLst>
              <a:gd name="adj" fmla="val 15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a:t>
            </a:r>
          </a:p>
        </p:txBody>
      </p:sp>
      <p:sp>
        <p:nvSpPr>
          <p:cNvPr id="12" name="Höger 6">
            <a:extLst>
              <a:ext uri="{FF2B5EF4-FFF2-40B4-BE49-F238E27FC236}">
                <a16:creationId xmlns:a16="http://schemas.microsoft.com/office/drawing/2014/main" id="{81778D56-4241-4555-8A63-D3E48DBDC808}"/>
              </a:ext>
            </a:extLst>
          </p:cNvPr>
          <p:cNvSpPr/>
          <p:nvPr/>
        </p:nvSpPr>
        <p:spPr>
          <a:xfrm>
            <a:off x="2193744" y="21130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13" name="Höger 6">
            <a:extLst>
              <a:ext uri="{FF2B5EF4-FFF2-40B4-BE49-F238E27FC236}">
                <a16:creationId xmlns:a16="http://schemas.microsoft.com/office/drawing/2014/main" id="{4D5CC828-7516-4013-9424-CFC77C580659}"/>
              </a:ext>
            </a:extLst>
          </p:cNvPr>
          <p:cNvSpPr/>
          <p:nvPr/>
        </p:nvSpPr>
        <p:spPr>
          <a:xfrm>
            <a:off x="2201836" y="45025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14" name="Ellips 13">
            <a:extLst>
              <a:ext uri="{FF2B5EF4-FFF2-40B4-BE49-F238E27FC236}">
                <a16:creationId xmlns:a16="http://schemas.microsoft.com/office/drawing/2014/main" id="{5861203E-9A7C-463F-956F-E76D36408F07}"/>
              </a:ext>
            </a:extLst>
          </p:cNvPr>
          <p:cNvSpPr/>
          <p:nvPr/>
        </p:nvSpPr>
        <p:spPr>
          <a:xfrm>
            <a:off x="3273901" y="3698705"/>
            <a:ext cx="2254065" cy="2013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dirty="0">
                <a:solidFill>
                  <a:srgbClr val="000000"/>
                </a:solidFill>
                <a:latin typeface="Arial"/>
                <a:cs typeface="Times New Roman" panose="02020603050405020304" pitchFamily="18" charset="0"/>
              </a:rPr>
              <a:t>Mamma höjer rösten</a:t>
            </a:r>
            <a:endParaRPr kumimoji="0" lang="sv-SE" sz="20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15" name="Rektangel med rundade hörn 8">
            <a:extLst>
              <a:ext uri="{FF2B5EF4-FFF2-40B4-BE49-F238E27FC236}">
                <a16:creationId xmlns:a16="http://schemas.microsoft.com/office/drawing/2014/main" id="{B4D6F617-D857-4101-A3E7-AB70A84AB9EC}"/>
              </a:ext>
            </a:extLst>
          </p:cNvPr>
          <p:cNvSpPr/>
          <p:nvPr/>
        </p:nvSpPr>
        <p:spPr>
          <a:xfrm>
            <a:off x="6682643" y="1394169"/>
            <a:ext cx="2254064" cy="1863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K</a:t>
            </a:r>
            <a:endParaRPr kumimoji="0" lang="sv-SE" sz="18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381221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pPr eaLnBrk="1" hangingPunct="1"/>
            <a:endParaRPr lang="sv-SE"/>
          </a:p>
        </p:txBody>
      </p:sp>
      <p:pic>
        <p:nvPicPr>
          <p:cNvPr id="11267" name="Picture 7" descr="C:\Documents and Settings\Komet\Lokala inställningar\Temporary Internet Files\Content.IE5\69H6FIH0\MCj04316210000[1].png"/>
          <p:cNvPicPr>
            <a:picLocks noChangeAspect="1" noChangeArrowheads="1"/>
          </p:cNvPicPr>
          <p:nvPr/>
        </p:nvPicPr>
        <p:blipFill>
          <a:blip r:embed="rId3" cstate="print"/>
          <a:srcRect/>
          <a:stretch>
            <a:fillRect/>
          </a:stretch>
        </p:blipFill>
        <p:spPr bwMode="auto">
          <a:xfrm>
            <a:off x="3714750" y="2571750"/>
            <a:ext cx="1714500" cy="1714500"/>
          </a:xfrm>
          <a:prstGeom prst="rect">
            <a:avLst/>
          </a:prstGeom>
          <a:noFill/>
          <a:ln w="9525">
            <a:noFill/>
            <a:miter lim="800000"/>
            <a:headEnd/>
            <a:tailEnd/>
          </a:ln>
        </p:spPr>
      </p:pic>
      <p:pic>
        <p:nvPicPr>
          <p:cNvPr id="11268" name="Picture 8" descr="C:\Documents and Settings\Komet\Lokala inställningar\Temporary Internet Files\Content.IE5\69H6FIH0\MCj04316210000[1].png"/>
          <p:cNvPicPr>
            <a:picLocks noChangeAspect="1" noChangeArrowheads="1"/>
          </p:cNvPicPr>
          <p:nvPr/>
        </p:nvPicPr>
        <p:blipFill>
          <a:blip r:embed="rId3" cstate="print"/>
          <a:srcRect/>
          <a:stretch>
            <a:fillRect/>
          </a:stretch>
        </p:blipFill>
        <p:spPr bwMode="auto">
          <a:xfrm>
            <a:off x="2643188" y="2714625"/>
            <a:ext cx="1714500" cy="1714500"/>
          </a:xfrm>
          <a:prstGeom prst="rect">
            <a:avLst/>
          </a:prstGeom>
          <a:noFill/>
          <a:ln w="9525">
            <a:noFill/>
            <a:miter lim="800000"/>
            <a:headEnd/>
            <a:tailEnd/>
          </a:ln>
        </p:spPr>
      </p:pic>
      <p:sp>
        <p:nvSpPr>
          <p:cNvPr id="11269" name="Platshållare för innehåll 9"/>
          <p:cNvSpPr>
            <a:spLocks noGrp="1"/>
          </p:cNvSpPr>
          <p:nvPr>
            <p:ph idx="1"/>
          </p:nvPr>
        </p:nvSpPr>
        <p:spPr/>
        <p:txBody>
          <a:bodyPr/>
          <a:lstStyle/>
          <a:p>
            <a:pPr eaLnBrk="1" hangingPunct="1"/>
            <a:endParaRPr lang="sv-SE" dirty="0"/>
          </a:p>
        </p:txBody>
      </p:sp>
      <p:pic>
        <p:nvPicPr>
          <p:cNvPr id="6" name="Bildobjekt 5" descr="\\ad.stockholm.se\cli-sd\cc2sd002\003871\Precens\Brottsprevention\Komet1\Administration\Logotype\PLUS\PLUS logo användbar.jpg">
            <a:extLst>
              <a:ext uri="{FF2B5EF4-FFF2-40B4-BE49-F238E27FC236}">
                <a16:creationId xmlns:a16="http://schemas.microsoft.com/office/drawing/2014/main" id="{178CE647-F225-46EE-BB3D-4968BB4D1B4E}"/>
              </a:ext>
            </a:extLst>
          </p:cNvPr>
          <p:cNvPicPr/>
          <p:nvPr/>
        </p:nvPicPr>
        <p:blipFill>
          <a:blip r:embed="rId4" cstate="print"/>
          <a:srcRect/>
          <a:stretch>
            <a:fillRect/>
          </a:stretch>
        </p:blipFill>
        <p:spPr bwMode="auto">
          <a:xfrm>
            <a:off x="7449101" y="5940451"/>
            <a:ext cx="1130531" cy="4655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lnSpc>
                <a:spcPct val="100000"/>
              </a:lnSpc>
            </a:pPr>
            <a:r>
              <a:rPr lang="sv-SE" sz="4400" b="0" dirty="0">
                <a:latin typeface="+mn-lt"/>
                <a:cs typeface="Times New Roman" panose="02020603050405020304" pitchFamily="18" charset="0"/>
              </a:rPr>
              <a:t>Samspelsanalys</a:t>
            </a:r>
            <a:br>
              <a:rPr lang="sv-SE" sz="4000" b="0" dirty="0">
                <a:latin typeface="+mn-lt"/>
                <a:cs typeface="Times New Roman" panose="02020603050405020304" pitchFamily="18" charset="0"/>
              </a:rPr>
            </a:br>
            <a:r>
              <a:rPr lang="sv-SE" sz="3600" b="0" dirty="0">
                <a:latin typeface="+mn-lt"/>
                <a:cs typeface="Times New Roman" panose="02020603050405020304" pitchFamily="18" charset="0"/>
              </a:rPr>
              <a:t>Målbeteende- Öva</a:t>
            </a:r>
          </a:p>
        </p:txBody>
      </p:sp>
      <p:sp>
        <p:nvSpPr>
          <p:cNvPr id="3" name="Platshållare för innehåll 2"/>
          <p:cNvSpPr>
            <a:spLocks noGrp="1"/>
          </p:cNvSpPr>
          <p:nvPr>
            <p:ph idx="1"/>
          </p:nvPr>
        </p:nvSpPr>
        <p:spPr/>
        <p:txBody>
          <a:bodyPr/>
          <a:lstStyle/>
          <a:p>
            <a:endParaRPr lang="sv-SE" sz="1800" dirty="0">
              <a:latin typeface="Times New Roman" panose="02020603050405020304" pitchFamily="18" charset="0"/>
              <a:cs typeface="Times New Roman" panose="02020603050405020304" pitchFamily="18" charset="0"/>
            </a:endParaRPr>
          </a:p>
          <a:p>
            <a:endParaRPr lang="sv-SE" sz="1800" dirty="0">
              <a:latin typeface="Times New Roman" panose="02020603050405020304" pitchFamily="18" charset="0"/>
              <a:cs typeface="Times New Roman" panose="02020603050405020304" pitchFamily="18" charset="0"/>
            </a:endParaRPr>
          </a:p>
          <a:p>
            <a:endParaRPr lang="sv-SE" sz="1800" dirty="0">
              <a:latin typeface="Times New Roman" panose="02020603050405020304" pitchFamily="18" charset="0"/>
              <a:cs typeface="Times New Roman" panose="02020603050405020304" pitchFamily="18" charset="0"/>
            </a:endParaRPr>
          </a:p>
        </p:txBody>
      </p:sp>
      <p:sp>
        <p:nvSpPr>
          <p:cNvPr id="4" name="Rektangel med rundade hörn 3"/>
          <p:cNvSpPr/>
          <p:nvPr/>
        </p:nvSpPr>
        <p:spPr>
          <a:xfrm>
            <a:off x="226300" y="1808971"/>
            <a:ext cx="2369738" cy="3240057"/>
          </a:xfrm>
          <a:prstGeom prst="roundRect">
            <a:avLst>
              <a:gd name="adj" fmla="val 15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6" name="Ellips 5"/>
          <p:cNvSpPr/>
          <p:nvPr/>
        </p:nvSpPr>
        <p:spPr>
          <a:xfrm>
            <a:off x="3435924" y="2070519"/>
            <a:ext cx="2382195" cy="2716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1" i="0" u="none" strike="sng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7" name="Höger 6"/>
          <p:cNvSpPr/>
          <p:nvPr/>
        </p:nvSpPr>
        <p:spPr>
          <a:xfrm>
            <a:off x="2684224" y="2990790"/>
            <a:ext cx="693068" cy="495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
        <p:nvSpPr>
          <p:cNvPr id="9" name="Rektangel med rundade hörn 8"/>
          <p:cNvSpPr/>
          <p:nvPr/>
        </p:nvSpPr>
        <p:spPr>
          <a:xfrm>
            <a:off x="6610757" y="1808971"/>
            <a:ext cx="2333806" cy="3240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pic>
        <p:nvPicPr>
          <p:cNvPr id="10" name="Bildobjekt 9"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BA767494-E23E-4D2B-B67C-5144B9F5A10F}"/>
              </a:ext>
            </a:extLst>
          </p:cNvPr>
          <p:cNvSpPr txBox="1"/>
          <p:nvPr/>
        </p:nvSpPr>
        <p:spPr>
          <a:xfrm>
            <a:off x="514901" y="1808971"/>
            <a:ext cx="169691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mn-cs"/>
              </a:rPr>
              <a:t>Innan Situation</a:t>
            </a:r>
          </a:p>
        </p:txBody>
      </p:sp>
      <p:sp>
        <p:nvSpPr>
          <p:cNvPr id="11" name="textruta 10">
            <a:extLst>
              <a:ext uri="{FF2B5EF4-FFF2-40B4-BE49-F238E27FC236}">
                <a16:creationId xmlns:a16="http://schemas.microsoft.com/office/drawing/2014/main" id="{C6F3F594-0292-408B-9128-7DBD04055106}"/>
              </a:ext>
            </a:extLst>
          </p:cNvPr>
          <p:cNvSpPr txBox="1"/>
          <p:nvPr/>
        </p:nvSpPr>
        <p:spPr>
          <a:xfrm>
            <a:off x="6778684" y="1808971"/>
            <a:ext cx="207769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mn-cs"/>
              </a:rPr>
              <a:t>Efter Konsekvens</a:t>
            </a:r>
          </a:p>
        </p:txBody>
      </p:sp>
      <p:sp>
        <p:nvSpPr>
          <p:cNvPr id="12" name="textruta 11">
            <a:extLst>
              <a:ext uri="{FF2B5EF4-FFF2-40B4-BE49-F238E27FC236}">
                <a16:creationId xmlns:a16="http://schemas.microsoft.com/office/drawing/2014/main" id="{76C7A480-AA8F-4466-973B-A69914234116}"/>
              </a:ext>
            </a:extLst>
          </p:cNvPr>
          <p:cNvSpPr txBox="1"/>
          <p:nvPr/>
        </p:nvSpPr>
        <p:spPr>
          <a:xfrm>
            <a:off x="3700005" y="2534830"/>
            <a:ext cx="185403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a:ea typeface="+mn-ea"/>
                <a:cs typeface="+mn-cs"/>
              </a:rPr>
              <a:t>Beteende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dirty="0">
                <a:solidFill>
                  <a:srgbClr val="000000"/>
                </a:solidFill>
                <a:latin typeface="Arial"/>
              </a:rPr>
              <a:t>Minskat knackande</a:t>
            </a:r>
            <a:endParaRPr kumimoji="0" lang="sv-SE" sz="200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Höger 6">
            <a:extLst>
              <a:ext uri="{FF2B5EF4-FFF2-40B4-BE49-F238E27FC236}">
                <a16:creationId xmlns:a16="http://schemas.microsoft.com/office/drawing/2014/main" id="{35675DCE-B4A5-4AD9-A623-A7D555E22E3D}"/>
              </a:ext>
            </a:extLst>
          </p:cNvPr>
          <p:cNvSpPr/>
          <p:nvPr/>
        </p:nvSpPr>
        <p:spPr>
          <a:xfrm>
            <a:off x="5867904" y="3010148"/>
            <a:ext cx="693068" cy="495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BCAAD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98026869"/>
      </p:ext>
    </p:extLst>
  </p:cSld>
  <p:clrMapOvr>
    <a:masterClrMapping/>
  </p:clrMapOvr>
</p:sld>
</file>

<file path=ppt/theme/theme1.xml><?xml version="1.0" encoding="utf-8"?>
<a:theme xmlns:a="http://schemas.openxmlformats.org/drawingml/2006/main" name="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Förstasidan_2_rutor">
  <a:themeElements>
    <a:clrScheme name="Stockholms stads färger">
      <a:dk1>
        <a:srgbClr val="000000"/>
      </a:dk1>
      <a:lt1>
        <a:srgbClr val="00000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007EC4"/>
        </a:solidFill>
        <a:ln>
          <a:noFill/>
        </a:ln>
      </a:spPr>
      <a:bodyPr lIns="234000" rIns="234000"/>
      <a:lstStyle>
        <a:defPPr marL="0" marR="0" indent="0" algn="l" defTabSz="914400" rtl="0" eaLnBrk="1" fontAlgn="auto" latinLnBrk="0" hangingPunct="1">
          <a:lnSpc>
            <a:spcPts val="2000"/>
          </a:lnSpc>
          <a:spcBef>
            <a:spcPts val="0"/>
          </a:spcBef>
          <a:spcAft>
            <a:spcPts val="0"/>
          </a:spcAft>
          <a:buClrTx/>
          <a:buSzTx/>
          <a:buFont typeface="Arial" pitchFamily="34" charset="0"/>
          <a:buNone/>
          <a:tabLst/>
          <a:defRPr kumimoji="0" sz="2000" b="0" i="0" u="none" strike="noStrike" kern="1200" cap="none" spc="0" normalizeH="0" baseline="0" noProof="0" smtClean="0">
            <a:ln>
              <a:noFill/>
            </a:ln>
            <a:solidFill>
              <a:srgbClr val="000000"/>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Kapitel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Standardegenskaper.</tns:defaultPropertyEditorNamespace>
</tns:customPropertyEditors>
</file>

<file path=customXml/itemProps1.xml><?xml version="1.0" encoding="utf-8"?>
<ds:datastoreItem xmlns:ds="http://schemas.openxmlformats.org/officeDocument/2006/customXml" ds:itemID="{79A1DC5D-7C5C-4C35-86EE-C714AD4398A4}">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Sthlm_Presentation</Template>
  <TotalTime>6215</TotalTime>
  <Words>5845</Words>
  <Application>Microsoft Office PowerPoint</Application>
  <PresentationFormat>Bildspel på skärmen (4:3)</PresentationFormat>
  <Paragraphs>680</Paragraphs>
  <Slides>37</Slides>
  <Notes>37</Notes>
  <HiddenSlides>0</HiddenSlides>
  <MMClips>0</MMClips>
  <ScaleCrop>false</ScaleCrop>
  <HeadingPairs>
    <vt:vector size="8" baseType="variant">
      <vt:variant>
        <vt:lpstr>Använt teckensnitt</vt:lpstr>
      </vt:variant>
      <vt:variant>
        <vt:i4>7</vt:i4>
      </vt:variant>
      <vt:variant>
        <vt:lpstr>Tema</vt:lpstr>
      </vt:variant>
      <vt:variant>
        <vt:i4>5</vt:i4>
      </vt:variant>
      <vt:variant>
        <vt:lpstr>Serverprogram för OLE-inbäddning</vt:lpstr>
      </vt:variant>
      <vt:variant>
        <vt:i4>2</vt:i4>
      </vt:variant>
      <vt:variant>
        <vt:lpstr>Bildrubriker</vt:lpstr>
      </vt:variant>
      <vt:variant>
        <vt:i4>37</vt:i4>
      </vt:variant>
    </vt:vector>
  </HeadingPairs>
  <TitlesOfParts>
    <vt:vector size="51" baseType="lpstr">
      <vt:lpstr>Arial</vt:lpstr>
      <vt:lpstr>Calibri</vt:lpstr>
      <vt:lpstr>Monotype Sorts</vt:lpstr>
      <vt:lpstr>Stockholm Type Regular</vt:lpstr>
      <vt:lpstr>Times</vt:lpstr>
      <vt:lpstr>Times New Roman</vt:lpstr>
      <vt:lpstr>Wingdings</vt:lpstr>
      <vt:lpstr>Sthlm_Presentation</vt:lpstr>
      <vt:lpstr>Förstasidan_2_rutor</vt:lpstr>
      <vt:lpstr>Kapitelsidor</vt:lpstr>
      <vt:lpstr>Innehållssidor</vt:lpstr>
      <vt:lpstr>1_Innehållssidor</vt:lpstr>
      <vt:lpstr>Document</vt:lpstr>
      <vt:lpstr>Photo Editor-foto</vt:lpstr>
      <vt:lpstr>Gruppledarutbildning</vt:lpstr>
      <vt:lpstr> Utbildningsdag 3</vt:lpstr>
      <vt:lpstr>PowerPoint-presentation</vt:lpstr>
      <vt:lpstr>PowerPoint-presentation</vt:lpstr>
      <vt:lpstr> Dagordning Träff 7 – Mindre tjat, skäll och ilska</vt:lpstr>
      <vt:lpstr>PowerPoint-presentation</vt:lpstr>
      <vt:lpstr>Samspelsanalys Applicerat på filmen</vt:lpstr>
      <vt:lpstr>PowerPoint-presentation</vt:lpstr>
      <vt:lpstr>Samspelsanalys Målbeteende- Öva</vt:lpstr>
      <vt:lpstr> Varför använder man ibland tjat/skäll?</vt:lpstr>
      <vt:lpstr> Utsläckning eller ”uthållighetskurvan” </vt:lpstr>
      <vt:lpstr> Varför fungerar inte tjat?</vt:lpstr>
      <vt:lpstr>Upptrappning av konflikter </vt:lpstr>
      <vt:lpstr>PowerPoint-presentation</vt:lpstr>
      <vt:lpstr>Vilka strider skall man välja bort  och vilka skall man ta?</vt:lpstr>
      <vt:lpstr> Hur väljer man bort en strid?</vt:lpstr>
      <vt:lpstr>Teoretisk bakgrund</vt:lpstr>
      <vt:lpstr>Ilskemodell</vt:lpstr>
      <vt:lpstr> Arbeta förebyggande</vt:lpstr>
      <vt:lpstr> Myter om ilska</vt:lpstr>
      <vt:lpstr>Säga ifrån på ett lugnt sätt</vt:lpstr>
      <vt:lpstr>PowerPoint-presentation</vt:lpstr>
      <vt:lpstr>PowerPoint-presentation</vt:lpstr>
      <vt:lpstr> Dagordning Träff 8 – Regler</vt:lpstr>
      <vt:lpstr> Forskning om regler</vt:lpstr>
      <vt:lpstr> Regler</vt:lpstr>
      <vt:lpstr>PowerPoint-presentation</vt:lpstr>
      <vt:lpstr>Samspelsanalys Applicerat på filmen- Shilas beteende</vt:lpstr>
      <vt:lpstr>Samspelsanalys Applicerat på filmen- Pappas beteende</vt:lpstr>
      <vt:lpstr> Konsekvenser</vt:lpstr>
      <vt:lpstr> Överenskommelse av regler</vt:lpstr>
      <vt:lpstr>PowerPoint-presentation</vt:lpstr>
      <vt:lpstr> Handlingsplan</vt:lpstr>
      <vt:lpstr> Repetition och plan för framtiden</vt:lpstr>
      <vt:lpstr> Påminnelse om litteraturuppgiften</vt:lpstr>
      <vt:lpstr> Nyfiken på känslor?</vt:lpstr>
      <vt:lpstr>PowerPoint-presentation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KommunikationsMEtod  Utbildningstillfälle 3 av 4   21 oktober 2013 Mia Lissvik Marie Rosén Wattis www.plusportalen.se www.kometprogremmet.se</dc:title>
  <dc:creator>AA28730</dc:creator>
  <cp:lastModifiedBy>Natalie Ragnarsson</cp:lastModifiedBy>
  <cp:revision>300</cp:revision>
  <cp:lastPrinted>2020-01-07T10:40:33Z</cp:lastPrinted>
  <dcterms:created xsi:type="dcterms:W3CDTF">2013-09-18T09:24:19Z</dcterms:created>
  <dcterms:modified xsi:type="dcterms:W3CDTF">2025-07-03T09:15:31Z</dcterms:modified>
</cp:coreProperties>
</file>