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65" r:id="rId2"/>
    <p:sldId id="328" r:id="rId3"/>
    <p:sldId id="353" r:id="rId4"/>
    <p:sldId id="316" r:id="rId5"/>
    <p:sldId id="356" r:id="rId6"/>
    <p:sldId id="354" r:id="rId7"/>
    <p:sldId id="278" r:id="rId8"/>
    <p:sldId id="306" r:id="rId9"/>
    <p:sldId id="307" r:id="rId10"/>
    <p:sldId id="308" r:id="rId11"/>
    <p:sldId id="318" r:id="rId12"/>
    <p:sldId id="311" r:id="rId13"/>
    <p:sldId id="319" r:id="rId14"/>
    <p:sldId id="321" r:id="rId15"/>
    <p:sldId id="323" r:id="rId16"/>
    <p:sldId id="368" r:id="rId17"/>
    <p:sldId id="367" r:id="rId18"/>
    <p:sldId id="363" r:id="rId19"/>
    <p:sldId id="352" r:id="rId20"/>
    <p:sldId id="329" r:id="rId21"/>
    <p:sldId id="362" r:id="rId22"/>
    <p:sldId id="330" r:id="rId23"/>
    <p:sldId id="331" r:id="rId24"/>
    <p:sldId id="333" r:id="rId25"/>
    <p:sldId id="334" r:id="rId26"/>
    <p:sldId id="340" r:id="rId27"/>
    <p:sldId id="341" r:id="rId28"/>
    <p:sldId id="345" r:id="rId29"/>
    <p:sldId id="346" r:id="rId30"/>
    <p:sldId id="347" r:id="rId31"/>
    <p:sldId id="335" r:id="rId32"/>
    <p:sldId id="336" r:id="rId33"/>
    <p:sldId id="358" r:id="rId34"/>
    <p:sldId id="366" r:id="rId35"/>
    <p:sldId id="357" r:id="rId36"/>
    <p:sldId id="364" r:id="rId37"/>
    <p:sldId id="348" r:id="rId38"/>
    <p:sldId id="360" r:id="rId39"/>
    <p:sldId id="350" r:id="rId40"/>
    <p:sldId id="351" r:id="rId4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Danneman" initials="MD" lastIdx="2" clrIdx="0">
    <p:extLst>
      <p:ext uri="{19B8F6BF-5375-455C-9EA6-DF929625EA0E}">
        <p15:presenceInfo xmlns:p15="http://schemas.microsoft.com/office/powerpoint/2012/main" userId="Maja Dann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BE0D"/>
    <a:srgbClr val="97BE0D"/>
    <a:srgbClr val="F18E00"/>
    <a:srgbClr val="93117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4015" autoAdjust="0"/>
  </p:normalViewPr>
  <p:slideViewPr>
    <p:cSldViewPr>
      <p:cViewPr varScale="1">
        <p:scale>
          <a:sx n="61" d="100"/>
          <a:sy n="61" d="100"/>
        </p:scale>
        <p:origin x="3090" y="60"/>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4014" y="-8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CA78B7F-FEB9-4004-A760-AB878BFB2740}" type="datetimeFigureOut">
              <a:rPr lang="sv-SE" smtClean="0"/>
              <a:pPr/>
              <a:t>2025-06-25</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B0CEB745-8C38-492A-A5F6-F8E9B401C2D2}" type="slidenum">
              <a:rPr lang="sv-SE" smtClean="0"/>
              <a:pPr/>
              <a:t>‹#›</a:t>
            </a:fld>
            <a:endParaRPr lang="sv-SE"/>
          </a:p>
        </p:txBody>
      </p:sp>
    </p:spTree>
    <p:extLst>
      <p:ext uri="{BB962C8B-B14F-4D97-AF65-F5344CB8AC3E}">
        <p14:creationId xmlns:p14="http://schemas.microsoft.com/office/powerpoint/2010/main" val="376099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DE96BC5-F0F4-4202-B010-04DBA9774C75}" type="datetimeFigureOut">
              <a:rPr lang="sv-SE" smtClean="0"/>
              <a:pPr/>
              <a:t>2025-06-25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D5B516A-032F-4CD3-9845-EE15896697F8}" type="slidenum">
              <a:rPr lang="sv-SE" smtClean="0"/>
              <a:pPr/>
              <a:t>‹#›</a:t>
            </a:fld>
            <a:endParaRPr lang="sv-SE"/>
          </a:p>
        </p:txBody>
      </p:sp>
    </p:spTree>
    <p:extLst>
      <p:ext uri="{BB962C8B-B14F-4D97-AF65-F5344CB8AC3E}">
        <p14:creationId xmlns:p14="http://schemas.microsoft.com/office/powerpoint/2010/main" val="169340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abilitering.se/kunskap-och-stod/temasidor/samhallets-sto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dlibris.com/se/searchresult.aspx?search=advanced&amp;author=Kristina%20Henkel&amp;fromproduct=tru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adlibris.com/se/searchresult.aspx?search=advanced&amp;author=Marie%20Tomicic&amp;fromproduct=tru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spcBef>
                <a:spcPct val="0"/>
              </a:spcBef>
            </a:pPr>
            <a:r>
              <a:rPr lang="sv-SE" sz="1400" dirty="0"/>
              <a:t>1 min</a:t>
            </a:r>
          </a:p>
          <a:p>
            <a:pPr eaLnBrk="1" hangingPunct="1">
              <a:spcBef>
                <a:spcPct val="0"/>
              </a:spcBef>
            </a:pPr>
            <a:endParaRPr lang="sv-SE" sz="1400" dirty="0"/>
          </a:p>
          <a:p>
            <a:pPr eaLnBrk="1" hangingPunct="1">
              <a:spcBef>
                <a:spcPct val="0"/>
              </a:spcBef>
            </a:pPr>
            <a:r>
              <a:rPr lang="sv-SE" sz="1400" dirty="0"/>
              <a:t>Hälsa alla gruppledare varmt välkomna! </a:t>
            </a:r>
          </a:p>
          <a:p>
            <a:pPr eaLnBrk="1" hangingPunct="1">
              <a:spcBef>
                <a:spcPct val="0"/>
              </a:spcBef>
            </a:pPr>
            <a:endParaRPr lang="sv-SE" sz="1400" dirty="0"/>
          </a:p>
          <a:p>
            <a:pPr eaLnBrk="1" hangingPunct="1">
              <a:spcBef>
                <a:spcPct val="0"/>
              </a:spcBef>
            </a:pPr>
            <a:r>
              <a:rPr lang="sv-SE" sz="1400" dirty="0"/>
              <a:t>Informera om nödutgångar, toaletter, plats för fika.</a:t>
            </a:r>
          </a:p>
          <a:p>
            <a:pPr>
              <a:buFontTx/>
              <a:buNone/>
            </a:pPr>
            <a:endParaRPr lang="sv-SE" sz="1400" dirty="0"/>
          </a:p>
          <a:p>
            <a:pPr eaLnBrk="1" hangingPunct="1">
              <a:spcBef>
                <a:spcPct val="0"/>
              </a:spcBef>
            </a:pPr>
            <a:endParaRPr lang="sv-SE" sz="1400" b="1" dirty="0"/>
          </a:p>
          <a:p>
            <a:pPr eaLnBrk="1" hangingPunct="1">
              <a:spcBef>
                <a:spcPct val="0"/>
              </a:spcBef>
            </a:pPr>
            <a:endParaRPr lang="sv-SE" sz="1400" b="1" dirty="0"/>
          </a:p>
          <a:p>
            <a:pPr eaLnBrk="1" hangingPunct="1">
              <a:spcBef>
                <a:spcPct val="0"/>
              </a:spcBef>
            </a:pPr>
            <a:endParaRPr lang="sv-SE" b="0" dirty="0"/>
          </a:p>
          <a:p>
            <a:pPr eaLnBrk="1" hangingPunct="1">
              <a:spcBef>
                <a:spcPct val="0"/>
              </a:spcBef>
            </a:pPr>
            <a:endParaRPr lang="sv-SE" dirty="0"/>
          </a:p>
          <a:p>
            <a:pPr>
              <a:buFontTx/>
              <a:buChar char="-"/>
            </a:pPr>
            <a:endParaRPr lang="sv-SE" dirty="0"/>
          </a:p>
          <a:p>
            <a:pPr>
              <a:buFontTx/>
              <a:buChar char="-"/>
            </a:pPr>
            <a:endParaRPr lang="sv-SE" dirty="0"/>
          </a:p>
          <a:p>
            <a:pPr>
              <a:buFontTx/>
              <a:buChar char="-"/>
            </a:pP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a:t>
            </a:fld>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800" dirty="0">
                <a:effectLst/>
                <a:latin typeface="Stockholm Type Regular" pitchFamily="50" charset="0"/>
                <a:ea typeface="Stockholm Type Regular" pitchFamily="50" charset="0"/>
                <a:cs typeface="Angsana New" panose="02020603050405020304" pitchFamily="18" charset="-34"/>
              </a:rPr>
              <a:t>2 min</a:t>
            </a:r>
          </a:p>
          <a:p>
            <a:endParaRPr lang="sv-SE" sz="1800" dirty="0">
              <a:effectLst/>
              <a:latin typeface="Stockholm Type Regular" pitchFamily="50" charset="0"/>
              <a:ea typeface="Stockholm Type Regular" pitchFamily="50" charset="0"/>
              <a:cs typeface="Angsana New" panose="02020603050405020304" pitchFamily="18" charset="-34"/>
            </a:endParaRPr>
          </a:p>
          <a:p>
            <a:r>
              <a:rPr lang="sv-SE" sz="1800" dirty="0">
                <a:effectLst/>
                <a:latin typeface="Stockholm Type Regular" pitchFamily="50" charset="0"/>
                <a:ea typeface="Stockholm Type Regular" pitchFamily="50" charset="0"/>
                <a:cs typeface="Angsana New" panose="02020603050405020304" pitchFamily="18" charset="-34"/>
              </a:rPr>
              <a:t>Allt vi gör får konsekvenser. När föräldern väljer bort en strid, och avstår från att ge tillsägelser</a:t>
            </a:r>
            <a:r>
              <a:rPr lang="sv-SE" sz="1800" spc="-80" dirty="0">
                <a:effectLst/>
                <a:latin typeface="Stockholm Type Regular" pitchFamily="50" charset="0"/>
                <a:ea typeface="Stockholm Type Regular" pitchFamily="50" charset="0"/>
                <a:cs typeface="Angsana New" panose="02020603050405020304" pitchFamily="18" charset="-34"/>
              </a:rPr>
              <a:t> kan</a:t>
            </a:r>
            <a:r>
              <a:rPr lang="sv-SE" sz="1800" spc="-75" dirty="0">
                <a:effectLst/>
                <a:latin typeface="Stockholm Type Regular" pitchFamily="50" charset="0"/>
                <a:ea typeface="Stockholm Type Regular" pitchFamily="50" charset="0"/>
                <a:cs typeface="Angsana New" panose="02020603050405020304" pitchFamily="18" charset="-34"/>
              </a:rPr>
              <a:t> </a:t>
            </a:r>
            <a:r>
              <a:rPr lang="sv-SE" sz="1800" spc="-15" dirty="0">
                <a:effectLst/>
                <a:latin typeface="Stockholm Type Regular" pitchFamily="50" charset="0"/>
                <a:ea typeface="Stockholm Type Regular" pitchFamily="50" charset="0"/>
                <a:cs typeface="Angsana New" panose="02020603050405020304" pitchFamily="18" charset="-34"/>
              </a:rPr>
              <a:t>barnet</a:t>
            </a:r>
            <a:r>
              <a:rPr lang="sv-SE" sz="1800" spc="-70" dirty="0">
                <a:effectLst/>
                <a:latin typeface="Stockholm Type Regular" pitchFamily="50" charset="0"/>
                <a:ea typeface="Stockholm Type Regular" pitchFamily="50" charset="0"/>
                <a:cs typeface="Angsana New" panose="02020603050405020304" pitchFamily="18" charset="-34"/>
              </a:rPr>
              <a:t> istället</a:t>
            </a:r>
            <a:r>
              <a:rPr lang="sv-SE" sz="1800" spc="-80" dirty="0">
                <a:effectLst/>
                <a:latin typeface="Stockholm Type Regular" pitchFamily="50" charset="0"/>
                <a:ea typeface="Stockholm Type Regular" pitchFamily="50" charset="0"/>
                <a:cs typeface="Angsana New" panose="02020603050405020304" pitchFamily="18" charset="-34"/>
              </a:rPr>
              <a:t> få </a:t>
            </a:r>
            <a:r>
              <a:rPr lang="sv-SE" sz="1800" dirty="0">
                <a:effectLst/>
                <a:latin typeface="Stockholm Type Regular" pitchFamily="50" charset="0"/>
                <a:ea typeface="Stockholm Type Regular" pitchFamily="50" charset="0"/>
                <a:cs typeface="Angsana New" panose="02020603050405020304" pitchFamily="18" charset="-34"/>
              </a:rPr>
              <a:t>ta</a:t>
            </a:r>
            <a:r>
              <a:rPr lang="sv-SE" sz="1800" spc="-70" dirty="0">
                <a:effectLst/>
                <a:latin typeface="Stockholm Type Regular" pitchFamily="50" charset="0"/>
                <a:ea typeface="Stockholm Type Regular" pitchFamily="50" charset="0"/>
                <a:cs typeface="Angsana New" panose="02020603050405020304" pitchFamily="18" charset="-34"/>
              </a:rPr>
              <a:t> </a:t>
            </a:r>
            <a:r>
              <a:rPr lang="sv-SE" sz="1800" dirty="0">
                <a:effectLst/>
                <a:latin typeface="Stockholm Type Regular" pitchFamily="50" charset="0"/>
                <a:ea typeface="Stockholm Type Regular" pitchFamily="50" charset="0"/>
                <a:cs typeface="Angsana New" panose="02020603050405020304" pitchFamily="18" charset="-34"/>
              </a:rPr>
              <a:t>de</a:t>
            </a:r>
            <a:r>
              <a:rPr lang="sv-SE" sz="1800" spc="-75" dirty="0">
                <a:effectLst/>
                <a:latin typeface="Stockholm Type Regular" pitchFamily="50" charset="0"/>
                <a:ea typeface="Stockholm Type Regular" pitchFamily="50" charset="0"/>
                <a:cs typeface="Angsana New" panose="02020603050405020304" pitchFamily="18" charset="-34"/>
              </a:rPr>
              <a:t> </a:t>
            </a:r>
            <a:r>
              <a:rPr lang="sv-SE" sz="1800" spc="-25" dirty="0">
                <a:effectLst/>
                <a:latin typeface="Stockholm Type Regular" pitchFamily="50" charset="0"/>
                <a:ea typeface="Stockholm Type Regular" pitchFamily="50" charset="0"/>
                <a:cs typeface="Angsana New" panose="02020603050405020304" pitchFamily="18" charset="-34"/>
              </a:rPr>
              <a:t>naturliga </a:t>
            </a:r>
            <a:r>
              <a:rPr lang="sv-SE" sz="1800" spc="-15" dirty="0">
                <a:effectLst/>
                <a:latin typeface="Stockholm Type Regular" pitchFamily="50" charset="0"/>
                <a:ea typeface="Stockholm Type Regular" pitchFamily="50" charset="0"/>
                <a:cs typeface="Angsana New" panose="02020603050405020304" pitchFamily="18" charset="-34"/>
              </a:rPr>
              <a:t>konsekvenserna av sitt beteende</a:t>
            </a:r>
            <a:r>
              <a:rPr lang="sv-SE" sz="1800" dirty="0">
                <a:effectLst/>
                <a:latin typeface="Stockholm Type Regular" pitchFamily="50" charset="0"/>
                <a:ea typeface="Stockholm Type Regular" pitchFamily="50" charset="0"/>
                <a:cs typeface="Angsana New" panose="02020603050405020304" pitchFamily="18" charset="-34"/>
              </a:rPr>
              <a:t>.</a:t>
            </a:r>
            <a:endParaRPr lang="sv-SE" b="1" dirty="0"/>
          </a:p>
          <a:p>
            <a:endParaRPr lang="sv-SE" b="1" dirty="0"/>
          </a:p>
          <a:p>
            <a:r>
              <a:rPr lang="sv-SE" sz="1400" b="0" kern="1200" dirty="0">
                <a:solidFill>
                  <a:schemeClr val="tx1"/>
                </a:solidFill>
                <a:latin typeface="+mn-lt"/>
                <a:ea typeface="+mn-ea"/>
                <a:cs typeface="+mn-cs"/>
              </a:rPr>
              <a:t>De</a:t>
            </a:r>
            <a:r>
              <a:rPr lang="sv-SE" sz="1400" b="1" kern="1200" dirty="0">
                <a:solidFill>
                  <a:schemeClr val="tx1"/>
                </a:solidFill>
                <a:latin typeface="+mn-lt"/>
                <a:ea typeface="+mn-ea"/>
                <a:cs typeface="+mn-cs"/>
              </a:rPr>
              <a:t> </a:t>
            </a:r>
            <a:r>
              <a:rPr lang="sv-SE" sz="1400" b="0" kern="1200" dirty="0">
                <a:solidFill>
                  <a:schemeClr val="tx1"/>
                </a:solidFill>
                <a:latin typeface="+mn-lt"/>
                <a:ea typeface="+mn-ea"/>
                <a:cs typeface="+mn-cs"/>
              </a:rPr>
              <a:t>naturliga konsekvenserna behöver vara rimliga utifrån barnets ålder, mognad, och förutsättningar.</a:t>
            </a:r>
          </a:p>
          <a:p>
            <a:endParaRPr lang="sv-SE" sz="1400" b="0" kern="1200" dirty="0">
              <a:solidFill>
                <a:schemeClr val="tx1"/>
              </a:solidFill>
              <a:latin typeface="+mn-lt"/>
              <a:ea typeface="+mn-ea"/>
              <a:cs typeface="+mn-cs"/>
            </a:endParaRPr>
          </a:p>
          <a:p>
            <a:r>
              <a:rPr lang="sv-SE" sz="1400" b="0" kern="1200" dirty="0">
                <a:solidFill>
                  <a:schemeClr val="tx1"/>
                </a:solidFill>
                <a:latin typeface="+mn-lt"/>
                <a:ea typeface="+mn-ea"/>
                <a:cs typeface="+mn-cs"/>
              </a:rPr>
              <a:t>Ni frågar föräldrarna vad naturliga</a:t>
            </a:r>
            <a:r>
              <a:rPr lang="sv-SE" sz="1400" b="0" kern="1200" baseline="0" dirty="0">
                <a:solidFill>
                  <a:schemeClr val="tx1"/>
                </a:solidFill>
                <a:latin typeface="+mn-lt"/>
                <a:ea typeface="+mn-ea"/>
                <a:cs typeface="+mn-cs"/>
              </a:rPr>
              <a:t> konsekvenser kan vara av några olika situationer. </a:t>
            </a:r>
          </a:p>
          <a:p>
            <a:endParaRPr lang="sv-SE" sz="1400" b="0" kern="1200" baseline="0" dirty="0">
              <a:solidFill>
                <a:schemeClr val="tx1"/>
              </a:solidFill>
              <a:latin typeface="+mn-lt"/>
              <a:ea typeface="+mn-ea"/>
              <a:cs typeface="+mn-cs"/>
            </a:endParaRPr>
          </a:p>
          <a:p>
            <a:r>
              <a:rPr lang="sv-SE" sz="1400" b="0" kern="1200" baseline="0" dirty="0">
                <a:solidFill>
                  <a:schemeClr val="tx1"/>
                </a:solidFill>
                <a:latin typeface="+mn-lt"/>
                <a:ea typeface="+mn-ea"/>
                <a:cs typeface="+mn-cs"/>
              </a:rPr>
              <a:t>Vägra ha vantar på sig. </a:t>
            </a:r>
          </a:p>
          <a:p>
            <a:r>
              <a:rPr lang="sv-SE" sz="1400" b="0" kern="1200" baseline="0" dirty="0">
                <a:solidFill>
                  <a:schemeClr val="tx1"/>
                </a:solidFill>
                <a:latin typeface="+mn-lt"/>
                <a:ea typeface="+mn-ea"/>
                <a:cs typeface="+mn-cs"/>
              </a:rPr>
              <a:t>(Inte äta upp maten </a:t>
            </a:r>
            <a:r>
              <a:rPr lang="sv-SE" sz="1400" b="0" i="1" kern="1200" baseline="0" dirty="0">
                <a:solidFill>
                  <a:schemeClr val="tx1"/>
                </a:solidFill>
                <a:latin typeface="+mn-lt"/>
                <a:ea typeface="+mn-ea"/>
                <a:cs typeface="+mn-cs"/>
              </a:rPr>
              <a:t>- inte så bra exempel, situationen kan påverkas av individuella behov och utmaningar)</a:t>
            </a:r>
          </a:p>
          <a:p>
            <a:endParaRPr lang="sv-SE" sz="1400" b="0" i="1" kern="1200" baseline="0" dirty="0">
              <a:solidFill>
                <a:schemeClr val="tx1"/>
              </a:solidFill>
              <a:latin typeface="+mn-lt"/>
              <a:ea typeface="+mn-ea"/>
              <a:cs typeface="+mn-cs"/>
            </a:endParaRPr>
          </a:p>
          <a:p>
            <a:r>
              <a:rPr lang="sv-SE" sz="1400" b="0" i="1" kern="1200" baseline="0" dirty="0">
                <a:solidFill>
                  <a:schemeClr val="tx1"/>
                </a:solidFill>
                <a:latin typeface="+mn-lt"/>
                <a:ea typeface="+mn-ea"/>
                <a:cs typeface="+mn-cs"/>
              </a:rPr>
              <a:t>Fler ex:</a:t>
            </a:r>
          </a:p>
          <a:p>
            <a:r>
              <a:rPr lang="sv-SE" sz="1400" b="0" kern="1200" baseline="0" dirty="0">
                <a:solidFill>
                  <a:schemeClr val="tx1"/>
                </a:solidFill>
                <a:latin typeface="+mn-lt"/>
                <a:ea typeface="+mn-ea"/>
                <a:cs typeface="+mn-cs"/>
              </a:rPr>
              <a:t>Ha sönder leksaker med flit.</a:t>
            </a:r>
          </a:p>
          <a:p>
            <a:r>
              <a:rPr lang="sv-SE" sz="1400" b="0" kern="1200" baseline="0" dirty="0">
                <a:solidFill>
                  <a:schemeClr val="tx1"/>
                </a:solidFill>
                <a:latin typeface="+mn-lt"/>
                <a:ea typeface="+mn-ea"/>
                <a:cs typeface="+mn-cs"/>
              </a:rPr>
              <a:t>Stökat till</a:t>
            </a:r>
            <a:endParaRPr lang="sv-SE" sz="1400" b="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1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1"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1" dirty="0"/>
              <a:t>Ur gruppledarmaterialet</a:t>
            </a:r>
            <a:r>
              <a:rPr lang="sv-SE" sz="1400" dirty="0"/>
              <a:t>: Om en förälder slutar att tjata eller skälla i situationer där det brukar ske så kan det leda till att barnet till en början reagerar kraftigare för att få en reaktion. Om föräldern ändå kan låta bli att tjata eller skälla så avtar bråken med tiden</a:t>
            </a:r>
            <a:r>
              <a:rPr lang="sv-SE" sz="1400" dirty="0">
                <a:solidFill>
                  <a:schemeClr val="tx1"/>
                </a:solidFill>
              </a:rPr>
              <a:t>.</a:t>
            </a:r>
            <a:r>
              <a:rPr lang="sv-SE" sz="1400" baseline="0"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i="1"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i="1" baseline="0" dirty="0">
                <a:solidFill>
                  <a:schemeClr val="tx1"/>
                </a:solidFill>
              </a:rPr>
              <a:t>Återkoppla till beteendekurvan</a:t>
            </a:r>
            <a:r>
              <a:rPr lang="sv-SE" sz="1400" baseline="0" dirty="0">
                <a:solidFill>
                  <a:schemeClr val="tx1"/>
                </a:solidFill>
              </a:rPr>
              <a:t>. Det är även </a:t>
            </a:r>
            <a:r>
              <a:rPr lang="sv-SE" sz="1400" baseline="0" dirty="0"/>
              <a:t>viktigt att föräldern samtidigt ger mer positiv uppmärksamhet.</a:t>
            </a:r>
            <a:br>
              <a:rPr lang="sv-SE" sz="1400" dirty="0"/>
            </a:br>
            <a:endParaRPr lang="sv-SE" sz="1400" dirty="0"/>
          </a:p>
          <a:p>
            <a:br>
              <a:rPr lang="sv-SE" dirty="0"/>
            </a:b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10 min</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Enligt gruppledarmaterialet:</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Vissa strider går inte att välja bort.</a:t>
            </a:r>
            <a:r>
              <a:rPr lang="sv-SE" sz="1200" kern="1200" baseline="0" dirty="0">
                <a:solidFill>
                  <a:schemeClr val="tx1"/>
                </a:solidFill>
                <a:latin typeface="+mn-lt"/>
                <a:ea typeface="+mn-ea"/>
                <a:cs typeface="+mn-cs"/>
              </a:rPr>
              <a:t> BRA är en beskrivning av hur du kan bemöta ditt barn på ett sätt som minskar risken för konflikt med barnet.</a:t>
            </a:r>
          </a:p>
          <a:p>
            <a:pPr>
              <a:buNone/>
            </a:pPr>
            <a:endParaRPr lang="sv-SE" b="1" dirty="0"/>
          </a:p>
          <a:p>
            <a:pPr>
              <a:buNone/>
            </a:pPr>
            <a:r>
              <a:rPr lang="sv-SE" b="1" dirty="0"/>
              <a:t>B</a:t>
            </a:r>
            <a:r>
              <a:rPr lang="sv-SE" dirty="0"/>
              <a:t>ekräfta barnets känsla – Visa att du förstår och sätt ord på barnets känslor.</a:t>
            </a:r>
          </a:p>
          <a:p>
            <a:pPr>
              <a:buNone/>
            </a:pPr>
            <a:r>
              <a:rPr lang="sv-SE" b="1" dirty="0"/>
              <a:t>R</a:t>
            </a:r>
            <a:r>
              <a:rPr lang="sv-SE" dirty="0"/>
              <a:t>epetera varför – Motivera kort, men undvik</a:t>
            </a:r>
            <a:r>
              <a:rPr lang="sv-SE" baseline="0" dirty="0"/>
              <a:t> att gå in i argumentation.</a:t>
            </a:r>
            <a:endParaRPr lang="sv-SE" dirty="0"/>
          </a:p>
          <a:p>
            <a:pPr>
              <a:buNone/>
            </a:pPr>
            <a:r>
              <a:rPr lang="sv-SE" b="1" dirty="0"/>
              <a:t>A</a:t>
            </a:r>
            <a:r>
              <a:rPr lang="sv-SE" dirty="0"/>
              <a:t>vled – Ge barnet</a:t>
            </a:r>
            <a:r>
              <a:rPr lang="sv-SE" baseline="0" dirty="0"/>
              <a:t> alternativ och uppmuntra barnets ansträngningar.</a:t>
            </a:r>
          </a:p>
          <a:p>
            <a:pPr>
              <a:buNone/>
            </a:pPr>
            <a:endParaRPr lang="sv-SE" baseline="0" dirty="0"/>
          </a:p>
          <a:p>
            <a:pPr>
              <a:buNone/>
            </a:pPr>
            <a:r>
              <a:rPr lang="sv-SE" b="1" baseline="0" dirty="0"/>
              <a:t>Fråga gruppledarna: </a:t>
            </a:r>
            <a:r>
              <a:rPr lang="sv-SE" b="0" baseline="0" dirty="0"/>
              <a:t>Har ni exempel på situationer där BRA kan användas? </a:t>
            </a:r>
          </a:p>
          <a:p>
            <a:pPr>
              <a:buNone/>
            </a:pPr>
            <a:endParaRPr lang="sv-SE" b="1" baseline="0" dirty="0"/>
          </a:p>
          <a:p>
            <a:pPr>
              <a:buNone/>
            </a:pPr>
            <a:r>
              <a:rPr lang="sv-SE" b="1" baseline="0" dirty="0"/>
              <a:t>Visa film </a:t>
            </a:r>
            <a:r>
              <a:rPr lang="sv-SE" baseline="0" dirty="0"/>
              <a:t>11 – BRA. 01:03</a:t>
            </a:r>
          </a:p>
          <a:p>
            <a:pPr>
              <a:buNone/>
            </a:pPr>
            <a:endParaRPr lang="sv-SE" baseline="0" dirty="0"/>
          </a:p>
          <a:p>
            <a:pPr>
              <a:buNone/>
            </a:pPr>
            <a:r>
              <a:rPr lang="sv-SE" b="1" baseline="0" dirty="0"/>
              <a:t>Fråga gruppledarna: </a:t>
            </a:r>
            <a:r>
              <a:rPr lang="sv-SE" b="0" baseline="0" dirty="0"/>
              <a:t>H</a:t>
            </a:r>
            <a:r>
              <a:rPr lang="sv-SE" baseline="0" dirty="0"/>
              <a:t>ur tror ni att barnet upplevde situationen? Vad gjorde föräldern som fungerade?</a:t>
            </a:r>
          </a:p>
          <a:p>
            <a:pPr>
              <a:buNone/>
            </a:pPr>
            <a:endParaRPr lang="sv-SE" i="1" baseline="0" dirty="0"/>
          </a:p>
          <a:p>
            <a:pPr>
              <a:buNone/>
            </a:pPr>
            <a:r>
              <a:rPr lang="sv-SE" b="1" i="0" baseline="0" dirty="0"/>
              <a:t>Fråga gruppledarna: </a:t>
            </a:r>
            <a:r>
              <a:rPr lang="sv-SE" b="0" i="0" baseline="0" dirty="0"/>
              <a:t>Hur kan BRA användas med äldre barn?  </a:t>
            </a:r>
          </a:p>
          <a:p>
            <a:pPr>
              <a:buNone/>
            </a:pPr>
            <a:endParaRPr lang="sv-SE" b="0" i="0" baseline="0" dirty="0"/>
          </a:p>
          <a:p>
            <a:pPr>
              <a:buNone/>
            </a:pPr>
            <a:r>
              <a:rPr lang="sv-SE" b="0" i="1" baseline="0" dirty="0"/>
              <a:t>(bekräfta att du förstår känslan, inte tolka, ökad delaktighet, gör överenskommelse, ge utrymme och kom tillbaka)</a:t>
            </a:r>
          </a:p>
          <a:p>
            <a:pPr>
              <a:buNone/>
            </a:pPr>
            <a:endParaRPr lang="sv-SE" b="1" i="1" baseline="0" dirty="0"/>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baseline="0" dirty="0"/>
              <a:t>15 min</a:t>
            </a:r>
          </a:p>
          <a:p>
            <a:endParaRPr lang="sv-SE" b="0" baseline="0" dirty="0"/>
          </a:p>
          <a:p>
            <a:r>
              <a:rPr lang="sv-SE" b="0" baseline="0" dirty="0"/>
              <a:t>På träffen kommer ni att hålla en workshop med föräldrarna. Ni ska få prova att göra den nu. </a:t>
            </a:r>
            <a:r>
              <a:rPr lang="sv-SE" dirty="0"/>
              <a:t>Dela ut ”viktiga begrepp”, till föräldrarna finns att skriva ut i Plusportalen. </a:t>
            </a:r>
            <a:endParaRPr lang="sv-SE" b="0" baseline="0" dirty="0"/>
          </a:p>
          <a:p>
            <a:endParaRPr lang="sv-SE" b="0" baseline="0" dirty="0"/>
          </a:p>
          <a:p>
            <a:r>
              <a:rPr lang="sv-SE" b="1" dirty="0"/>
              <a:t>I</a:t>
            </a:r>
            <a:r>
              <a:rPr lang="sv-SE" b="1" baseline="0" dirty="0"/>
              <a:t> föräldragruppen</a:t>
            </a:r>
            <a:r>
              <a:rPr lang="sv-SE" dirty="0"/>
              <a:t> kan ni välja att visa </a:t>
            </a:r>
            <a:r>
              <a:rPr lang="sv-SE" i="1" dirty="0"/>
              <a:t>en eller flera </a:t>
            </a:r>
            <a:r>
              <a:rPr lang="sv-SE" dirty="0"/>
              <a:t>filmer utifrån hur mycket tid ni har. </a:t>
            </a:r>
          </a:p>
          <a:p>
            <a:r>
              <a:rPr lang="sv-SE" dirty="0"/>
              <a:t>Film 12 - Syskonbråk</a:t>
            </a:r>
          </a:p>
          <a:p>
            <a:r>
              <a:rPr lang="sv-SE" dirty="0"/>
              <a:t>Film 13- Stress på morgonen med äldre</a:t>
            </a:r>
            <a:r>
              <a:rPr lang="sv-SE" baseline="0" dirty="0"/>
              <a:t> barn</a:t>
            </a:r>
            <a:endParaRPr lang="sv-SE" dirty="0"/>
          </a:p>
          <a:p>
            <a:r>
              <a:rPr lang="sv-SE" b="0" dirty="0"/>
              <a:t>Film 14 – Konflikt</a:t>
            </a:r>
            <a:r>
              <a:rPr lang="sv-SE" b="0" baseline="0" dirty="0"/>
              <a:t> i mataffären</a:t>
            </a:r>
            <a:endParaRPr lang="sv-SE" b="0" dirty="0"/>
          </a:p>
          <a:p>
            <a:endParaRPr lang="sv-SE" dirty="0"/>
          </a:p>
          <a:p>
            <a:r>
              <a:rPr lang="sv-SE" b="1" dirty="0"/>
              <a:t>Titta på en av filmerna. Dela upp gruppledarna </a:t>
            </a:r>
            <a:r>
              <a:rPr lang="sv-SE" dirty="0"/>
              <a:t>i mindre grupper och besvara frågorna tillsammans.</a:t>
            </a:r>
          </a:p>
          <a:p>
            <a:endParaRPr lang="sv-SE" dirty="0"/>
          </a:p>
          <a:p>
            <a:pPr marL="228600" indent="-228600">
              <a:buFont typeface="+mj-lt"/>
              <a:buAutoNum type="arabicPeriod"/>
            </a:pPr>
            <a:r>
              <a:rPr lang="sv-SE" dirty="0"/>
              <a:t>Hur tror ni barnet i filmen upplevde situationen?</a:t>
            </a:r>
          </a:p>
          <a:p>
            <a:pPr marL="228600" lvl="0" indent="-228600">
              <a:buFont typeface="+mj-lt"/>
              <a:buAutoNum type="arabicPeriod"/>
            </a:pPr>
            <a:r>
              <a:rPr lang="sv-SE" dirty="0"/>
              <a:t>Vad gör föräldern bra? </a:t>
            </a:r>
          </a:p>
          <a:p>
            <a:pPr marL="228600" lvl="0" indent="-228600">
              <a:buFont typeface="+mj-lt"/>
              <a:buAutoNum type="arabicPeriod"/>
            </a:pPr>
            <a:r>
              <a:rPr lang="sv-SE" dirty="0"/>
              <a:t>Vad kan föräldern göra annorlunda i stunden?</a:t>
            </a:r>
          </a:p>
          <a:p>
            <a:pPr marL="228600" lvl="0" indent="-228600">
              <a:buFont typeface="+mj-lt"/>
              <a:buAutoNum type="arabicPeriod"/>
            </a:pPr>
            <a:r>
              <a:rPr lang="sv-SE" dirty="0"/>
              <a:t>Vad kan föräldern göra för att förebygga att liknande situationer inträffar?</a:t>
            </a:r>
          </a:p>
          <a:p>
            <a:endParaRPr lang="sv-SE" dirty="0"/>
          </a:p>
          <a:p>
            <a:pPr lvl="0"/>
            <a:r>
              <a:rPr lang="sv-SE" sz="1200" b="1" kern="1200" dirty="0">
                <a:solidFill>
                  <a:schemeClr val="tx1"/>
                </a:solidFill>
                <a:latin typeface="+mn-lt"/>
                <a:ea typeface="+mn-ea"/>
                <a:cs typeface="+mn-cs"/>
              </a:rPr>
              <a:t>Låt gruppledarna diskutera </a:t>
            </a:r>
            <a:r>
              <a:rPr lang="sv-SE" sz="1200" b="0" kern="1200" dirty="0">
                <a:solidFill>
                  <a:schemeClr val="tx1"/>
                </a:solidFill>
                <a:latin typeface="+mn-lt"/>
                <a:ea typeface="+mn-ea"/>
                <a:cs typeface="+mn-cs"/>
              </a:rPr>
              <a:t>frågorna i </a:t>
            </a:r>
            <a:r>
              <a:rPr lang="sv-SE" sz="1200" kern="1200" dirty="0">
                <a:solidFill>
                  <a:schemeClr val="tx1"/>
                </a:solidFill>
                <a:latin typeface="+mn-lt"/>
                <a:ea typeface="+mn-ea"/>
                <a:cs typeface="+mn-cs"/>
              </a:rPr>
              <a:t>5</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min och gå igenom gruppernas svar i helgrupp</a:t>
            </a:r>
            <a:r>
              <a:rPr lang="sv-SE" sz="1200" strike="noStrike" kern="1200" dirty="0">
                <a:solidFill>
                  <a:schemeClr val="tx1"/>
                </a:solidFill>
                <a:latin typeface="+mn-lt"/>
                <a:ea typeface="+mn-ea"/>
                <a:cs typeface="+mn-cs"/>
              </a:rPr>
              <a:t>. Detta kan eventuellt göras</a:t>
            </a:r>
            <a:r>
              <a:rPr lang="sv-SE" sz="1200" strike="noStrike" kern="1200" baseline="0" dirty="0">
                <a:solidFill>
                  <a:schemeClr val="tx1"/>
                </a:solidFill>
                <a:latin typeface="+mn-lt"/>
                <a:ea typeface="+mn-ea"/>
                <a:cs typeface="+mn-cs"/>
              </a:rPr>
              <a:t> i form av en tävling mellan grupperna med priser till alla. I sådana fall kan poäng för bra svar, stilpoäng och poäng för använda ABC-begrepp delas ut. </a:t>
            </a:r>
            <a:r>
              <a:rPr lang="sv-SE" sz="1200" strike="noStrike" kern="1200" dirty="0">
                <a:solidFill>
                  <a:schemeClr val="tx1"/>
                </a:solidFill>
                <a:latin typeface="+mn-lt"/>
                <a:ea typeface="+mn-ea"/>
                <a:cs typeface="+mn-cs"/>
              </a:rPr>
              <a:t>Skriv eventuellt upp svaren/låt gruppen skriva upp sina svar på blädderblock/tavla.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1" dirty="0"/>
          </a:p>
          <a:p>
            <a:r>
              <a:rPr lang="sv-SE" dirty="0"/>
              <a:t>En viktig del i träffen är att föräldrarna får tid för att följa upp sina individuella mål från första träffen.</a:t>
            </a:r>
          </a:p>
          <a:p>
            <a:endParaRPr lang="sv-SE" dirty="0"/>
          </a:p>
          <a:p>
            <a:pPr marL="171450" indent="-171450">
              <a:buFont typeface="Arial" panose="020B0604020202020204" pitchFamily="34" charset="0"/>
              <a:buChar char="•"/>
            </a:pPr>
            <a:r>
              <a:rPr lang="sv-SE" i="0" dirty="0"/>
              <a:t>Det här gör jag mer eller mindre av idag</a:t>
            </a:r>
          </a:p>
          <a:p>
            <a:pPr marL="171450" indent="-171450">
              <a:buFont typeface="Arial" panose="020B0604020202020204" pitchFamily="34" charset="0"/>
              <a:buChar char="•"/>
            </a:pPr>
            <a:r>
              <a:rPr lang="sv-SE" i="0" dirty="0"/>
              <a:t>Det här tar jag med mig från ABC</a:t>
            </a: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1 min 	(</a:t>
            </a:r>
            <a:r>
              <a:rPr lang="sv-SE" sz="1200" b="0" i="1" kern="1200" dirty="0">
                <a:solidFill>
                  <a:schemeClr val="tx1"/>
                </a:solidFill>
                <a:latin typeface="+mn-lt"/>
                <a:ea typeface="+mn-ea"/>
                <a:cs typeface="+mn-cs"/>
              </a:rPr>
              <a:t>Stockholms stad)</a:t>
            </a:r>
          </a:p>
          <a:p>
            <a:endParaRPr lang="sv-SE" sz="1200" b="0" kern="1200" dirty="0">
              <a:solidFill>
                <a:schemeClr val="tx1"/>
              </a:solidFill>
              <a:latin typeface="+mn-lt"/>
              <a:ea typeface="+mn-ea"/>
              <a:cs typeface="+mn-cs"/>
            </a:endParaRPr>
          </a:p>
          <a:p>
            <a:r>
              <a:rPr lang="sv-SE" sz="1200" b="0" kern="1200" dirty="0">
                <a:solidFill>
                  <a:schemeClr val="tx1"/>
                </a:solidFill>
                <a:latin typeface="+mn-lt"/>
                <a:ea typeface="+mn-ea"/>
                <a:cs typeface="+mn-cs"/>
              </a:rPr>
              <a:t>Innan vi går igenom Avslutningen på träffen vill vi visa några tips på stöd till föräldrar och barn med diagnos eller kognitiv nedsättning. Ni kan dela ut dessa som komplettering till Kommunens stöd till föräldrar.</a:t>
            </a:r>
          </a:p>
          <a:p>
            <a:pPr lvl="0"/>
            <a:endParaRPr lang="sv-SE" sz="1200" kern="1200" dirty="0">
              <a:solidFill>
                <a:schemeClr val="tx1"/>
              </a:solidFill>
              <a:latin typeface="+mn-lt"/>
              <a:ea typeface="+mn-ea"/>
              <a:cs typeface="+mn-cs"/>
            </a:endParaRPr>
          </a:p>
          <a:p>
            <a:r>
              <a:rPr lang="sv-SE" dirty="0">
                <a:hlinkClick r:id="rId3"/>
              </a:rPr>
              <a:t>Samhällets stöd</a:t>
            </a:r>
            <a:r>
              <a:rPr lang="sv-SE" dirty="0"/>
              <a:t> https://www.habilitering.se/kunskap-och-stod/temasidor/samhallets-stod/</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3  min</a:t>
            </a:r>
          </a:p>
          <a:p>
            <a:pPr marL="171450" indent="-171450">
              <a:buFont typeface="Arial" panose="020B0604020202020204" pitchFamily="34" charset="0"/>
              <a:buChar char="•"/>
            </a:pPr>
            <a:endParaRPr lang="sv-SE" sz="1200" b="0" kern="1200" dirty="0">
              <a:solidFill>
                <a:schemeClr val="tx1"/>
              </a:solidFill>
              <a:latin typeface="+mn-lt"/>
              <a:ea typeface="+mn-ea"/>
              <a:cs typeface="+mn-cs"/>
            </a:endParaRPr>
          </a:p>
          <a:p>
            <a:pPr marL="171450" indent="-171450">
              <a:buFont typeface="Arial" panose="020B0604020202020204" pitchFamily="34" charset="0"/>
              <a:buChar char="•"/>
            </a:pPr>
            <a:r>
              <a:rPr lang="sv-SE" sz="1200" b="0" i="0" kern="1200" dirty="0">
                <a:solidFill>
                  <a:schemeClr val="tx1"/>
                </a:solidFill>
                <a:latin typeface="+mn-lt"/>
                <a:ea typeface="+mn-ea"/>
                <a:cs typeface="+mn-cs"/>
              </a:rPr>
              <a:t>Ni ger en presentation </a:t>
            </a:r>
            <a:r>
              <a:rPr lang="sv-SE" sz="1200" i="0" kern="1200" dirty="0">
                <a:solidFill>
                  <a:schemeClr val="tx1"/>
                </a:solidFill>
                <a:latin typeface="+mn-lt"/>
                <a:ea typeface="+mn-ea"/>
                <a:cs typeface="+mn-cs"/>
              </a:rPr>
              <a:t>av </a:t>
            </a:r>
            <a:r>
              <a:rPr lang="sv-SE" sz="1200" b="1" i="0" u="none" kern="1200" dirty="0">
                <a:solidFill>
                  <a:schemeClr val="tx1"/>
                </a:solidFill>
                <a:latin typeface="+mn-lt"/>
                <a:ea typeface="+mn-ea"/>
                <a:cs typeface="+mn-cs"/>
              </a:rPr>
              <a:t>kommunens/stadsdelens utbud av stöd till föräldrar</a:t>
            </a:r>
            <a:r>
              <a:rPr lang="sv-SE" sz="1200" i="0" kern="1200" dirty="0">
                <a:solidFill>
                  <a:schemeClr val="tx1"/>
                </a:solidFill>
                <a:latin typeface="+mn-lt"/>
                <a:ea typeface="+mn-ea"/>
                <a:cs typeface="+mn-cs"/>
              </a:rPr>
              <a:t>. Syftet är att föräldrarna lättare ska kunna hitta sådant stöd vid behov, nu eller i framtiden. Det här är en</a:t>
            </a:r>
            <a:r>
              <a:rPr lang="sv-SE" sz="1200" i="0" kern="1200" baseline="0" dirty="0">
                <a:solidFill>
                  <a:schemeClr val="tx1"/>
                </a:solidFill>
                <a:latin typeface="+mn-lt"/>
                <a:ea typeface="+mn-ea"/>
                <a:cs typeface="+mn-cs"/>
              </a:rPr>
              <a:t> viktig del av ABC, eftersom en del av de föräldrar som kommer till grupperna kan komma att behöva annat stöd. Det har också varit uppskattat av föräldrar att få ta del av detta. </a:t>
            </a:r>
            <a:endParaRPr lang="sv-SE" sz="1200" i="0" kern="1200" dirty="0">
              <a:solidFill>
                <a:schemeClr val="tx1"/>
              </a:solidFill>
              <a:latin typeface="+mn-lt"/>
              <a:ea typeface="+mn-ea"/>
              <a:cs typeface="+mn-cs"/>
            </a:endParaRPr>
          </a:p>
          <a:p>
            <a:pPr marL="171450" indent="-171450">
              <a:buFont typeface="Arial" panose="020B0604020202020204" pitchFamily="34" charset="0"/>
              <a:buChar char="•"/>
            </a:pPr>
            <a:endParaRPr lang="sv-SE" sz="1200" i="0" strike="noStrike" kern="1200" dirty="0">
              <a:solidFill>
                <a:schemeClr val="tx1"/>
              </a:solidFill>
              <a:latin typeface="+mn-lt"/>
              <a:ea typeface="+mn-ea"/>
              <a:cs typeface="+mn-cs"/>
            </a:endParaRPr>
          </a:p>
          <a:p>
            <a:pPr marL="171450" indent="-171450">
              <a:buFont typeface="Arial" panose="020B0604020202020204" pitchFamily="34" charset="0"/>
              <a:buChar char="•"/>
            </a:pPr>
            <a:r>
              <a:rPr lang="sv-SE" sz="1200" b="0" i="0" kern="1200" dirty="0">
                <a:solidFill>
                  <a:schemeClr val="tx1"/>
                </a:solidFill>
                <a:latin typeface="+mn-lt"/>
                <a:ea typeface="+mn-ea"/>
                <a:cs typeface="+mn-cs"/>
              </a:rPr>
              <a:t>Ni</a:t>
            </a:r>
            <a:r>
              <a:rPr lang="sv-SE" sz="1200" b="0" i="0" kern="1200" baseline="0" dirty="0">
                <a:solidFill>
                  <a:schemeClr val="tx1"/>
                </a:solidFill>
                <a:latin typeface="+mn-lt"/>
                <a:ea typeface="+mn-ea"/>
                <a:cs typeface="+mn-cs"/>
              </a:rPr>
              <a:t> som </a:t>
            </a:r>
            <a:r>
              <a:rPr lang="sv-SE" sz="1200" i="0" kern="1200" dirty="0">
                <a:solidFill>
                  <a:schemeClr val="tx1"/>
                </a:solidFill>
                <a:latin typeface="+mn-lt"/>
                <a:ea typeface="+mn-ea"/>
                <a:cs typeface="+mn-cs"/>
              </a:rPr>
              <a:t>beslutat att ha en </a:t>
            </a:r>
            <a:r>
              <a:rPr lang="sv-SE" sz="1200" b="1" i="0" kern="1200" dirty="0">
                <a:solidFill>
                  <a:schemeClr val="tx1"/>
                </a:solidFill>
                <a:latin typeface="+mn-lt"/>
                <a:ea typeface="+mn-ea"/>
                <a:cs typeface="+mn-cs"/>
              </a:rPr>
              <a:t>återträff</a:t>
            </a:r>
            <a:r>
              <a:rPr lang="sv-SE" sz="1200" i="0" kern="1200" dirty="0">
                <a:solidFill>
                  <a:schemeClr val="tx1"/>
                </a:solidFill>
                <a:latin typeface="+mn-lt"/>
                <a:ea typeface="+mn-ea"/>
                <a:cs typeface="+mn-cs"/>
              </a:rPr>
              <a:t>, påminner om den. </a:t>
            </a:r>
            <a:r>
              <a:rPr lang="sv-SE" sz="1200" i="0" kern="1200" baseline="0" dirty="0">
                <a:solidFill>
                  <a:schemeClr val="tx1"/>
                </a:solidFill>
                <a:latin typeface="+mn-lt"/>
                <a:ea typeface="+mn-ea"/>
                <a:cs typeface="+mn-cs"/>
              </a:rPr>
              <a:t>Vi ska prata mer om Återträffen straxt.</a:t>
            </a:r>
            <a:endParaRPr lang="sv-SE" sz="1200" i="0" kern="1200" dirty="0">
              <a:solidFill>
                <a:schemeClr val="tx1"/>
              </a:solidFill>
              <a:latin typeface="+mn-lt"/>
              <a:ea typeface="+mn-ea"/>
              <a:cs typeface="+mn-cs"/>
            </a:endParaRPr>
          </a:p>
          <a:p>
            <a:pPr marL="171450" indent="-171450">
              <a:buFont typeface="Arial" panose="020B0604020202020204" pitchFamily="34" charset="0"/>
              <a:buChar char="•"/>
            </a:pPr>
            <a:endParaRPr lang="sv-SE" sz="1200" b="1" kern="1200" dirty="0">
              <a:solidFill>
                <a:schemeClr val="tx1"/>
              </a:solidFill>
              <a:latin typeface="+mn-lt"/>
              <a:ea typeface="+mn-ea"/>
              <a:cs typeface="+mn-cs"/>
            </a:endParaRPr>
          </a:p>
          <a:p>
            <a:pPr marL="171450" indent="-171450">
              <a:buFont typeface="Arial" panose="020B0604020202020204" pitchFamily="34" charset="0"/>
              <a:buChar char="•"/>
            </a:pPr>
            <a:r>
              <a:rPr lang="sv-SE" sz="1200" b="1" kern="1200" dirty="0">
                <a:solidFill>
                  <a:schemeClr val="tx1"/>
                </a:solidFill>
                <a:latin typeface="+mn-lt"/>
                <a:ea typeface="+mn-ea"/>
                <a:cs typeface="+mn-cs"/>
              </a:rPr>
              <a:t>Tacka </a:t>
            </a:r>
            <a:r>
              <a:rPr lang="sv-SE" sz="1200" b="0" kern="1200" dirty="0">
                <a:solidFill>
                  <a:schemeClr val="tx1"/>
                </a:solidFill>
                <a:latin typeface="+mn-lt"/>
                <a:ea typeface="+mn-ea"/>
                <a:cs typeface="+mn-cs"/>
              </a:rPr>
              <a:t>föräldrarna för deras medverkan i gruppen</a:t>
            </a:r>
            <a:r>
              <a:rPr lang="sv-SE" sz="1200" b="0" kern="1200" baseline="0" dirty="0">
                <a:solidFill>
                  <a:schemeClr val="tx1"/>
                </a:solidFill>
                <a:latin typeface="+mn-lt"/>
                <a:ea typeface="+mn-ea"/>
                <a:cs typeface="+mn-cs"/>
              </a:rPr>
              <a:t> och </a:t>
            </a:r>
            <a:r>
              <a:rPr lang="sv-SE" sz="1200" b="0" kern="1200" dirty="0">
                <a:solidFill>
                  <a:schemeClr val="tx1"/>
                </a:solidFill>
                <a:latin typeface="+mn-lt"/>
                <a:ea typeface="+mn-ea"/>
                <a:cs typeface="+mn-cs"/>
              </a:rPr>
              <a:t>informera</a:t>
            </a:r>
            <a:r>
              <a:rPr lang="sv-SE" sz="1200" b="0" kern="1200" baseline="0" dirty="0">
                <a:solidFill>
                  <a:schemeClr val="tx1"/>
                </a:solidFill>
                <a:latin typeface="+mn-lt"/>
                <a:ea typeface="+mn-ea"/>
                <a:cs typeface="+mn-cs"/>
              </a:rPr>
              <a:t> om föräldraenkäten.</a:t>
            </a:r>
            <a:endParaRPr lang="sv-SE" sz="1200" b="0" kern="1200" dirty="0">
              <a:solidFill>
                <a:schemeClr val="tx1"/>
              </a:solidFill>
              <a:latin typeface="+mn-lt"/>
              <a:ea typeface="+mn-ea"/>
              <a:cs typeface="+mn-cs"/>
            </a:endParaRPr>
          </a:p>
          <a:p>
            <a:pPr lvl="0"/>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16</a:t>
            </a:fld>
            <a:endParaRPr lang="sv-SE"/>
          </a:p>
        </p:txBody>
      </p:sp>
    </p:spTree>
    <p:extLst>
      <p:ext uri="{BB962C8B-B14F-4D97-AF65-F5344CB8AC3E}">
        <p14:creationId xmlns:p14="http://schemas.microsoft.com/office/powerpoint/2010/main" val="70967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aseline="0" dirty="0"/>
              <a:t>2 min</a:t>
            </a:r>
          </a:p>
          <a:p>
            <a:endParaRPr lang="sv-SE" sz="1400" baseline="0" dirty="0"/>
          </a:p>
          <a:p>
            <a:r>
              <a:rPr lang="sv-SE" sz="1400" baseline="0" dirty="0"/>
              <a:t>Detta gäller verksamma i Stockholms stad. Andra kommuner hämtar enkät på ipsykologi.se</a:t>
            </a:r>
          </a:p>
          <a:p>
            <a:endParaRPr lang="sv-SE" sz="1400" baseline="0" dirty="0"/>
          </a:p>
          <a:p>
            <a:r>
              <a:rPr lang="sv-SE" sz="1400" b="1" baseline="0" dirty="0"/>
              <a:t>Kom ihåg </a:t>
            </a:r>
            <a:r>
              <a:rPr lang="sv-SE" sz="1400" baseline="0" dirty="0"/>
              <a:t>att skicka ut enkäter till föräldrarna före och efter träff 4 via Plusportalen. Prata med din samordnare och hör vem av er som ska göra det. </a:t>
            </a:r>
          </a:p>
          <a:p>
            <a:endParaRPr lang="sv-SE" sz="1400" baseline="0" dirty="0"/>
          </a:p>
          <a:p>
            <a:r>
              <a:rPr lang="sv-SE" sz="1400" baseline="0" dirty="0"/>
              <a:t>Avsätt gärna en stund i slutet på träffen så att föräldrarna kan fylla i enkäten i sina telefoner.</a:t>
            </a:r>
          </a:p>
          <a:p>
            <a:endParaRPr lang="sv-SE" sz="1400" baseline="0" dirty="0"/>
          </a:p>
          <a:p>
            <a:r>
              <a:rPr lang="sv-SE" sz="1400" baseline="0" dirty="0"/>
              <a:t>Gå gärna in och titta på ert resultat i Plusportalen för att få feedback på ert arbete.</a:t>
            </a:r>
          </a:p>
          <a:p>
            <a:endParaRPr lang="sv-SE" sz="1400" baseline="0" dirty="0"/>
          </a:p>
          <a:p>
            <a:r>
              <a:rPr lang="sv-SE" sz="1400" baseline="0" dirty="0"/>
              <a:t>Passa på att kontrollera närvaron träff 1-4  i Plusportalen!</a:t>
            </a:r>
          </a:p>
          <a:p>
            <a:endParaRPr lang="sv-SE" baseline="0" dirty="0"/>
          </a:p>
          <a:p>
            <a:endParaRPr lang="sv-SE" baseline="0" dirty="0"/>
          </a:p>
          <a:p>
            <a:r>
              <a:rPr lang="sv-SE" baseline="0" dirty="0"/>
              <a:t> </a:t>
            </a:r>
            <a:endParaRPr lang="sv-SE" dirty="0"/>
          </a:p>
        </p:txBody>
      </p:sp>
      <p:sp>
        <p:nvSpPr>
          <p:cNvPr id="4" name="Platshållare för bildnummer 3"/>
          <p:cNvSpPr>
            <a:spLocks noGrp="1"/>
          </p:cNvSpPr>
          <p:nvPr>
            <p:ph type="sldNum" sz="quarter" idx="10"/>
          </p:nvPr>
        </p:nvSpPr>
        <p:spPr/>
        <p:txBody>
          <a:bodyPr/>
          <a:lstStyle/>
          <a:p>
            <a:fld id="{D07CC6D8-588D-4183-9D92-723780939760}" type="slidenum">
              <a:rPr lang="sv-SE" smtClean="0"/>
              <a:t>17</a:t>
            </a:fld>
            <a:endParaRPr lang="sv-SE"/>
          </a:p>
        </p:txBody>
      </p:sp>
    </p:spTree>
    <p:extLst>
      <p:ext uri="{BB962C8B-B14F-4D97-AF65-F5344CB8AC3E}">
        <p14:creationId xmlns:p14="http://schemas.microsoft.com/office/powerpoint/2010/main" val="415428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1 min 	(efter denna bild ca kl.10.00, 20 min paus)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Ni ger lösenord till föräldrar efter varje träff. Eftersom det kan vara osäkert nätverk i olika lokaler så är ett tips att ni som</a:t>
            </a:r>
            <a:r>
              <a:rPr lang="sv-SE" sz="1400" b="0" baseline="0" dirty="0"/>
              <a:t> gruppledare laddar ner alla filmer på </a:t>
            </a:r>
            <a:r>
              <a:rPr lang="sv-SE" sz="1400" b="0" baseline="0" dirty="0" err="1"/>
              <a:t>usb</a:t>
            </a:r>
            <a:r>
              <a:rPr lang="sv-SE" sz="1400" b="0" baseline="0" dirty="0"/>
              <a:t> eller skrivbordet. Lösenord </a:t>
            </a:r>
            <a:r>
              <a:rPr lang="sv-SE" sz="1400" b="1" baseline="0" dirty="0"/>
              <a:t>abcgrupp15</a:t>
            </a:r>
            <a:endParaRPr lang="sv-SE" sz="1400" b="1" dirty="0"/>
          </a:p>
          <a:p>
            <a:endParaRPr lang="sv-SE" sz="1400" b="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18</a:t>
            </a:fld>
            <a:endParaRPr lang="sv-SE"/>
          </a:p>
        </p:txBody>
      </p:sp>
    </p:spTree>
    <p:extLst>
      <p:ext uri="{BB962C8B-B14F-4D97-AF65-F5344CB8AC3E}">
        <p14:creationId xmlns:p14="http://schemas.microsoft.com/office/powerpoint/2010/main" val="431694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latin typeface="+mn-lt"/>
                <a:ea typeface="+mn-ea"/>
                <a:cs typeface="+mn-cs"/>
              </a:rPr>
              <a:t>Tips</a:t>
            </a:r>
            <a:r>
              <a:rPr lang="sv-SE" sz="1200" i="0" kern="1200" baseline="0" dirty="0">
                <a:solidFill>
                  <a:schemeClr val="tx1"/>
                </a:solidFill>
                <a:latin typeface="+mn-lt"/>
                <a:ea typeface="+mn-ea"/>
                <a:cs typeface="+mn-cs"/>
              </a:rPr>
              <a:t> är att t</a:t>
            </a:r>
            <a:r>
              <a:rPr lang="sv-SE" sz="1200" i="0" kern="1200" dirty="0">
                <a:solidFill>
                  <a:schemeClr val="tx1"/>
                </a:solidFill>
                <a:latin typeface="+mn-lt"/>
                <a:ea typeface="+mn-ea"/>
                <a:cs typeface="+mn-cs"/>
              </a:rPr>
              <a:t>a</a:t>
            </a:r>
            <a:r>
              <a:rPr lang="sv-SE" sz="1200" kern="1200" dirty="0">
                <a:solidFill>
                  <a:schemeClr val="tx1"/>
                </a:solidFill>
                <a:latin typeface="+mn-lt"/>
                <a:ea typeface="+mn-ea"/>
                <a:cs typeface="+mn-cs"/>
              </a:rPr>
              <a:t> beslut</a:t>
            </a:r>
            <a:r>
              <a:rPr lang="sv-SE" sz="1200" kern="1200" baseline="0" dirty="0">
                <a:solidFill>
                  <a:schemeClr val="tx1"/>
                </a:solidFill>
                <a:latin typeface="+mn-lt"/>
                <a:ea typeface="+mn-ea"/>
                <a:cs typeface="+mn-cs"/>
              </a:rPr>
              <a:t> om</a:t>
            </a:r>
            <a:r>
              <a:rPr lang="sv-SE" sz="1200" kern="1200" dirty="0">
                <a:solidFill>
                  <a:schemeClr val="tx1"/>
                </a:solidFill>
                <a:latin typeface="+mn-lt"/>
                <a:ea typeface="+mn-ea"/>
                <a:cs typeface="+mn-cs"/>
              </a:rPr>
              <a:t> att ha en återträff redan inledningsvis i planeringen av er föräldragrupp, och om möjligt ta med datum på återträff i inbjudan. </a:t>
            </a:r>
            <a:r>
              <a:rPr lang="sv-SE" sz="1200" baseline="0" dirty="0"/>
              <a:t>Det är lämpligt att ha återträffen efter 2-3 månader </a:t>
            </a:r>
            <a:r>
              <a:rPr lang="sv-SE" sz="1200" kern="1200" dirty="0">
                <a:solidFill>
                  <a:schemeClr val="tx1"/>
                </a:solidFill>
                <a:latin typeface="+mn-lt"/>
                <a:ea typeface="+mn-ea"/>
                <a:cs typeface="+mn-cs"/>
              </a:rPr>
              <a:t>efter träff 4 </a:t>
            </a:r>
            <a:r>
              <a:rPr lang="sv-SE" sz="1200" baseline="0" dirty="0"/>
              <a:t>eftersom studier har visat att risken för att glömma bort de nya lärdomarna ökar då. </a:t>
            </a:r>
            <a:endParaRPr lang="sv-SE" sz="1200" dirty="0"/>
          </a:p>
          <a:p>
            <a:pPr marL="0" indent="0">
              <a:buFont typeface="Arial" panose="020B0604020202020204" pitchFamily="34" charset="0"/>
              <a:buNone/>
            </a:pPr>
            <a:endParaRPr lang="sv-SE" sz="1200" kern="1200" dirty="0">
              <a:solidFill>
                <a:schemeClr val="tx1"/>
              </a:solidFill>
              <a:latin typeface="+mn-lt"/>
              <a:ea typeface="+mn-ea"/>
              <a:cs typeface="+mn-cs"/>
            </a:endParaRPr>
          </a:p>
          <a:p>
            <a:pPr marL="0" indent="0">
              <a:buFont typeface="Arial" panose="020B0604020202020204" pitchFamily="34" charset="0"/>
              <a:buNone/>
            </a:pPr>
            <a:r>
              <a:rPr lang="sv-SE" sz="1200" kern="1200" dirty="0">
                <a:solidFill>
                  <a:schemeClr val="tx1"/>
                </a:solidFill>
                <a:latin typeface="+mn-lt"/>
                <a:ea typeface="+mn-ea"/>
                <a:cs typeface="+mn-cs"/>
              </a:rPr>
              <a:t>Ni</a:t>
            </a:r>
            <a:r>
              <a:rPr lang="sv-SE" sz="1200" kern="1200" baseline="0" dirty="0">
                <a:solidFill>
                  <a:schemeClr val="tx1"/>
                </a:solidFill>
                <a:latin typeface="+mn-lt"/>
                <a:ea typeface="+mn-ea"/>
                <a:cs typeface="+mn-cs"/>
              </a:rPr>
              <a:t> gruppledare kan välja att själva ta beslut om temat inför träffen, utifrån gruppens behov, eller</a:t>
            </a:r>
            <a:r>
              <a:rPr lang="sv-SE" sz="1200" kern="1200" dirty="0">
                <a:solidFill>
                  <a:schemeClr val="tx1"/>
                </a:solidFill>
                <a:latin typeface="+mn-lt"/>
                <a:ea typeface="+mn-ea"/>
                <a:cs typeface="+mn-cs"/>
              </a:rPr>
              <a:t> be föräldrarna enas om ett tema på plats. </a:t>
            </a:r>
          </a:p>
          <a:p>
            <a:endParaRPr lang="sv-SE" sz="1200" b="1" kern="1200" dirty="0">
              <a:solidFill>
                <a:schemeClr val="tx1"/>
              </a:solidFill>
              <a:latin typeface="+mn-lt"/>
              <a:ea typeface="+mn-ea"/>
              <a:cs typeface="+mn-cs"/>
            </a:endParaRPr>
          </a:p>
          <a:p>
            <a:endParaRPr lang="sv-SE" b="1"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Gå igenom agendan.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Fika 20 min + kort paus 5 min. Lunch kl.12-13</a:t>
            </a:r>
          </a:p>
          <a:p>
            <a:endParaRPr lang="sv-SE" b="1"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None/>
            </a:pPr>
            <a:r>
              <a:rPr lang="sv-SE" dirty="0"/>
              <a:t>2 min</a:t>
            </a:r>
          </a:p>
          <a:p>
            <a:pPr>
              <a:buNone/>
            </a:pPr>
            <a:endParaRPr lang="sv-SE" dirty="0"/>
          </a:p>
          <a:p>
            <a:pPr>
              <a:buNone/>
            </a:pPr>
            <a:r>
              <a:rPr lang="sv-SE" sz="1400" dirty="0"/>
              <a:t>Ett</a:t>
            </a:r>
            <a:r>
              <a:rPr lang="sv-SE" sz="1400" baseline="0" dirty="0"/>
              <a:t> s</a:t>
            </a:r>
            <a:r>
              <a:rPr lang="sv-SE" sz="1400" dirty="0"/>
              <a:t>yfte med återträffen är att stärka föräldrarna genom att uppmuntra och</a:t>
            </a:r>
          </a:p>
          <a:p>
            <a:pPr marL="171450" indent="-171450">
              <a:buFont typeface="Arial" panose="020B0604020202020204" pitchFamily="34" charset="0"/>
              <a:buChar char="•"/>
            </a:pPr>
            <a:r>
              <a:rPr lang="sv-SE" sz="1400" dirty="0"/>
              <a:t>lyfta fram det föräldrarna lärt sig</a:t>
            </a:r>
          </a:p>
          <a:p>
            <a:pPr marL="171450" indent="-171450">
              <a:buFont typeface="Arial" panose="020B0604020202020204" pitchFamily="34" charset="0"/>
              <a:buChar char="•"/>
            </a:pPr>
            <a:r>
              <a:rPr lang="sv-SE" sz="1400" dirty="0"/>
              <a:t>träffas igen, underhålla nätverk</a:t>
            </a:r>
          </a:p>
          <a:p>
            <a:pPr marL="171450" indent="-171450">
              <a:buFont typeface="Arial" panose="020B0604020202020204" pitchFamily="34" charset="0"/>
              <a:buChar char="•"/>
            </a:pPr>
            <a:r>
              <a:rPr lang="sv-SE" sz="1400" dirty="0"/>
              <a:t>undvika att hamna tillbaka i ”gamla hjulspår”</a:t>
            </a:r>
          </a:p>
          <a:p>
            <a:pPr>
              <a:buNone/>
            </a:pPr>
            <a:endParaRPr lang="sv-SE" sz="1400" dirty="0"/>
          </a:p>
          <a:p>
            <a:pPr>
              <a:buNone/>
            </a:pPr>
            <a:r>
              <a:rPr lang="sv-SE" sz="1400" dirty="0"/>
              <a:t>Ett</a:t>
            </a:r>
            <a:r>
              <a:rPr lang="sv-SE" sz="1400" baseline="0" dirty="0"/>
              <a:t> ytterligare syfte är att r</a:t>
            </a:r>
            <a:r>
              <a:rPr lang="sv-SE" sz="1400" dirty="0"/>
              <a:t>epetera ABC genom</a:t>
            </a:r>
            <a:r>
              <a:rPr lang="sv-SE" sz="1400" baseline="0" dirty="0"/>
              <a:t> en</a:t>
            </a:r>
            <a:r>
              <a:rPr lang="sv-SE" sz="1400" dirty="0"/>
              <a:t> gruppövning</a:t>
            </a:r>
            <a:r>
              <a:rPr lang="sv-SE" sz="1400" baseline="0" dirty="0"/>
              <a:t> och en </a:t>
            </a:r>
            <a:r>
              <a:rPr lang="sv-SE" sz="1400" dirty="0"/>
              <a:t>fördjupning inom relevant ämne.</a:t>
            </a:r>
          </a:p>
          <a:p>
            <a:pPr marL="0" indent="0">
              <a:buFont typeface="Arial" panose="020B0604020202020204" pitchFamily="34" charset="0"/>
              <a:buNone/>
            </a:pPr>
            <a:endParaRPr lang="sv-SE" sz="1400" dirty="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Kom överens på träff 4 om när</a:t>
            </a:r>
            <a:r>
              <a:rPr lang="sv-SE" sz="1400" kern="1200" baseline="0" dirty="0">
                <a:solidFill>
                  <a:schemeClr val="tx1"/>
                </a:solidFill>
                <a:latin typeface="+mn-lt"/>
                <a:ea typeface="+mn-ea"/>
                <a:cs typeface="+mn-cs"/>
              </a:rPr>
              <a:t> och hur eventuell påminnelse ska ske</a:t>
            </a:r>
            <a:r>
              <a:rPr lang="sv-SE" sz="1400" b="0" dirty="0"/>
              <a:t>, exempelvis</a:t>
            </a:r>
            <a:r>
              <a:rPr lang="sv-SE" sz="1400" b="0" baseline="0" dirty="0"/>
              <a:t> via sms om det är möjligt.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Påminn: </a:t>
            </a:r>
            <a:r>
              <a:rPr lang="sv-SE" sz="1400" kern="1200" dirty="0">
                <a:solidFill>
                  <a:schemeClr val="tx1"/>
                </a:solidFill>
                <a:latin typeface="+mn-lt"/>
                <a:ea typeface="+mn-ea"/>
                <a:cs typeface="+mn-cs"/>
              </a:rPr>
              <a:t>datum, tid och plats. </a:t>
            </a:r>
          </a:p>
          <a:p>
            <a:r>
              <a:rPr lang="sv-SE" sz="1400" b="0" dirty="0"/>
              <a:t>F</a:t>
            </a:r>
            <a:r>
              <a:rPr lang="sv-SE" sz="1400" dirty="0"/>
              <a:t>öräldrarna</a:t>
            </a:r>
            <a:r>
              <a:rPr lang="sv-SE" sz="1400" baseline="0" dirty="0"/>
              <a:t> behöver ha med sitt ABC-material till återträffen. De kommer att få nytt material att sätta in i pärmarna/mappen och ska även följa upp de mål de skrivit in i sitt material. </a:t>
            </a:r>
          </a:p>
          <a:p>
            <a:endParaRPr lang="sv-SE" sz="1400" baseline="0" dirty="0"/>
          </a:p>
          <a:p>
            <a:r>
              <a:rPr lang="sv-SE" sz="1400" b="1" baseline="0" dirty="0"/>
              <a:t>Ta med: </a:t>
            </a:r>
            <a:r>
              <a:rPr lang="sv-SE" sz="1400" b="0" baseline="0" dirty="0"/>
              <a:t>Valfritt att dela ut intyg till föräldrar (efter träff 4 eller återträffen). Stäm av med samordnare hur rutinen ser ut i er kommun/</a:t>
            </a:r>
            <a:r>
              <a:rPr lang="sv-SE" sz="1400" b="0" baseline="0" dirty="0" err="1"/>
              <a:t>sdf</a:t>
            </a:r>
            <a:r>
              <a:rPr lang="sv-SE" sz="1400" b="0" baseline="0" dirty="0"/>
              <a:t>.</a:t>
            </a:r>
          </a:p>
          <a:p>
            <a:endParaRPr lang="sv-SE" sz="14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baseline="0" dirty="0"/>
              <a:t>Tips: </a:t>
            </a:r>
            <a:r>
              <a:rPr lang="sv-SE" sz="1400" b="0" baseline="0" dirty="0"/>
              <a:t>Boka grupprum inför gruppövning.</a:t>
            </a:r>
            <a:endParaRPr lang="sv-SE" sz="1400" b="0" dirty="0"/>
          </a:p>
          <a:p>
            <a:endParaRPr lang="sv-SE" sz="1400" b="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1" dirty="0"/>
          </a:p>
          <a:p>
            <a:r>
              <a:rPr lang="sv-SE" b="0" dirty="0"/>
              <a:t>Beskriv dagordningen </a:t>
            </a:r>
            <a:r>
              <a:rPr lang="sv-SE" dirty="0"/>
              <a:t>för återträffen. </a:t>
            </a:r>
          </a:p>
          <a:p>
            <a:endParaRPr lang="sv-SE" dirty="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1 min</a:t>
            </a:r>
          </a:p>
          <a:p>
            <a:endParaRPr lang="sv-SE" sz="1200" b="1" kern="1200" dirty="0">
              <a:solidFill>
                <a:schemeClr val="tx1"/>
              </a:solidFill>
              <a:latin typeface="+mn-lt"/>
              <a:ea typeface="+mn-ea"/>
              <a:cs typeface="+mn-cs"/>
            </a:endParaRPr>
          </a:p>
          <a:p>
            <a:r>
              <a:rPr lang="sv-SE" sz="1400" b="1" kern="1200" dirty="0">
                <a:solidFill>
                  <a:schemeClr val="tx1"/>
                </a:solidFill>
                <a:latin typeface="+mn-lt"/>
                <a:ea typeface="+mn-ea"/>
                <a:cs typeface="+mn-cs"/>
              </a:rPr>
              <a:t>Ni</a:t>
            </a:r>
            <a:r>
              <a:rPr lang="sv-SE" sz="1400" b="1" kern="1200" baseline="0" dirty="0">
                <a:solidFill>
                  <a:schemeClr val="tx1"/>
                </a:solidFill>
                <a:latin typeface="+mn-lt"/>
                <a:ea typeface="+mn-ea"/>
                <a:cs typeface="+mn-cs"/>
              </a:rPr>
              <a:t> välkomnar gr</a:t>
            </a:r>
            <a:r>
              <a:rPr lang="sv-SE" sz="1400" b="1" kern="1200" dirty="0">
                <a:solidFill>
                  <a:schemeClr val="tx1"/>
                </a:solidFill>
                <a:latin typeface="+mn-lt"/>
                <a:ea typeface="+mn-ea"/>
                <a:cs typeface="+mn-cs"/>
              </a:rPr>
              <a:t>uppen </a:t>
            </a:r>
            <a:r>
              <a:rPr lang="sv-SE" sz="1400" b="0" kern="1200" dirty="0">
                <a:solidFill>
                  <a:schemeClr val="tx1"/>
                </a:solidFill>
                <a:latin typeface="+mn-lt"/>
                <a:ea typeface="+mn-ea"/>
                <a:cs typeface="+mn-cs"/>
              </a:rPr>
              <a:t>tillbaka och presenterar dagordningen.</a:t>
            </a:r>
          </a:p>
          <a:p>
            <a:endParaRPr lang="sv-SE" sz="1400" b="0" kern="1200" dirty="0">
              <a:solidFill>
                <a:schemeClr val="tx1"/>
              </a:solidFill>
              <a:latin typeface="+mn-lt"/>
              <a:ea typeface="+mn-ea"/>
              <a:cs typeface="+mn-cs"/>
            </a:endParaRPr>
          </a:p>
          <a:p>
            <a:r>
              <a:rPr lang="sv-SE" sz="1400" b="1" kern="1200" dirty="0">
                <a:solidFill>
                  <a:schemeClr val="tx1"/>
                </a:solidFill>
                <a:latin typeface="+mn-lt"/>
                <a:ea typeface="+mn-ea"/>
                <a:cs typeface="+mn-cs"/>
              </a:rPr>
              <a:t>Följ upp </a:t>
            </a:r>
            <a:r>
              <a:rPr lang="sv-SE" sz="1400" b="0" kern="1200" dirty="0">
                <a:solidFill>
                  <a:schemeClr val="tx1"/>
                </a:solidFill>
                <a:latin typeface="+mn-lt"/>
                <a:ea typeface="+mn-ea"/>
                <a:cs typeface="+mn-cs"/>
              </a:rPr>
              <a:t>om gruppen använt sig av ABC sedan sist. Utgå från punkterna här:</a:t>
            </a:r>
          </a:p>
          <a:p>
            <a:pPr marL="171450" indent="-171450">
              <a:buFont typeface="Arial" panose="020B0604020202020204" pitchFamily="34" charset="0"/>
              <a:buChar char="•"/>
            </a:pPr>
            <a:r>
              <a:rPr lang="sv-SE" sz="1400" b="0" kern="1200" dirty="0">
                <a:solidFill>
                  <a:schemeClr val="tx1"/>
                </a:solidFill>
                <a:latin typeface="+mn-lt"/>
                <a:ea typeface="+mn-ea"/>
                <a:cs typeface="+mn-cs"/>
              </a:rPr>
              <a:t>Vad har de haft mest nytta av?</a:t>
            </a:r>
          </a:p>
          <a:p>
            <a:pPr marL="171450" indent="-171450">
              <a:buFont typeface="Arial" panose="020B0604020202020204" pitchFamily="34" charset="0"/>
              <a:buChar char="•"/>
            </a:pPr>
            <a:r>
              <a:rPr lang="sv-SE" sz="1400" b="0" kern="1200" dirty="0">
                <a:solidFill>
                  <a:schemeClr val="tx1"/>
                </a:solidFill>
                <a:latin typeface="+mn-lt"/>
                <a:ea typeface="+mn-ea"/>
                <a:cs typeface="+mn-cs"/>
              </a:rPr>
              <a:t>Har de tips eller erfarenheter som de vill dela med sig av till de andra?</a:t>
            </a: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Sen går ni vidare i</a:t>
            </a:r>
            <a:r>
              <a:rPr lang="sv-SE" sz="1200" b="0" kern="1200" baseline="0" dirty="0">
                <a:solidFill>
                  <a:schemeClr val="tx1"/>
                </a:solidFill>
                <a:latin typeface="+mn-lt"/>
                <a:ea typeface="+mn-ea"/>
                <a:cs typeface="+mn-cs"/>
              </a:rPr>
              <a:t> manualen och gör en gruppövning med föräldrarna. </a:t>
            </a:r>
            <a:r>
              <a:rPr lang="sv-SE" sz="1200" b="0" kern="1200" dirty="0">
                <a:solidFill>
                  <a:schemeClr val="tx1"/>
                </a:solidFill>
                <a:latin typeface="+mn-lt"/>
                <a:ea typeface="+mn-ea"/>
                <a:cs typeface="+mn-cs"/>
              </a:rPr>
              <a:t>Under </a:t>
            </a:r>
            <a:r>
              <a:rPr lang="sv-SE" sz="1200" b="0" kern="1200" baseline="0" dirty="0">
                <a:solidFill>
                  <a:schemeClr val="tx1"/>
                </a:solidFill>
                <a:latin typeface="+mn-lt"/>
                <a:ea typeface="+mn-ea"/>
                <a:cs typeface="+mn-cs"/>
              </a:rPr>
              <a:t>gruppövningen får föräldrarna repetera och fräscha upp sina ABC-kunskaper på ett lättsamt sätt. </a:t>
            </a:r>
            <a:endParaRPr lang="sv-SE"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Här ska ni:</a:t>
            </a:r>
            <a:endParaRPr lang="sv-SE" sz="1200" kern="1200" dirty="0">
              <a:solidFill>
                <a:schemeClr val="tx1"/>
              </a:solidFill>
              <a:latin typeface="+mn-lt"/>
              <a:ea typeface="+mn-ea"/>
              <a:cs typeface="+mn-cs"/>
            </a:endParaRPr>
          </a:p>
          <a:p>
            <a:pPr marL="171450" indent="-171450">
              <a:buFont typeface="Arial" panose="020B0604020202020204" pitchFamily="34" charset="0"/>
              <a:buChar char="•"/>
            </a:pPr>
            <a:r>
              <a:rPr lang="sv-SE" sz="1200" kern="1200" dirty="0">
                <a:solidFill>
                  <a:schemeClr val="tx1"/>
                </a:solidFill>
                <a:latin typeface="+mn-lt"/>
                <a:ea typeface="+mn-ea"/>
                <a:cs typeface="+mn-cs"/>
              </a:rPr>
              <a:t>Dela upp gruppen i mindre grupper, ca 3-4 föräldrar/grupp. </a:t>
            </a:r>
          </a:p>
          <a:p>
            <a:pPr marL="171450" indent="-171450">
              <a:buFont typeface="Arial" panose="020B0604020202020204" pitchFamily="34" charset="0"/>
              <a:buChar char="•"/>
            </a:pPr>
            <a:r>
              <a:rPr lang="sv-SE" sz="1200" kern="1200" dirty="0">
                <a:solidFill>
                  <a:schemeClr val="tx1"/>
                </a:solidFill>
                <a:latin typeface="+mn-lt"/>
                <a:ea typeface="+mn-ea"/>
                <a:cs typeface="+mn-cs"/>
              </a:rPr>
              <a:t>Dela ut arbetsmaterialet till övningen.</a:t>
            </a:r>
          </a:p>
          <a:p>
            <a:pPr marL="171450" indent="-171450">
              <a:buFont typeface="Arial" panose="020B0604020202020204" pitchFamily="34" charset="0"/>
              <a:buChar char="•"/>
            </a:pPr>
            <a:r>
              <a:rPr lang="sv-SE" sz="1200" kern="1200" dirty="0">
                <a:solidFill>
                  <a:schemeClr val="tx1"/>
                </a:solidFill>
                <a:latin typeface="+mn-lt"/>
                <a:ea typeface="+mn-ea"/>
                <a:cs typeface="+mn-cs"/>
              </a:rPr>
              <a:t>Be föräldrarna fylla i exempel och svara på frågor.</a:t>
            </a:r>
          </a:p>
          <a:p>
            <a:pPr marL="171450" indent="-171450">
              <a:buFont typeface="Arial" panose="020B0604020202020204" pitchFamily="34" charset="0"/>
              <a:buChar char="•"/>
            </a:pPr>
            <a:r>
              <a:rPr lang="sv-SE" sz="1200" i="0" kern="1200" dirty="0">
                <a:solidFill>
                  <a:schemeClr val="tx1"/>
                </a:solidFill>
                <a:latin typeface="+mn-lt"/>
                <a:ea typeface="+mn-ea"/>
                <a:cs typeface="+mn-cs"/>
              </a:rPr>
              <a:t>Ni behöver även hjälpa föräldrarna</a:t>
            </a:r>
            <a:r>
              <a:rPr lang="sv-SE" sz="1200" i="0" kern="1200" baseline="0" dirty="0">
                <a:solidFill>
                  <a:schemeClr val="tx1"/>
                </a:solidFill>
                <a:latin typeface="+mn-lt"/>
                <a:ea typeface="+mn-ea"/>
                <a:cs typeface="+mn-cs"/>
              </a:rPr>
              <a:t> att fördela tiden. Föräldrarna har 6 minuter per tema/sida, och behöver påminnas efter 5 minuter att det är dags att gå till nästa.</a:t>
            </a:r>
          </a:p>
          <a:p>
            <a:pPr marL="171450" indent="-171450">
              <a:buFont typeface="Arial" panose="020B0604020202020204" pitchFamily="34" charset="0"/>
              <a:buChar char="•"/>
            </a:pPr>
            <a:r>
              <a:rPr lang="sv-SE" sz="1200" b="0" kern="1200" dirty="0">
                <a:solidFill>
                  <a:schemeClr val="tx1"/>
                </a:solidFill>
                <a:latin typeface="+mn-lt"/>
                <a:ea typeface="+mn-ea"/>
                <a:cs typeface="+mn-cs"/>
              </a:rPr>
              <a:t>Föräldrarna återsamlas i helgrupp efter cirka 25 minuter. Låt varje grupp sammanfatta vad de skrivit på någon eller några frågor.</a:t>
            </a:r>
          </a:p>
          <a:p>
            <a:pPr marL="171450" indent="-171450">
              <a:buFont typeface="Arial" panose="020B0604020202020204" pitchFamily="34" charset="0"/>
              <a:buChar char="•"/>
            </a:pPr>
            <a:endParaRPr lang="sv-SE" sz="1200" kern="1200" dirty="0">
              <a:solidFill>
                <a:schemeClr val="tx1"/>
              </a:solidFill>
              <a:latin typeface="+mn-lt"/>
              <a:ea typeface="+mn-ea"/>
              <a:cs typeface="+mn-cs"/>
            </a:endParaRPr>
          </a:p>
          <a:p>
            <a:pPr marL="0" indent="0">
              <a:buFont typeface="Arial" panose="020B0604020202020204" pitchFamily="34" charset="0"/>
              <a:buNone/>
            </a:pPr>
            <a:r>
              <a:rPr lang="sv-SE" sz="1200" b="1" kern="1200" dirty="0">
                <a:solidFill>
                  <a:schemeClr val="tx1"/>
                </a:solidFill>
                <a:latin typeface="+mn-lt"/>
                <a:ea typeface="+mn-ea"/>
                <a:cs typeface="+mn-cs"/>
              </a:rPr>
              <a:t>Instruktion</a:t>
            </a:r>
            <a:r>
              <a:rPr lang="sv-SE" sz="1200" b="1" kern="1200" baseline="0" dirty="0">
                <a:solidFill>
                  <a:schemeClr val="tx1"/>
                </a:solidFill>
                <a:latin typeface="+mn-lt"/>
                <a:ea typeface="+mn-ea"/>
                <a:cs typeface="+mn-cs"/>
              </a:rPr>
              <a:t> till ABC-instruktören</a:t>
            </a:r>
            <a:r>
              <a:rPr lang="sv-SE" sz="1200" kern="1200" baseline="0" dirty="0">
                <a:solidFill>
                  <a:schemeClr val="tx1"/>
                </a:solidFill>
                <a:latin typeface="+mn-lt"/>
                <a:ea typeface="+mn-ea"/>
                <a:cs typeface="+mn-cs"/>
              </a:rPr>
              <a:t>: Om tid finns, låt gruppledarna göra övningen under utbildningen. </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2 min</a:t>
            </a:r>
          </a:p>
          <a:p>
            <a:endParaRPr lang="sv-SE" b="0" dirty="0"/>
          </a:p>
          <a:p>
            <a:r>
              <a:rPr lang="sv-SE" b="0" dirty="0"/>
              <a:t>De</a:t>
            </a:r>
            <a:r>
              <a:rPr lang="sv-SE" dirty="0"/>
              <a:t>t finns fyra</a:t>
            </a:r>
            <a:r>
              <a:rPr lang="sv-SE" baseline="0" dirty="0"/>
              <a:t> teman </a:t>
            </a:r>
            <a:r>
              <a:rPr lang="sv-SE" dirty="0"/>
              <a:t>att välja bland: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Tema Syskonkärlek</a:t>
            </a:r>
            <a:r>
              <a:rPr lang="sv-SE" b="1" baseline="0" dirty="0"/>
              <a:t> </a:t>
            </a:r>
            <a:r>
              <a:rPr lang="sv-SE" b="0" baseline="0" dirty="0"/>
              <a:t>– </a:t>
            </a:r>
            <a:r>
              <a:rPr lang="sv-SE" baseline="0" dirty="0"/>
              <a:t>handlar om hur föräldrar kan förebygga bråk och stärka relationen mellan syskon (s</a:t>
            </a:r>
            <a:r>
              <a:rPr lang="sv-SE" i="1" baseline="0" dirty="0"/>
              <a:t>id 248-252 i ”Fem ggr mer kärlek”).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Tema Tonår </a:t>
            </a:r>
            <a:r>
              <a:rPr lang="sv-SE" baseline="0" dirty="0"/>
              <a:t>– handlar om att förebygga problem i tonåren och hur föräldrarna kan vara tonårsförälder (s</a:t>
            </a:r>
            <a:r>
              <a:rPr lang="sv-SE" i="1" baseline="0" dirty="0"/>
              <a:t>id 147-169 i ”Fem ggr mer kärlek”).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r>
              <a:rPr lang="sv-SE" b="1" dirty="0"/>
              <a:t>Tema Pojkar och flickor </a:t>
            </a:r>
            <a:r>
              <a:rPr lang="sv-SE" dirty="0"/>
              <a:t>– handlar om </a:t>
            </a:r>
            <a:r>
              <a:rPr lang="sv-SE" baseline="0" dirty="0"/>
              <a:t>förväntningar och genus (k</a:t>
            </a:r>
            <a:r>
              <a:rPr lang="sv-SE" i="1" baseline="0" dirty="0"/>
              <a:t>ap 7 från sid 214 i ”Fem ggr mer kärlek”).</a:t>
            </a:r>
          </a:p>
          <a:p>
            <a:endParaRPr lang="sv-SE" i="1" baseline="0" dirty="0"/>
          </a:p>
          <a:p>
            <a:r>
              <a:rPr lang="sv-SE" b="1" i="0" baseline="0" dirty="0"/>
              <a:t>Tema Genusfällor </a:t>
            </a:r>
            <a:r>
              <a:rPr lang="sv-SE" b="0" i="0" baseline="0" dirty="0"/>
              <a:t>– </a:t>
            </a:r>
            <a:r>
              <a:rPr lang="sv-SE" i="0" baseline="0" dirty="0"/>
              <a:t>är en fördjupning om genus – handlar om genusfällor och är en vidareutveckling av temat pojkar och flickor.</a:t>
            </a:r>
          </a:p>
          <a:p>
            <a:endParaRPr lang="sv-SE" baseline="0" dirty="0"/>
          </a:p>
          <a:p>
            <a:r>
              <a:rPr lang="sv-SE" i="0" baseline="0" dirty="0"/>
              <a:t>Det är viktigt att ni själva förbereder er inför respektive tema.</a:t>
            </a:r>
            <a:endParaRPr lang="sv-SE" i="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25</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4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b="1" kern="1200" dirty="0">
                <a:solidFill>
                  <a:schemeClr val="tx1"/>
                </a:solidFill>
                <a:latin typeface="+mn-lt"/>
                <a:ea typeface="+mn-ea"/>
                <a:cs typeface="+mn-cs"/>
              </a:rPr>
              <a:t>Ur gruppledarmaterialet:</a:t>
            </a:r>
            <a:r>
              <a:rPr lang="sv-SE" sz="1400" b="1" kern="1200" baseline="0" dirty="0">
                <a:solidFill>
                  <a:schemeClr val="tx1"/>
                </a:solidFill>
                <a:latin typeface="+mn-lt"/>
                <a:ea typeface="+mn-ea"/>
                <a:cs typeface="+mn-cs"/>
              </a:rPr>
              <a:t> </a:t>
            </a:r>
            <a:r>
              <a:rPr lang="sv-SE" sz="1400" kern="1200" dirty="0">
                <a:solidFill>
                  <a:schemeClr val="tx1"/>
                </a:solidFill>
                <a:latin typeface="+mn-lt"/>
                <a:ea typeface="+mn-ea"/>
                <a:cs typeface="+mn-cs"/>
              </a:rPr>
              <a:t>Syskonrelationen är vanligtvis den längsta relationen i livet och syskon är de familjemedlemmar som tillbringar mest tid tillsammans.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Det finns många förväntningar kring hur en syskonrelation ska se ut. </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Det kan handla om allt ifrån att syskon ska vara bästa vänner till att de bråkar och slåss för jämnan. </a:t>
            </a:r>
            <a:br>
              <a:rPr lang="sv-SE" sz="1400" kern="1200" dirty="0">
                <a:solidFill>
                  <a:schemeClr val="tx1"/>
                </a:solidFill>
                <a:latin typeface="+mn-lt"/>
                <a:ea typeface="+mn-ea"/>
                <a:cs typeface="+mn-cs"/>
              </a:rPr>
            </a:br>
            <a:endParaRPr lang="sv-SE" sz="1400" kern="1200" dirty="0">
              <a:solidFill>
                <a:schemeClr val="tx1"/>
              </a:solidFill>
              <a:latin typeface="+mn-lt"/>
              <a:ea typeface="+mn-ea"/>
              <a:cs typeface="+mn-cs"/>
            </a:endParaRPr>
          </a:p>
          <a:p>
            <a:r>
              <a:rPr lang="sv-SE" sz="1400" b="1" kern="1200" dirty="0">
                <a:solidFill>
                  <a:schemeClr val="tx1"/>
                </a:solidFill>
                <a:latin typeface="+mn-lt"/>
                <a:ea typeface="+mn-ea"/>
                <a:cs typeface="+mn-cs"/>
              </a:rPr>
              <a:t>Fråga gruppledarna: </a:t>
            </a:r>
            <a:r>
              <a:rPr lang="sv-SE" sz="1400" b="0" kern="1200" dirty="0">
                <a:solidFill>
                  <a:schemeClr val="tx1"/>
                </a:solidFill>
                <a:latin typeface="+mn-lt"/>
                <a:ea typeface="+mn-ea"/>
                <a:cs typeface="+mn-cs"/>
              </a:rPr>
              <a:t>Vad tänker ni är för- och nackdelar med att ha syskon? </a:t>
            </a:r>
          </a:p>
          <a:p>
            <a:endParaRPr lang="sv-SE" sz="1400" b="0" i="1" kern="1200" dirty="0">
              <a:solidFill>
                <a:schemeClr val="tx1"/>
              </a:solidFill>
              <a:latin typeface="+mn-lt"/>
              <a:ea typeface="+mn-ea"/>
              <a:cs typeface="+mn-cs"/>
            </a:endParaRPr>
          </a:p>
          <a:p>
            <a:r>
              <a:rPr lang="sv-SE" sz="1400" b="0" i="1" kern="1200" dirty="0">
                <a:solidFill>
                  <a:schemeClr val="tx1"/>
                </a:solidFill>
                <a:latin typeface="+mn-lt"/>
                <a:ea typeface="+mn-ea"/>
                <a:cs typeface="+mn-cs"/>
              </a:rPr>
              <a:t>Prata i par eller helgrupp.</a:t>
            </a:r>
          </a:p>
          <a:p>
            <a:r>
              <a:rPr lang="sv-SE" sz="1200" b="1" kern="120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26</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sz="1200" b="0" kern="1200" dirty="0">
                <a:solidFill>
                  <a:schemeClr val="tx1"/>
                </a:solidFill>
                <a:latin typeface="+mn-lt"/>
                <a:ea typeface="+mn-ea"/>
                <a:cs typeface="+mn-cs"/>
              </a:rPr>
              <a:t>6 min</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Ur gruppledarmaterialet: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Bråk mellan syskon är vanligt. I en studie med kanadensiska familjer med barn i två- och fyraårsåldern förekom i snitt sex syskonbråk i timmen. Även om syskonbråk oftast är naturliga och övergående kan de vara utmanande för föräldrar att hantera. Allvarliga bråk där ett av syskonen konsekvent råkar illa ut kan i likhet med mobbning ha negativa konsekvenser för barnets psykiska hälsa.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Visa film </a:t>
            </a:r>
            <a:r>
              <a:rPr lang="sv-SE" sz="1200" kern="1200" dirty="0">
                <a:solidFill>
                  <a:schemeClr val="tx1"/>
                </a:solidFill>
                <a:latin typeface="+mn-lt"/>
                <a:ea typeface="+mn-ea"/>
                <a:cs typeface="+mn-cs"/>
              </a:rPr>
              <a:t>15, del 1. Syskonkärlek. Pausa filmen när bilden frusit.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Låt deltagarna diskutera i par:</a:t>
            </a:r>
            <a:r>
              <a:rPr lang="sv-SE" sz="1200" b="1"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Vad </a:t>
            </a:r>
            <a:r>
              <a:rPr lang="sv-SE" sz="1200" kern="1200" dirty="0">
                <a:solidFill>
                  <a:schemeClr val="tx1"/>
                </a:solidFill>
                <a:latin typeface="+mn-lt"/>
                <a:ea typeface="+mn-ea"/>
                <a:cs typeface="+mn-cs"/>
              </a:rPr>
              <a:t>kan föräldern göra i den här situationen</a:t>
            </a:r>
            <a:r>
              <a:rPr lang="sv-SE" sz="1200" kern="1200" baseline="0" dirty="0">
                <a:solidFill>
                  <a:schemeClr val="tx1"/>
                </a:solidFill>
                <a:latin typeface="+mn-lt"/>
                <a:ea typeface="+mn-ea"/>
                <a:cs typeface="+mn-cs"/>
              </a:rPr>
              <a:t>? </a:t>
            </a:r>
            <a:r>
              <a:rPr lang="sv-SE" sz="1200" i="1" strike="noStrike" kern="1200" dirty="0">
                <a:solidFill>
                  <a:schemeClr val="tx1"/>
                </a:solidFill>
                <a:latin typeface="+mn-lt"/>
                <a:ea typeface="+mn-ea"/>
                <a:cs typeface="+mn-cs"/>
              </a:rPr>
              <a:t>Fyll på enligt nedan:</a:t>
            </a:r>
          </a:p>
          <a:p>
            <a:pPr marL="171450" indent="-171450">
              <a:buFont typeface="Arial" panose="020B0604020202020204" pitchFamily="34" charset="0"/>
              <a:buChar char="•"/>
            </a:pPr>
            <a:r>
              <a:rPr lang="sv-SE" sz="1200" i="1" strike="noStrike" kern="1200" baseline="0" dirty="0">
                <a:solidFill>
                  <a:schemeClr val="tx1"/>
                </a:solidFill>
                <a:latin typeface="+mn-lt"/>
                <a:ea typeface="+mn-ea"/>
                <a:cs typeface="+mn-cs"/>
              </a:rPr>
              <a:t>Välja strider. Gå inte in för tidigt i konflikten. Ha uppsikt men avvakta och se om syskonen kan lösa konflikten själva. </a:t>
            </a:r>
            <a:r>
              <a:rPr lang="sv-SE" sz="1200" i="1" strike="noStrike" kern="1200" dirty="0">
                <a:solidFill>
                  <a:schemeClr val="tx1"/>
                </a:solidFill>
                <a:latin typeface="+mn-lt"/>
                <a:ea typeface="+mn-ea"/>
                <a:cs typeface="+mn-cs"/>
              </a:rPr>
              <a:t>Vid upptrappning och risk för att syskonen börjar slåss</a:t>
            </a:r>
            <a:r>
              <a:rPr lang="sv-SE" sz="1200" i="1" strike="noStrike" kern="1200" baseline="0" dirty="0">
                <a:solidFill>
                  <a:schemeClr val="tx1"/>
                </a:solidFill>
                <a:latin typeface="+mn-lt"/>
                <a:ea typeface="+mn-ea"/>
                <a:cs typeface="+mn-cs"/>
              </a:rPr>
              <a:t> måste föräldern gå in och bryta – så lugnt som möjligt.</a:t>
            </a:r>
            <a:endParaRPr lang="sv-SE" sz="1200" i="1" strike="noStrike" kern="1200" dirty="0">
              <a:solidFill>
                <a:schemeClr val="tx1"/>
              </a:solidFill>
              <a:latin typeface="+mn-lt"/>
              <a:ea typeface="+mn-ea"/>
              <a:cs typeface="+mn-cs"/>
            </a:endParaRPr>
          </a:p>
          <a:p>
            <a:pPr marL="171450" indent="-171450">
              <a:buFont typeface="Arial" panose="020B0604020202020204" pitchFamily="34" charset="0"/>
              <a:buChar char="•"/>
            </a:pPr>
            <a:r>
              <a:rPr lang="sv-SE" sz="1200" i="1" strike="noStrike" kern="1200" dirty="0">
                <a:solidFill>
                  <a:schemeClr val="tx1"/>
                </a:solidFill>
                <a:latin typeface="+mn-lt"/>
                <a:ea typeface="+mn-ea"/>
                <a:cs typeface="+mn-cs"/>
              </a:rPr>
              <a:t>Ta en paus för att lugna ned sig.</a:t>
            </a:r>
          </a:p>
          <a:p>
            <a:pPr marL="171450" indent="-171450">
              <a:buFont typeface="Arial" panose="020B0604020202020204" pitchFamily="34" charset="0"/>
              <a:buChar char="•"/>
            </a:pPr>
            <a:r>
              <a:rPr lang="sv-SE" sz="1200" i="1" strike="noStrike" kern="1200" dirty="0">
                <a:solidFill>
                  <a:schemeClr val="tx1"/>
                </a:solidFill>
                <a:latin typeface="+mn-lt"/>
                <a:ea typeface="+mn-ea"/>
                <a:cs typeface="+mn-cs"/>
              </a:rPr>
              <a:t>BRA – bekräfta barnens känslor, repetera varför de inte får göra som de gör och avleda. </a:t>
            </a:r>
          </a:p>
          <a:p>
            <a:pPr marL="171450" indent="-171450">
              <a:buFont typeface="Arial" panose="020B0604020202020204" pitchFamily="34" charset="0"/>
              <a:buChar char="•"/>
            </a:pPr>
            <a:r>
              <a:rPr lang="sv-SE" sz="1200" i="1" strike="noStrike" kern="1200" dirty="0">
                <a:solidFill>
                  <a:schemeClr val="tx1"/>
                </a:solidFill>
                <a:latin typeface="+mn-lt"/>
                <a:ea typeface="+mn-ea"/>
                <a:cs typeface="+mn-cs"/>
              </a:rPr>
              <a:t>Diskutera lösningar på problemet vid ett lugnt tillfälle tillsammans med barnen.</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Visa film </a:t>
            </a:r>
            <a:r>
              <a:rPr lang="sv-SE" sz="1200" kern="1200" dirty="0">
                <a:solidFill>
                  <a:schemeClr val="tx1"/>
                </a:solidFill>
                <a:latin typeface="+mn-lt"/>
                <a:ea typeface="+mn-ea"/>
                <a:cs typeface="+mn-cs"/>
              </a:rPr>
              <a:t>15, del 2.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Låt deltagarna diskutera i par: </a:t>
            </a:r>
            <a:r>
              <a:rPr lang="sv-SE" sz="1200" kern="1200" dirty="0">
                <a:solidFill>
                  <a:schemeClr val="tx1"/>
                </a:solidFill>
                <a:latin typeface="+mn-lt"/>
                <a:ea typeface="+mn-ea"/>
                <a:cs typeface="+mn-cs"/>
              </a:rPr>
              <a:t>Har ni</a:t>
            </a:r>
            <a:r>
              <a:rPr lang="sv-SE" sz="1200" kern="1200" baseline="0" dirty="0">
                <a:solidFill>
                  <a:schemeClr val="tx1"/>
                </a:solidFill>
                <a:latin typeface="+mn-lt"/>
                <a:ea typeface="+mn-ea"/>
                <a:cs typeface="+mn-cs"/>
              </a:rPr>
              <a:t> några fler reflektioner kring filmen?</a:t>
            </a:r>
            <a:r>
              <a:rPr lang="sv-SE" sz="1200" kern="1200" dirty="0">
                <a:solidFill>
                  <a:schemeClr val="tx1"/>
                </a:solidFill>
                <a:latin typeface="+mn-lt"/>
                <a:ea typeface="+mn-ea"/>
                <a:cs typeface="+mn-cs"/>
              </a:rPr>
              <a:t> </a:t>
            </a:r>
            <a:r>
              <a:rPr lang="sv-SE" sz="1200" b="0" kern="1200" baseline="0" dirty="0">
                <a:solidFill>
                  <a:schemeClr val="tx1"/>
                </a:solidFill>
                <a:latin typeface="+mn-lt"/>
                <a:ea typeface="+mn-ea"/>
                <a:cs typeface="+mn-cs"/>
              </a:rPr>
              <a:t>V</a:t>
            </a:r>
            <a:r>
              <a:rPr lang="sv-SE" sz="1200" kern="1200" dirty="0">
                <a:solidFill>
                  <a:schemeClr val="tx1"/>
                </a:solidFill>
                <a:latin typeface="+mn-lt"/>
                <a:ea typeface="+mn-ea"/>
                <a:cs typeface="+mn-cs"/>
              </a:rPr>
              <a:t>ad kan föräldrar göra för att stärka relationen mellan syskon och förebygga syskonbråk? </a:t>
            </a:r>
          </a:p>
          <a:p>
            <a:endParaRPr lang="sv-SE" sz="1200" kern="1200" dirty="0">
              <a:solidFill>
                <a:schemeClr val="tx1"/>
              </a:solidFill>
              <a:latin typeface="+mn-lt"/>
              <a:ea typeface="+mn-ea"/>
              <a:cs typeface="+mn-cs"/>
            </a:endParaRPr>
          </a:p>
          <a:p>
            <a:r>
              <a:rPr lang="sv-SE" sz="1200" strike="noStrike" kern="1200" dirty="0">
                <a:solidFill>
                  <a:schemeClr val="tx1"/>
                </a:solidFill>
                <a:latin typeface="+mn-lt"/>
                <a:ea typeface="+mn-ea"/>
                <a:cs typeface="+mn-cs"/>
              </a:rPr>
              <a:t>Fyll på enligt nedan:  </a:t>
            </a:r>
          </a:p>
          <a:p>
            <a:pPr marL="171450" lvl="0" indent="-171450">
              <a:buFont typeface="Arial" panose="020B0604020202020204" pitchFamily="34" charset="0"/>
              <a:buChar char="•"/>
            </a:pPr>
            <a:r>
              <a:rPr lang="sv-SE" sz="1200" i="0" strike="noStrike" kern="1200" dirty="0">
                <a:solidFill>
                  <a:schemeClr val="tx1"/>
                </a:solidFill>
                <a:latin typeface="+mn-lt"/>
                <a:ea typeface="+mn-ea"/>
                <a:cs typeface="+mn-cs"/>
              </a:rPr>
              <a:t>Uppmärksamhetsfaktorn och fokus på det som fungerar. Uppmärksamma när barnen leker tillsammans eller hjälper varandra. Minska uppmärksamheten på konflikter. </a:t>
            </a:r>
          </a:p>
          <a:p>
            <a:pPr marL="171450" lvl="0" indent="-171450">
              <a:buFont typeface="Arial" panose="020B0604020202020204" pitchFamily="34" charset="0"/>
              <a:buChar char="•"/>
            </a:pPr>
            <a:r>
              <a:rPr lang="sv-SE" sz="1200" i="0" strike="noStrike" kern="1200" dirty="0">
                <a:solidFill>
                  <a:schemeClr val="tx1"/>
                </a:solidFill>
                <a:latin typeface="+mn-lt"/>
                <a:ea typeface="+mn-ea"/>
                <a:cs typeface="+mn-cs"/>
              </a:rPr>
              <a:t>Vara med. Skapa aktiviteter som syskonen gillar att göra tillsammans. </a:t>
            </a:r>
          </a:p>
          <a:p>
            <a:pPr marL="171450" lvl="0" indent="-171450">
              <a:buFont typeface="Arial" panose="020B0604020202020204" pitchFamily="34" charset="0"/>
              <a:buChar char="•"/>
            </a:pPr>
            <a:r>
              <a:rPr lang="sv-SE" sz="1200" i="0" strike="noStrike" kern="1200" dirty="0">
                <a:solidFill>
                  <a:schemeClr val="tx1"/>
                </a:solidFill>
                <a:latin typeface="+mn-lt"/>
                <a:ea typeface="+mn-ea"/>
                <a:cs typeface="+mn-cs"/>
              </a:rPr>
              <a:t>BUSA. Ge varje barn egen tid och uppmärksamhet. </a:t>
            </a:r>
          </a:p>
          <a:p>
            <a:pPr marL="171450" lvl="0" indent="-171450">
              <a:buFont typeface="Arial" panose="020B0604020202020204" pitchFamily="34" charset="0"/>
              <a:buChar char="•"/>
            </a:pPr>
            <a:r>
              <a:rPr lang="sv-SE" sz="1200" i="0" strike="noStrike" kern="1200" dirty="0">
                <a:solidFill>
                  <a:schemeClr val="tx1"/>
                </a:solidFill>
                <a:latin typeface="+mn-lt"/>
                <a:ea typeface="+mn-ea"/>
                <a:cs typeface="+mn-cs"/>
              </a:rPr>
              <a:t>Visa vägen. Hur hanterar föräldrarna själva konflikter? </a:t>
            </a:r>
          </a:p>
          <a:p>
            <a:pPr marL="171450" indent="-171450">
              <a:buFont typeface="Arial" panose="020B0604020202020204" pitchFamily="34" charset="0"/>
              <a:buChar char="•"/>
            </a:pPr>
            <a:r>
              <a:rPr lang="sv-SE" sz="1200" i="0" strike="noStrike" kern="1200" dirty="0">
                <a:solidFill>
                  <a:schemeClr val="tx1"/>
                </a:solidFill>
                <a:latin typeface="+mn-lt"/>
                <a:ea typeface="+mn-ea"/>
                <a:cs typeface="+mn-cs"/>
              </a:rPr>
              <a:t>Välja bort strider. Gå inte in för tidigt i konflikten. Avvakta och se om syskonen kan lösa konflikten själva. Om syskonen slåss måste föräldern gå in och bryta – så lugnt som möjligt. </a:t>
            </a:r>
            <a:endParaRPr lang="sv-SE" i="0" strike="noStrik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27</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1" dirty="0"/>
          </a:p>
          <a:p>
            <a:r>
              <a:rPr lang="sv-SE" b="1" dirty="0"/>
              <a:t>Läs</a:t>
            </a:r>
            <a:r>
              <a:rPr lang="sv-SE" b="1" baseline="0" dirty="0"/>
              <a:t> upp </a:t>
            </a:r>
            <a:r>
              <a:rPr lang="sv-SE" baseline="0" dirty="0"/>
              <a:t>serien högt.</a:t>
            </a:r>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28</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4856678"/>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3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Ur gruppledarmaterialet:</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Många föräldrar oroar sig för och vill ha råd kring tonårstiden. Det mest effektiva sättet att undvika problem i tonåren är emellertid att förebygga dem. Under barndomen är föräldrarna de allra viktigaste personerna och möjligheten att påverka är stor.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Fråga gruppledarna:</a:t>
            </a:r>
            <a:r>
              <a:rPr lang="sv-SE" sz="1200" kern="1200" dirty="0">
                <a:solidFill>
                  <a:schemeClr val="tx1"/>
                </a:solidFill>
                <a:latin typeface="+mn-lt"/>
                <a:ea typeface="+mn-ea"/>
                <a:cs typeface="+mn-cs"/>
              </a:rPr>
              <a:t> Hur kan föräldrar med barn som ännu inte är tonåringar göra för att förebygga problem i tonåren? </a:t>
            </a:r>
          </a:p>
          <a:p>
            <a:endParaRPr lang="sv-SE" sz="1200" kern="1200" dirty="0">
              <a:solidFill>
                <a:schemeClr val="tx1"/>
              </a:solidFill>
              <a:latin typeface="+mn-lt"/>
              <a:ea typeface="+mn-ea"/>
              <a:cs typeface="+mn-cs"/>
            </a:endParaRPr>
          </a:p>
          <a:p>
            <a:r>
              <a:rPr lang="sv-SE" sz="1200" u="sng" kern="1200" dirty="0">
                <a:solidFill>
                  <a:schemeClr val="tx1"/>
                </a:solidFill>
                <a:latin typeface="+mn-lt"/>
                <a:ea typeface="+mn-ea"/>
                <a:cs typeface="+mn-cs"/>
              </a:rPr>
              <a:t>Fyll på enligt nedan</a:t>
            </a:r>
            <a:r>
              <a:rPr lang="sv-SE" sz="1200" kern="1200" dirty="0">
                <a:solidFill>
                  <a:schemeClr val="tx1"/>
                </a:solidFill>
                <a:latin typeface="+mn-lt"/>
                <a:ea typeface="+mn-ea"/>
                <a:cs typeface="+mn-cs"/>
              </a:rPr>
              <a:t>:</a:t>
            </a:r>
          </a:p>
          <a:p>
            <a:pPr lvl="0"/>
            <a:r>
              <a:rPr lang="sv-SE" sz="1200" i="1" kern="1200" dirty="0">
                <a:solidFill>
                  <a:schemeClr val="tx1"/>
                </a:solidFill>
                <a:latin typeface="+mn-lt"/>
                <a:ea typeface="+mn-ea"/>
                <a:cs typeface="+mn-cs"/>
              </a:rPr>
              <a:t>Visa kärlek. Fokus på det som fungerar. Vara med. BUSA</a:t>
            </a:r>
            <a:r>
              <a:rPr lang="sv-SE" sz="1200" kern="1200" dirty="0">
                <a:solidFill>
                  <a:schemeClr val="tx1"/>
                </a:solidFill>
                <a:latin typeface="+mn-lt"/>
                <a:ea typeface="+mn-ea"/>
                <a:cs typeface="+mn-cs"/>
              </a:rPr>
              <a:t>. Stärka anknytningen till föräldern. </a:t>
            </a:r>
          </a:p>
          <a:p>
            <a:pPr lvl="0"/>
            <a:endParaRPr lang="sv-SE" sz="1200" kern="1200" dirty="0">
              <a:solidFill>
                <a:schemeClr val="tx1"/>
              </a:solidFill>
              <a:latin typeface="+mn-lt"/>
              <a:ea typeface="+mn-ea"/>
              <a:cs typeface="+mn-cs"/>
            </a:endParaRPr>
          </a:p>
          <a:p>
            <a:pPr lvl="0"/>
            <a:r>
              <a:rPr lang="sv-SE" sz="1200" i="1" kern="1200" dirty="0">
                <a:solidFill>
                  <a:schemeClr val="tx1"/>
                </a:solidFill>
                <a:latin typeface="+mn-lt"/>
                <a:ea typeface="+mn-ea"/>
                <a:cs typeface="+mn-cs"/>
              </a:rPr>
              <a:t>Visa vägen.</a:t>
            </a:r>
            <a:r>
              <a:rPr lang="sv-SE" sz="1200" kern="1200" dirty="0">
                <a:solidFill>
                  <a:schemeClr val="tx1"/>
                </a:solidFill>
                <a:latin typeface="+mn-lt"/>
                <a:ea typeface="+mn-ea"/>
                <a:cs typeface="+mn-cs"/>
              </a:rPr>
              <a:t> Behålla lugnet i konflikter för att visa att en kan lösa svårigheter på ett lugnt sätt, men också för att barnet och föräldern ska vilja och kunna tillbringa tid tillsammans. </a:t>
            </a:r>
          </a:p>
          <a:p>
            <a:pPr lvl="0"/>
            <a:endParaRPr lang="sv-SE" sz="1200" kern="1200" dirty="0">
              <a:solidFill>
                <a:schemeClr val="tx1"/>
              </a:solidFill>
              <a:latin typeface="+mn-lt"/>
              <a:ea typeface="+mn-ea"/>
              <a:cs typeface="+mn-cs"/>
            </a:endParaRPr>
          </a:p>
          <a:p>
            <a:pPr lvl="0"/>
            <a:r>
              <a:rPr lang="sv-SE" sz="1200" kern="1200" dirty="0">
                <a:solidFill>
                  <a:schemeClr val="tx1"/>
                </a:solidFill>
                <a:latin typeface="+mn-lt"/>
                <a:ea typeface="+mn-ea"/>
                <a:cs typeface="+mn-cs"/>
              </a:rPr>
              <a:t>Vänja barnet vid att berätta vart de är och vad de gjort. Då ökar chansen att detta kommer ske mer naturligt även i tonåren.</a:t>
            </a:r>
          </a:p>
          <a:p>
            <a:pPr lvl="0"/>
            <a:endParaRPr lang="sv-SE" sz="1200" kern="1200" dirty="0">
              <a:solidFill>
                <a:schemeClr val="tx1"/>
              </a:solidFill>
              <a:latin typeface="+mn-lt"/>
              <a:ea typeface="+mn-ea"/>
              <a:cs typeface="+mn-cs"/>
            </a:endParaRPr>
          </a:p>
          <a:p>
            <a:pPr lvl="0"/>
            <a:r>
              <a:rPr lang="sv-SE" sz="1200" kern="1200" dirty="0">
                <a:solidFill>
                  <a:schemeClr val="tx1"/>
                </a:solidFill>
                <a:latin typeface="+mn-lt"/>
                <a:ea typeface="+mn-ea"/>
                <a:cs typeface="+mn-cs"/>
              </a:rPr>
              <a:t>Visa nyfikenhet och intresse för vad barnet gör när inte föräldern är med. Exempelvis genom att lyssna på barnet, intressera sig för hur skoldagen varit och lära känna kompisars föräldrar. </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29</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0" dirty="0"/>
              <a:t>1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Vi</a:t>
            </a:r>
            <a:r>
              <a:rPr lang="sv-SE" sz="1400" b="0" baseline="0" dirty="0"/>
              <a:t> har en</a:t>
            </a:r>
            <a:r>
              <a:rPr lang="sv-SE" sz="1400" b="0" dirty="0"/>
              <a:t> intensiv</a:t>
            </a:r>
            <a:r>
              <a:rPr lang="sv-SE" sz="1400" b="0" baseline="0" dirty="0"/>
              <a:t> förmiddag framför oss med både träff 4 och återträffen, med alla fyra teman. Så vi kommer idag gå direkt in på själva träffen.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0" dirty="0"/>
              <a:t>Precis</a:t>
            </a:r>
            <a:r>
              <a:rPr lang="sv-SE" sz="1400" b="0" baseline="0" dirty="0"/>
              <a:t> som föregående utbildningsdagar kommer vi gå igenom träff 4 ungefär så som ni ska gå igenom träffen med föräldrarna.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0" baseline="0" dirty="0"/>
              <a:t>Skriv ner frågor och utmaningar från träff 3 att lyfta på handledningen.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0" baseline="0" dirty="0"/>
              <a:t>Men först lite teoretisk fördjupning.</a:t>
            </a:r>
            <a:endParaRPr lang="sv-SE" sz="1400" b="0" dirty="0"/>
          </a:p>
          <a:p>
            <a:endParaRPr lang="sv-SE" sz="140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6 min</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Visa film</a:t>
            </a:r>
            <a:r>
              <a:rPr lang="sv-SE" sz="1200" kern="1200" dirty="0">
                <a:solidFill>
                  <a:schemeClr val="tx1"/>
                </a:solidFill>
                <a:latin typeface="+mn-lt"/>
                <a:ea typeface="+mn-ea"/>
                <a:cs typeface="+mn-cs"/>
              </a:rPr>
              <a:t>: 16. Tonåring berättar. (bråk på bussen)</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Fråga gruppledarna: </a:t>
            </a:r>
            <a:r>
              <a:rPr lang="sv-SE" sz="1200" b="0" kern="1200" dirty="0">
                <a:solidFill>
                  <a:schemeClr val="tx1"/>
                </a:solidFill>
                <a:latin typeface="+mn-lt"/>
                <a:ea typeface="+mn-ea"/>
                <a:cs typeface="+mn-cs"/>
              </a:rPr>
              <a:t>Hur</a:t>
            </a:r>
            <a:r>
              <a:rPr lang="sv-SE" sz="1200" kern="1200" dirty="0">
                <a:solidFill>
                  <a:schemeClr val="tx1"/>
                </a:solidFill>
                <a:latin typeface="+mn-lt"/>
                <a:ea typeface="+mn-ea"/>
                <a:cs typeface="+mn-cs"/>
              </a:rPr>
              <a:t> tror ni att tonåringen upplevde situationen?</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Vad gör mamman och vilka konsekvenser får det?</a:t>
            </a:r>
          </a:p>
          <a:p>
            <a:r>
              <a:rPr lang="sv-SE" sz="1200" u="sng" kern="1200" dirty="0">
                <a:solidFill>
                  <a:schemeClr val="tx1"/>
                </a:solidFill>
                <a:latin typeface="+mn-lt"/>
                <a:ea typeface="+mn-ea"/>
                <a:cs typeface="+mn-cs"/>
              </a:rPr>
              <a:t>Fyll på enligt nedan</a:t>
            </a:r>
            <a:r>
              <a:rPr lang="sv-SE" sz="1200" kern="1200" dirty="0">
                <a:solidFill>
                  <a:schemeClr val="tx1"/>
                </a:solidFill>
                <a:latin typeface="+mn-lt"/>
                <a:ea typeface="+mn-ea"/>
                <a:cs typeface="+mn-cs"/>
              </a:rPr>
              <a:t>:</a:t>
            </a:r>
          </a:p>
          <a:p>
            <a:pPr marL="171450" lvl="0" indent="-171450">
              <a:buFont typeface="Arial" panose="020B0604020202020204" pitchFamily="34" charset="0"/>
              <a:buChar char="•"/>
            </a:pPr>
            <a:r>
              <a:rPr lang="sv-SE" sz="1200" kern="1200" dirty="0">
                <a:solidFill>
                  <a:schemeClr val="tx1"/>
                </a:solidFill>
                <a:latin typeface="+mn-lt"/>
                <a:ea typeface="+mn-ea"/>
                <a:cs typeface="+mn-cs"/>
              </a:rPr>
              <a:t>Hon är lugn och uppmuntrar när han berättar vad han varit med om. Det ökar chansen för att han även fortsättningsvis vill/vågar dela med sig.  </a:t>
            </a:r>
          </a:p>
          <a:p>
            <a:pPr marL="171450" lvl="0" indent="-171450">
              <a:buFont typeface="Arial" panose="020B0604020202020204" pitchFamily="34" charset="0"/>
              <a:buChar char="•"/>
            </a:pPr>
            <a:r>
              <a:rPr lang="sv-SE" sz="1200" kern="1200" dirty="0">
                <a:solidFill>
                  <a:schemeClr val="tx1"/>
                </a:solidFill>
                <a:latin typeface="+mn-lt"/>
                <a:ea typeface="+mn-ea"/>
                <a:cs typeface="+mn-cs"/>
              </a:rPr>
              <a:t>Hon lyssnar på hans erfarenheter samtidigt som det finns tydliga överenskommelser om när han ska komma hem – en viktig kombination som visat sig minska problem.</a:t>
            </a:r>
          </a:p>
          <a:p>
            <a:pPr marL="171450" lvl="0" indent="-171450">
              <a:buFont typeface="Arial" panose="020B0604020202020204" pitchFamily="34" charset="0"/>
              <a:buChar char="•"/>
            </a:pPr>
            <a:r>
              <a:rPr lang="sv-SE" sz="1200" kern="1200" dirty="0">
                <a:solidFill>
                  <a:schemeClr val="tx1"/>
                </a:solidFill>
                <a:latin typeface="+mn-lt"/>
                <a:ea typeface="+mn-ea"/>
                <a:cs typeface="+mn-cs"/>
              </a:rPr>
              <a:t>Hon väntar på honom och får på så vis information om i vilket skick han är när han kommer hem.  </a:t>
            </a:r>
          </a:p>
          <a:p>
            <a:pPr marL="171450" lvl="0" indent="-171450">
              <a:buFont typeface="Arial" panose="020B0604020202020204" pitchFamily="34" charset="0"/>
              <a:buChar char="•"/>
            </a:pPr>
            <a:r>
              <a:rPr lang="sv-SE" sz="1200" kern="1200" dirty="0">
                <a:solidFill>
                  <a:schemeClr val="tx1"/>
                </a:solidFill>
                <a:latin typeface="+mn-lt"/>
                <a:ea typeface="+mn-ea"/>
                <a:cs typeface="+mn-cs"/>
              </a:rPr>
              <a:t>Hon går inte in i konflikt trots att han är sen</a:t>
            </a:r>
            <a:r>
              <a:rPr lang="sv-SE" sz="1200" i="1" kern="1200" dirty="0">
                <a:solidFill>
                  <a:schemeClr val="tx1"/>
                </a:solidFill>
                <a:latin typeface="+mn-lt"/>
                <a:ea typeface="+mn-ea"/>
                <a:cs typeface="+mn-cs"/>
              </a:rPr>
              <a:t>. </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 </a:t>
            </a:r>
          </a:p>
          <a:p>
            <a:r>
              <a:rPr lang="sv-SE" sz="1200" b="1" kern="1200" dirty="0">
                <a:solidFill>
                  <a:schemeClr val="tx1"/>
                </a:solidFill>
                <a:latin typeface="+mn-lt"/>
                <a:ea typeface="+mn-ea"/>
                <a:cs typeface="+mn-cs"/>
              </a:rPr>
              <a:t>Diskutera: </a:t>
            </a:r>
            <a:r>
              <a:rPr lang="sv-SE" sz="1200" b="0" kern="1200" dirty="0">
                <a:solidFill>
                  <a:schemeClr val="tx1"/>
                </a:solidFill>
                <a:latin typeface="+mn-lt"/>
                <a:ea typeface="+mn-ea"/>
                <a:cs typeface="+mn-cs"/>
              </a:rPr>
              <a:t>H</a:t>
            </a:r>
            <a:r>
              <a:rPr lang="sv-SE" sz="1200" kern="1200" dirty="0">
                <a:solidFill>
                  <a:schemeClr val="tx1"/>
                </a:solidFill>
                <a:latin typeface="+mn-lt"/>
                <a:ea typeface="+mn-ea"/>
                <a:cs typeface="+mn-cs"/>
              </a:rPr>
              <a:t>ur kan ABC anpassas till tonåringar? </a:t>
            </a:r>
          </a:p>
          <a:p>
            <a:r>
              <a:rPr lang="sv-SE" sz="1200" u="sng" kern="1200" dirty="0">
                <a:solidFill>
                  <a:schemeClr val="tx1"/>
                </a:solidFill>
                <a:latin typeface="+mn-lt"/>
                <a:ea typeface="+mn-ea"/>
                <a:cs typeface="+mn-cs"/>
              </a:rPr>
              <a:t>Fyll på enligt nedan:</a:t>
            </a:r>
          </a:p>
          <a:p>
            <a:r>
              <a:rPr lang="sv-SE" sz="1200" i="1" kern="1200" dirty="0">
                <a:solidFill>
                  <a:schemeClr val="tx1"/>
                </a:solidFill>
                <a:latin typeface="+mn-lt"/>
                <a:ea typeface="+mn-ea"/>
                <a:cs typeface="+mn-cs"/>
              </a:rPr>
              <a:t>Visa kärlek. </a:t>
            </a:r>
            <a:r>
              <a:rPr lang="sv-SE" sz="1200" kern="1200" dirty="0">
                <a:solidFill>
                  <a:schemeClr val="tx1"/>
                </a:solidFill>
                <a:latin typeface="+mn-lt"/>
                <a:ea typeface="+mn-ea"/>
                <a:cs typeface="+mn-cs"/>
              </a:rPr>
              <a:t>Fortsätt att krama din tonåring!</a:t>
            </a:r>
          </a:p>
          <a:p>
            <a:r>
              <a:rPr lang="sv-SE" sz="1200" i="1" kern="1200" dirty="0">
                <a:solidFill>
                  <a:schemeClr val="tx1"/>
                </a:solidFill>
                <a:latin typeface="+mn-lt"/>
                <a:ea typeface="+mn-ea"/>
                <a:cs typeface="+mn-cs"/>
              </a:rPr>
              <a:t>Vara med. </a:t>
            </a:r>
            <a:r>
              <a:rPr lang="sv-SE" sz="1200" kern="1200" dirty="0">
                <a:solidFill>
                  <a:schemeClr val="tx1"/>
                </a:solidFill>
                <a:latin typeface="+mn-lt"/>
                <a:ea typeface="+mn-ea"/>
                <a:cs typeface="+mn-cs"/>
              </a:rPr>
              <a:t>Vara lyhörd för och fånga upp tonåringens initiativ till samvaro. Acceptera att bli avvisad utan att ge upp.</a:t>
            </a:r>
          </a:p>
          <a:p>
            <a:r>
              <a:rPr lang="sv-SE" sz="1200" i="1" kern="1200" dirty="0">
                <a:solidFill>
                  <a:schemeClr val="tx1"/>
                </a:solidFill>
                <a:latin typeface="+mn-lt"/>
                <a:ea typeface="+mn-ea"/>
                <a:cs typeface="+mn-cs"/>
              </a:rPr>
              <a:t>BUSA</a:t>
            </a:r>
            <a:r>
              <a:rPr lang="sv-SE" sz="1200" kern="1200" dirty="0">
                <a:solidFill>
                  <a:schemeClr val="tx1"/>
                </a:solidFill>
                <a:latin typeface="+mn-lt"/>
                <a:ea typeface="+mn-ea"/>
                <a:cs typeface="+mn-cs"/>
              </a:rPr>
              <a:t>. Använda förhållningssättet i samtal med tonåringen. Låta tonåringen styra samtalet, bekräfta och upprepa det tonåringen berättar, visa intresse.</a:t>
            </a:r>
          </a:p>
          <a:p>
            <a:r>
              <a:rPr lang="sv-SE" sz="1200" i="1" kern="1200" dirty="0">
                <a:solidFill>
                  <a:schemeClr val="tx1"/>
                </a:solidFill>
                <a:latin typeface="+mn-lt"/>
                <a:ea typeface="+mn-ea"/>
                <a:cs typeface="+mn-cs"/>
              </a:rPr>
              <a:t>Välja strider</a:t>
            </a:r>
            <a:r>
              <a:rPr lang="sv-SE" sz="1200" kern="1200" dirty="0">
                <a:solidFill>
                  <a:schemeClr val="tx1"/>
                </a:solidFill>
                <a:latin typeface="+mn-lt"/>
                <a:ea typeface="+mn-ea"/>
                <a:cs typeface="+mn-cs"/>
              </a:rPr>
              <a:t>. Särskilt viktigt eftersom tonåringens ökande krav på självständighet kan leda till fler möjliga konfliktsituationer.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Fördjupning</a:t>
            </a:r>
            <a:r>
              <a:rPr lang="sv-SE" sz="1200" b="1" kern="1200" baseline="0" dirty="0">
                <a:solidFill>
                  <a:schemeClr val="tx1"/>
                </a:solidFill>
                <a:latin typeface="+mn-lt"/>
                <a:ea typeface="+mn-ea"/>
                <a:cs typeface="+mn-cs"/>
              </a:rPr>
              <a:t> om BK</a:t>
            </a:r>
            <a:r>
              <a:rPr lang="sv-SE" sz="1200" kern="1200" baseline="0" dirty="0">
                <a:solidFill>
                  <a:schemeClr val="tx1"/>
                </a:solidFill>
                <a:latin typeface="+mn-lt"/>
                <a:ea typeface="+mn-ea"/>
                <a:cs typeface="+mn-cs"/>
              </a:rPr>
              <a:t>: </a:t>
            </a:r>
            <a:r>
              <a:rPr lang="sv-SE" sz="1200" b="0" i="0" kern="1200" dirty="0">
                <a:solidFill>
                  <a:schemeClr val="tx1"/>
                </a:solidFill>
                <a:latin typeface="+mn-lt"/>
                <a:ea typeface="+mn-ea"/>
                <a:cs typeface="+mn-cs"/>
              </a:rPr>
              <a:t>Barnkonventionen</a:t>
            </a:r>
            <a:r>
              <a:rPr lang="sv-SE" sz="1200" b="0" i="0" kern="1200" baseline="0" dirty="0">
                <a:solidFill>
                  <a:schemeClr val="tx1"/>
                </a:solidFill>
                <a:latin typeface="+mn-lt"/>
                <a:ea typeface="+mn-ea"/>
                <a:cs typeface="+mn-cs"/>
              </a:rPr>
              <a:t> (artikel 13) lyfter också rättighetsperspektivet</a:t>
            </a:r>
            <a:r>
              <a:rPr lang="sv-SE" sz="1200" b="0" i="0" kern="1200" baseline="0" dirty="0">
                <a:solidFill>
                  <a:schemeClr val="tx1"/>
                </a:solidFill>
                <a:effectLst/>
                <a:latin typeface="+mn-lt"/>
                <a:ea typeface="+mn-ea"/>
                <a:cs typeface="+mn-cs"/>
              </a:rPr>
              <a:t>, som innebär att i</a:t>
            </a:r>
            <a:r>
              <a:rPr lang="sv-SE" sz="1200" b="0" i="0" kern="1200" dirty="0">
                <a:solidFill>
                  <a:schemeClr val="tx1"/>
                </a:solidFill>
                <a:effectLst/>
                <a:latin typeface="+mn-lt"/>
                <a:ea typeface="+mn-ea"/>
                <a:cs typeface="+mn-cs"/>
              </a:rPr>
              <a:t>nte begränsa tonåringen</a:t>
            </a:r>
            <a:r>
              <a:rPr lang="sv-SE" sz="1200" b="0" i="0" kern="1200" baseline="0" dirty="0">
                <a:solidFill>
                  <a:schemeClr val="tx1"/>
                </a:solidFill>
                <a:effectLst/>
                <a:latin typeface="+mn-lt"/>
                <a:ea typeface="+mn-ea"/>
                <a:cs typeface="+mn-cs"/>
              </a:rPr>
              <a:t> för mycket.</a:t>
            </a:r>
            <a:r>
              <a:rPr lang="sv-SE" sz="1200" b="0" i="0" kern="1200" dirty="0">
                <a:solidFill>
                  <a:schemeClr val="tx1"/>
                </a:solidFill>
                <a:effectLst/>
                <a:latin typeface="+mn-lt"/>
                <a:ea typeface="+mn-ea"/>
                <a:cs typeface="+mn-cs"/>
              </a:rPr>
              <a:t> Att</a:t>
            </a:r>
            <a:r>
              <a:rPr lang="sv-SE" sz="1200" b="0" i="0" kern="1200" baseline="0" dirty="0">
                <a:solidFill>
                  <a:schemeClr val="tx1"/>
                </a:solidFill>
                <a:effectLst/>
                <a:latin typeface="+mn-lt"/>
                <a:ea typeface="+mn-ea"/>
                <a:cs typeface="+mn-cs"/>
              </a:rPr>
              <a:t> som förälder eller annan viktig vuxen runt tonåringen, visa att du l</a:t>
            </a:r>
            <a:r>
              <a:rPr lang="sv-SE" sz="1200" b="0" i="0" kern="1200" dirty="0">
                <a:solidFill>
                  <a:schemeClr val="tx1"/>
                </a:solidFill>
                <a:effectLst/>
                <a:latin typeface="+mn-lt"/>
                <a:ea typeface="+mn-ea"/>
                <a:cs typeface="+mn-cs"/>
              </a:rPr>
              <a:t>yssnar,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förstår</a:t>
            </a:r>
            <a:r>
              <a:rPr lang="sv-SE" sz="1200" b="0" i="0" kern="1200" baseline="0" dirty="0">
                <a:solidFill>
                  <a:schemeClr val="tx1"/>
                </a:solidFill>
                <a:effectLst/>
                <a:latin typeface="+mn-lt"/>
                <a:ea typeface="+mn-ea"/>
                <a:cs typeface="+mn-cs"/>
              </a:rPr>
              <a:t> och försöker </a:t>
            </a:r>
            <a:r>
              <a:rPr lang="sv-SE" sz="1200" b="0" i="0" kern="1200" dirty="0">
                <a:solidFill>
                  <a:schemeClr val="tx1"/>
                </a:solidFill>
                <a:effectLst/>
                <a:latin typeface="+mn-lt"/>
                <a:ea typeface="+mn-ea"/>
                <a:cs typeface="+mn-cs"/>
              </a:rPr>
              <a:t>sätta dig in i tonårings perspektiv.</a:t>
            </a:r>
            <a:endParaRPr lang="sv-SE" b="0" i="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30</a:t>
            </a:fld>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0" dirty="0"/>
              <a:t>1 min</a:t>
            </a:r>
          </a:p>
          <a:p>
            <a:endParaRPr lang="sv-SE" sz="1400" b="1" dirty="0"/>
          </a:p>
          <a:p>
            <a:r>
              <a:rPr lang="sv-SE" sz="1400" b="1" dirty="0"/>
              <a:t>Läs upp </a:t>
            </a:r>
            <a:r>
              <a:rPr lang="sv-SE" sz="1400" dirty="0"/>
              <a:t>serien</a:t>
            </a:r>
            <a:r>
              <a:rPr lang="sv-SE" sz="1400" baseline="0" dirty="0"/>
              <a:t> högt.</a:t>
            </a:r>
          </a:p>
          <a:p>
            <a:endParaRPr lang="sv-SE" sz="1400" baseline="0" dirty="0"/>
          </a:p>
          <a:p>
            <a:r>
              <a:rPr lang="sv-SE" sz="1400" baseline="0" dirty="0"/>
              <a:t>Litteraturtips för fördjupning inom temat: </a:t>
            </a:r>
            <a:r>
              <a:rPr lang="sv-SE" sz="1400" b="0" u="none" dirty="0">
                <a:solidFill>
                  <a:schemeClr val="tx1"/>
                </a:solidFill>
              </a:rPr>
              <a:t>Ge ditt barn 100 möjligheter Istället för två : om genusfällor och genuskrux i vardagen av:  </a:t>
            </a:r>
            <a:r>
              <a:rPr lang="sv-SE" sz="1400" b="0" u="none" dirty="0">
                <a:solidFill>
                  <a:schemeClr val="tx1"/>
                </a:solidFill>
                <a:hlinkClick r:id="rId3" action="ppaction://hlinkfile"/>
              </a:rPr>
              <a:t>Kristina Henkel</a:t>
            </a:r>
            <a:r>
              <a:rPr lang="sv-SE" sz="1400" b="0" u="none" baseline="0" dirty="0">
                <a:solidFill>
                  <a:schemeClr val="tx1"/>
                </a:solidFill>
              </a:rPr>
              <a:t> och </a:t>
            </a:r>
            <a:r>
              <a:rPr lang="sv-SE" sz="1400" b="0" u="none" dirty="0">
                <a:solidFill>
                  <a:schemeClr val="tx1"/>
                </a:solidFill>
                <a:hlinkClick r:id="rId4" action="ppaction://hlinkfile"/>
              </a:rPr>
              <a:t>Marie </a:t>
            </a:r>
            <a:r>
              <a:rPr lang="sv-SE" sz="1400" b="0" u="none" dirty="0" err="1">
                <a:solidFill>
                  <a:schemeClr val="tx1"/>
                </a:solidFill>
                <a:hlinkClick r:id="rId4" action="ppaction://hlinkfile"/>
              </a:rPr>
              <a:t>Tomicic</a:t>
            </a:r>
            <a:endParaRPr lang="sv-SE" sz="1400" b="0" u="none" dirty="0">
              <a:solidFill>
                <a:schemeClr val="tx1"/>
              </a:solidFill>
            </a:endParaRPr>
          </a:p>
          <a:p>
            <a:endParaRPr lang="sv-SE" sz="14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Innan</a:t>
            </a:r>
            <a:r>
              <a:rPr lang="sv-SE" sz="1400" kern="1200" baseline="0" dirty="0">
                <a:solidFill>
                  <a:schemeClr val="tx1"/>
                </a:solidFill>
                <a:latin typeface="+mn-lt"/>
                <a:ea typeface="+mn-ea"/>
                <a:cs typeface="+mn-cs"/>
              </a:rPr>
              <a:t> vi går närmare in på temat pojkar och flickor kan vi påminna oss om</a:t>
            </a:r>
            <a:r>
              <a:rPr lang="sv-SE" sz="1400" kern="1200" dirty="0">
                <a:solidFill>
                  <a:schemeClr val="tx1"/>
                </a:solidFill>
                <a:latin typeface="+mn-lt"/>
                <a:ea typeface="+mn-ea"/>
                <a:cs typeface="+mn-cs"/>
              </a:rPr>
              <a:t> vikten av </a:t>
            </a:r>
            <a:r>
              <a:rPr lang="sv-SE" sz="1400" b="1" kern="1200" dirty="0">
                <a:solidFill>
                  <a:schemeClr val="tx1"/>
                </a:solidFill>
                <a:latin typeface="+mn-lt"/>
                <a:ea typeface="+mn-ea"/>
                <a:cs typeface="+mn-cs"/>
              </a:rPr>
              <a:t>genusmedvetenhet</a:t>
            </a:r>
            <a:r>
              <a:rPr lang="sv-SE" sz="1400" kern="1200" baseline="0" dirty="0">
                <a:solidFill>
                  <a:schemeClr val="tx1"/>
                </a:solidFill>
                <a:latin typeface="+mn-lt"/>
                <a:ea typeface="+mn-ea"/>
                <a:cs typeface="+mn-cs"/>
              </a:rPr>
              <a:t> också utifrån </a:t>
            </a:r>
            <a:r>
              <a:rPr lang="sv-SE" sz="1400" kern="1200" dirty="0">
                <a:solidFill>
                  <a:schemeClr val="tx1"/>
                </a:solidFill>
                <a:latin typeface="+mn-lt"/>
                <a:ea typeface="+mn-ea"/>
                <a:cs typeface="+mn-cs"/>
              </a:rPr>
              <a:t>barnkonventionen,</a:t>
            </a:r>
            <a:r>
              <a:rPr lang="sv-SE" sz="1400"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baseline="0" dirty="0">
                <a:solidFill>
                  <a:schemeClr val="tx1"/>
                </a:solidFill>
                <a:latin typeface="+mn-lt"/>
                <a:ea typeface="+mn-ea"/>
                <a:cs typeface="+mn-cs"/>
              </a:rPr>
              <a:t>artikel 2</a:t>
            </a:r>
            <a:r>
              <a:rPr lang="sv-SE" sz="1400" kern="1200" baseline="0" dirty="0">
                <a:solidFill>
                  <a:schemeClr val="tx1"/>
                </a:solidFill>
                <a:latin typeface="+mn-lt"/>
                <a:ea typeface="+mn-ea"/>
                <a:cs typeface="+mn-cs"/>
              </a:rPr>
              <a:t>, att alla barn är lika mycket värda och har samma rättigheter samt </a:t>
            </a:r>
            <a:br>
              <a:rPr lang="sv-SE" sz="1400" kern="1200" baseline="0" dirty="0">
                <a:solidFill>
                  <a:schemeClr val="tx1"/>
                </a:solidFill>
                <a:latin typeface="+mn-lt"/>
                <a:ea typeface="+mn-ea"/>
                <a:cs typeface="+mn-cs"/>
              </a:rPr>
            </a:br>
            <a:r>
              <a:rPr lang="sv-SE" sz="1400" b="1" kern="1200" baseline="0" dirty="0">
                <a:solidFill>
                  <a:schemeClr val="tx1"/>
                </a:solidFill>
                <a:latin typeface="+mn-lt"/>
                <a:ea typeface="+mn-ea"/>
                <a:cs typeface="+mn-cs"/>
              </a:rPr>
              <a:t>artikel 13</a:t>
            </a:r>
            <a:r>
              <a:rPr lang="sv-SE" sz="1400" kern="1200" baseline="0" dirty="0">
                <a:solidFill>
                  <a:schemeClr val="tx1"/>
                </a:solidFill>
                <a:latin typeface="+mn-lt"/>
                <a:ea typeface="+mn-ea"/>
                <a:cs typeface="+mn-cs"/>
              </a:rPr>
              <a:t>, att barn har rätt att tänka, tycka och uttrycka sina åsikter.</a:t>
            </a:r>
            <a:endParaRPr lang="sv-SE" sz="1400" b="0" u="none" dirty="0">
              <a:solidFill>
                <a:schemeClr val="tx1"/>
              </a:solidFill>
            </a:endParaRPr>
          </a:p>
          <a:p>
            <a:endParaRPr lang="sv-SE" b="0" u="none" dirty="0">
              <a:solidFill>
                <a:schemeClr val="tx1"/>
              </a:solidFill>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31</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4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Ur gruppledarmaterialet: </a:t>
            </a:r>
            <a:r>
              <a:rPr lang="sv-SE" sz="1200" kern="1200" dirty="0">
                <a:solidFill>
                  <a:schemeClr val="tx1"/>
                </a:solidFill>
                <a:latin typeface="+mn-lt"/>
                <a:ea typeface="+mn-ea"/>
                <a:cs typeface="+mn-cs"/>
              </a:rPr>
              <a:t>Föräldrars medvetna och omedvetna förväntningar på sina barn påverkar barnens beteende. Vi har olika förväntningar på pojkar och flickor ända sedan födseln, trots att flera har studier visat att skillnaderna mellan könen är liten och mest handlar om fysisk prestation.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Fråga gruppledarna: </a:t>
            </a:r>
            <a:r>
              <a:rPr lang="sv-SE" sz="1200" b="0" kern="1200" dirty="0">
                <a:solidFill>
                  <a:schemeClr val="tx1"/>
                </a:solidFill>
                <a:latin typeface="+mn-lt"/>
                <a:ea typeface="+mn-ea"/>
                <a:cs typeface="+mn-cs"/>
              </a:rPr>
              <a:t>Har ni några</a:t>
            </a:r>
            <a:r>
              <a:rPr lang="sv-SE" sz="1200" b="0" kern="1200" baseline="0" dirty="0">
                <a:solidFill>
                  <a:schemeClr val="tx1"/>
                </a:solidFill>
                <a:latin typeface="+mn-lt"/>
                <a:ea typeface="+mn-ea"/>
                <a:cs typeface="+mn-cs"/>
              </a:rPr>
              <a:t> </a:t>
            </a:r>
            <a:r>
              <a:rPr lang="sv-SE" sz="1200" b="0" kern="1200" dirty="0">
                <a:solidFill>
                  <a:schemeClr val="tx1"/>
                </a:solidFill>
                <a:latin typeface="+mn-lt"/>
                <a:ea typeface="+mn-ea"/>
                <a:cs typeface="+mn-cs"/>
              </a:rPr>
              <a:t>exempel </a:t>
            </a:r>
            <a:r>
              <a:rPr lang="sv-SE" sz="1200" kern="1200" dirty="0">
                <a:solidFill>
                  <a:schemeClr val="tx1"/>
                </a:solidFill>
                <a:latin typeface="+mn-lt"/>
                <a:ea typeface="+mn-ea"/>
                <a:cs typeface="+mn-cs"/>
              </a:rPr>
              <a:t>på saker som är mer accepterat att göra för flickor än för pojkar – och tvärtom?</a:t>
            </a:r>
          </a:p>
          <a:p>
            <a:r>
              <a:rPr lang="sv-SE" sz="1200" kern="120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32</a:t>
            </a:fld>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200" b="0" kern="1200" dirty="0">
                <a:solidFill>
                  <a:schemeClr val="tx1"/>
                </a:solidFill>
                <a:latin typeface="+mn-lt"/>
                <a:ea typeface="+mn-ea"/>
                <a:cs typeface="+mn-cs"/>
              </a:rPr>
              <a:t>10 min</a:t>
            </a:r>
          </a:p>
          <a:p>
            <a:endParaRPr lang="sv-SE" sz="1200" b="0" kern="1200" dirty="0">
              <a:solidFill>
                <a:schemeClr val="tx1"/>
              </a:solidFill>
              <a:latin typeface="+mn-lt"/>
              <a:ea typeface="+mn-ea"/>
              <a:cs typeface="+mn-cs"/>
            </a:endParaRPr>
          </a:p>
          <a:p>
            <a:r>
              <a:rPr lang="sv-SE" sz="1200" b="0" kern="1200" dirty="0">
                <a:solidFill>
                  <a:schemeClr val="tx1"/>
                </a:solidFill>
                <a:latin typeface="+mn-lt"/>
                <a:ea typeface="+mn-ea"/>
                <a:cs typeface="+mn-cs"/>
              </a:rPr>
              <a:t>Därefter  kommer ni visa en film för föräldrarna.</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Visa film </a:t>
            </a:r>
            <a:r>
              <a:rPr lang="sv-SE" sz="1200" kern="1200" dirty="0">
                <a:solidFill>
                  <a:schemeClr val="tx1"/>
                </a:solidFill>
                <a:latin typeface="+mn-lt"/>
                <a:ea typeface="+mn-ea"/>
                <a:cs typeface="+mn-cs"/>
              </a:rPr>
              <a:t>17, del 1. Pojke väljer kläder</a:t>
            </a:r>
            <a:r>
              <a:rPr lang="sv-SE" sz="1200" b="1" kern="1200" dirty="0">
                <a:solidFill>
                  <a:schemeClr val="tx1"/>
                </a:solidFill>
                <a:latin typeface="+mn-lt"/>
                <a:ea typeface="+mn-ea"/>
                <a:cs typeface="+mn-cs"/>
              </a:rPr>
              <a:t>. Pausa filmen när bilden frusit</a:t>
            </a:r>
            <a:r>
              <a:rPr lang="sv-SE" sz="1200" kern="1200" dirty="0">
                <a:solidFill>
                  <a:schemeClr val="tx1"/>
                </a:solidFill>
                <a:latin typeface="+mn-lt"/>
                <a:ea typeface="+mn-ea"/>
                <a:cs typeface="+mn-cs"/>
              </a:rPr>
              <a:t>. </a:t>
            </a:r>
          </a:p>
          <a:p>
            <a:r>
              <a:rPr lang="sv-SE" sz="1200" b="1" kern="1200" dirty="0">
                <a:solidFill>
                  <a:schemeClr val="tx1"/>
                </a:solidFill>
                <a:latin typeface="+mn-lt"/>
                <a:ea typeface="+mn-ea"/>
                <a:cs typeface="+mn-cs"/>
              </a:rPr>
              <a:t>Fråga gruppen:</a:t>
            </a:r>
            <a:r>
              <a:rPr lang="sv-SE" sz="1200" b="1" kern="1200" baseline="0" dirty="0">
                <a:solidFill>
                  <a:schemeClr val="tx1"/>
                </a:solidFill>
                <a:latin typeface="+mn-lt"/>
                <a:ea typeface="+mn-ea"/>
                <a:cs typeface="+mn-cs"/>
              </a:rPr>
              <a:t> </a:t>
            </a:r>
            <a:r>
              <a:rPr lang="sv-SE" sz="1200" b="0" kern="1200" baseline="0" dirty="0">
                <a:solidFill>
                  <a:schemeClr val="tx1"/>
                </a:solidFill>
                <a:latin typeface="+mn-lt"/>
                <a:ea typeface="+mn-ea"/>
                <a:cs typeface="+mn-cs"/>
              </a:rPr>
              <a:t>H</a:t>
            </a:r>
            <a:r>
              <a:rPr lang="sv-SE" sz="1200" kern="1200" dirty="0">
                <a:solidFill>
                  <a:schemeClr val="tx1"/>
                </a:solidFill>
                <a:latin typeface="+mn-lt"/>
                <a:ea typeface="+mn-ea"/>
                <a:cs typeface="+mn-cs"/>
              </a:rPr>
              <a:t>ur tror ni att mamman i filmen kommer att reagera och varför?</a:t>
            </a:r>
          </a:p>
          <a:p>
            <a:r>
              <a:rPr lang="sv-SE" sz="1200" kern="1200" dirty="0">
                <a:solidFill>
                  <a:schemeClr val="tx1"/>
                </a:solidFill>
                <a:latin typeface="+mn-lt"/>
                <a:ea typeface="+mn-ea"/>
                <a:cs typeface="+mn-cs"/>
              </a:rPr>
              <a:t> </a:t>
            </a:r>
          </a:p>
          <a:p>
            <a:r>
              <a:rPr lang="sv-SE" sz="1200" b="1" kern="1200" dirty="0">
                <a:solidFill>
                  <a:schemeClr val="tx1"/>
                </a:solidFill>
                <a:latin typeface="+mn-lt"/>
                <a:ea typeface="+mn-ea"/>
                <a:cs typeface="+mn-cs"/>
              </a:rPr>
              <a:t>Visa film </a:t>
            </a:r>
            <a:r>
              <a:rPr lang="sv-SE" sz="1200" kern="1200" dirty="0">
                <a:solidFill>
                  <a:schemeClr val="tx1"/>
                </a:solidFill>
                <a:latin typeface="+mn-lt"/>
                <a:ea typeface="+mn-ea"/>
                <a:cs typeface="+mn-cs"/>
              </a:rPr>
              <a:t>17, del 2. </a:t>
            </a:r>
          </a:p>
          <a:p>
            <a:r>
              <a:rPr lang="sv-SE" sz="1200" kern="1200" dirty="0">
                <a:solidFill>
                  <a:schemeClr val="tx1"/>
                </a:solidFill>
                <a:latin typeface="+mn-lt"/>
                <a:ea typeface="+mn-ea"/>
                <a:cs typeface="+mn-cs"/>
              </a:rPr>
              <a:t>(film 1:45)</a:t>
            </a:r>
          </a:p>
          <a:p>
            <a:r>
              <a:rPr lang="sv-SE" sz="1200" b="1" kern="1200" dirty="0">
                <a:solidFill>
                  <a:schemeClr val="tx1"/>
                </a:solidFill>
                <a:latin typeface="+mn-lt"/>
                <a:ea typeface="+mn-ea"/>
                <a:cs typeface="+mn-cs"/>
              </a:rPr>
              <a:t>Fråga gruppen: </a:t>
            </a:r>
            <a:r>
              <a:rPr lang="sv-SE" sz="1200" b="0" kern="1200" dirty="0">
                <a:solidFill>
                  <a:schemeClr val="tx1"/>
                </a:solidFill>
                <a:latin typeface="+mn-lt"/>
                <a:ea typeface="+mn-ea"/>
                <a:cs typeface="+mn-cs"/>
              </a:rPr>
              <a:t>Har ni fler reflektioner kring filmen?</a:t>
            </a:r>
          </a:p>
          <a:p>
            <a:r>
              <a:rPr lang="sv-SE" sz="1200" kern="1200" dirty="0">
                <a:solidFill>
                  <a:schemeClr val="tx1"/>
                </a:solidFill>
                <a:latin typeface="+mn-lt"/>
                <a:ea typeface="+mn-ea"/>
                <a:cs typeface="+mn-cs"/>
              </a:rPr>
              <a:t> </a:t>
            </a:r>
          </a:p>
          <a:p>
            <a:r>
              <a:rPr lang="sv-SE" sz="1200" b="1" kern="1200" dirty="0">
                <a:solidFill>
                  <a:schemeClr val="tx1"/>
                </a:solidFill>
                <a:latin typeface="+mn-lt"/>
                <a:ea typeface="+mn-ea"/>
                <a:cs typeface="+mn-cs"/>
              </a:rPr>
              <a:t>Fråga gruppledarna:</a:t>
            </a:r>
            <a:r>
              <a:rPr lang="sv-SE" sz="1200" kern="1200" dirty="0">
                <a:solidFill>
                  <a:schemeClr val="tx1"/>
                </a:solidFill>
                <a:latin typeface="+mn-lt"/>
                <a:ea typeface="+mn-ea"/>
                <a:cs typeface="+mn-cs"/>
              </a:rPr>
              <a:t> Vilka förklaringar tror ni kan finnas bakom skillnader mellan pojkars och flickors beteenden? </a:t>
            </a:r>
          </a:p>
          <a:p>
            <a:r>
              <a:rPr lang="sv-SE" sz="1200" u="sng" kern="1200" dirty="0">
                <a:solidFill>
                  <a:schemeClr val="tx1"/>
                </a:solidFill>
                <a:latin typeface="+mn-lt"/>
                <a:ea typeface="+mn-ea"/>
                <a:cs typeface="+mn-cs"/>
              </a:rPr>
              <a:t>Fyll på enligt nedan</a:t>
            </a:r>
            <a:r>
              <a:rPr lang="sv-SE" sz="1200" kern="1200" dirty="0">
                <a:solidFill>
                  <a:schemeClr val="tx1"/>
                </a:solidFill>
                <a:latin typeface="+mn-lt"/>
                <a:ea typeface="+mn-ea"/>
                <a:cs typeface="+mn-cs"/>
              </a:rPr>
              <a:t>:</a:t>
            </a:r>
          </a:p>
          <a:p>
            <a:r>
              <a:rPr lang="sv-SE" sz="1200" i="1" kern="1200" dirty="0">
                <a:solidFill>
                  <a:schemeClr val="tx1"/>
                </a:solidFill>
                <a:latin typeface="+mn-lt"/>
                <a:ea typeface="+mn-ea"/>
                <a:cs typeface="+mn-cs"/>
              </a:rPr>
              <a:t>Förebildsfaktorn</a:t>
            </a:r>
            <a:r>
              <a:rPr lang="sv-SE" sz="1200" kern="1200" dirty="0">
                <a:solidFill>
                  <a:schemeClr val="tx1"/>
                </a:solidFill>
                <a:latin typeface="+mn-lt"/>
                <a:ea typeface="+mn-ea"/>
                <a:cs typeface="+mn-cs"/>
              </a:rPr>
              <a:t>. Hur föräldrar och andra viktiga personer agerar kommer att påverka barnet och barnets syn på vad flickor och pojkar gör.</a:t>
            </a:r>
          </a:p>
          <a:p>
            <a:r>
              <a:rPr lang="sv-SE" sz="1200" i="1" kern="1200" dirty="0">
                <a:solidFill>
                  <a:schemeClr val="tx1"/>
                </a:solidFill>
                <a:latin typeface="+mn-lt"/>
                <a:ea typeface="+mn-ea"/>
                <a:cs typeface="+mn-cs"/>
              </a:rPr>
              <a:t>Uppmärksamhetsfaktorn</a:t>
            </a:r>
            <a:r>
              <a:rPr lang="sv-SE" sz="1200" kern="1200" dirty="0">
                <a:solidFill>
                  <a:schemeClr val="tx1"/>
                </a:solidFill>
                <a:latin typeface="+mn-lt"/>
                <a:ea typeface="+mn-ea"/>
                <a:cs typeface="+mn-cs"/>
              </a:rPr>
              <a:t>. Förväntningar påverkar vad föräldrar uppmärksammar hos sitt barn.  </a:t>
            </a:r>
          </a:p>
          <a:p>
            <a:r>
              <a:rPr lang="sv-SE" sz="1200" i="1" kern="1200" dirty="0">
                <a:solidFill>
                  <a:schemeClr val="tx1"/>
                </a:solidFill>
                <a:latin typeface="+mn-lt"/>
                <a:ea typeface="+mn-ea"/>
                <a:cs typeface="+mn-cs"/>
              </a:rPr>
              <a:t>Samspelskedjan</a:t>
            </a:r>
            <a:r>
              <a:rPr lang="sv-SE" sz="1200" kern="1200" dirty="0">
                <a:solidFill>
                  <a:schemeClr val="tx1"/>
                </a:solidFill>
                <a:latin typeface="+mn-lt"/>
                <a:ea typeface="+mn-ea"/>
                <a:cs typeface="+mn-cs"/>
              </a:rPr>
              <a:t>. Förväntningar påverkar vad föräldrar erbjuder för aktiviteter eller saker (</a:t>
            </a:r>
            <a:r>
              <a:rPr lang="sv-SE" sz="1200" i="1" kern="1200" dirty="0">
                <a:solidFill>
                  <a:schemeClr val="tx1"/>
                </a:solidFill>
                <a:latin typeface="+mn-lt"/>
                <a:ea typeface="+mn-ea"/>
                <a:cs typeface="+mn-cs"/>
              </a:rPr>
              <a:t>Före</a:t>
            </a:r>
            <a:r>
              <a:rPr lang="sv-SE" sz="1200" kern="1200" dirty="0">
                <a:solidFill>
                  <a:schemeClr val="tx1"/>
                </a:solidFill>
                <a:latin typeface="+mn-lt"/>
                <a:ea typeface="+mn-ea"/>
                <a:cs typeface="+mn-cs"/>
              </a:rPr>
              <a:t>) samt vad de uppmuntrar och uppmärksammar (</a:t>
            </a:r>
            <a:r>
              <a:rPr lang="sv-SE" sz="1200" i="1" kern="1200" dirty="0">
                <a:solidFill>
                  <a:schemeClr val="tx1"/>
                </a:solidFill>
                <a:latin typeface="+mn-lt"/>
                <a:ea typeface="+mn-ea"/>
                <a:cs typeface="+mn-cs"/>
              </a:rPr>
              <a:t>Efter</a:t>
            </a:r>
            <a:r>
              <a:rPr lang="sv-SE" sz="1200" kern="1200" dirty="0">
                <a:solidFill>
                  <a:schemeClr val="tx1"/>
                </a:solidFill>
                <a:latin typeface="+mn-lt"/>
                <a:ea typeface="+mn-ea"/>
                <a:cs typeface="+mn-cs"/>
              </a:rPr>
              <a:t>). </a:t>
            </a:r>
          </a:p>
          <a:p>
            <a:r>
              <a:rPr lang="sv-SE" sz="1200" kern="1200" dirty="0">
                <a:solidFill>
                  <a:schemeClr val="tx1"/>
                </a:solidFill>
                <a:latin typeface="+mn-lt"/>
                <a:ea typeface="+mn-ea"/>
                <a:cs typeface="+mn-cs"/>
              </a:rPr>
              <a:t>Samhällsideal, till exempel i populärkultur, mode mm.</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Gruppledarens exempel:</a:t>
            </a:r>
          </a:p>
          <a:p>
            <a:r>
              <a:rPr lang="sv-SE" sz="1200" kern="1200" dirty="0">
                <a:solidFill>
                  <a:schemeClr val="tx1"/>
                </a:solidFill>
                <a:latin typeface="+mn-lt"/>
                <a:ea typeface="+mn-ea"/>
                <a:cs typeface="+mn-cs"/>
              </a:rPr>
              <a:t>________________________________________________________________________________________________________________________________________________________</a:t>
            </a:r>
          </a:p>
          <a:p>
            <a:pPr lvl="0"/>
            <a:endParaRPr lang="sv-SE" sz="1200" kern="1200" dirty="0">
              <a:solidFill>
                <a:schemeClr val="tx1"/>
              </a:solidFill>
              <a:latin typeface="+mn-lt"/>
              <a:ea typeface="+mn-ea"/>
              <a:cs typeface="+mn-cs"/>
            </a:endParaRPr>
          </a:p>
          <a:p>
            <a:pPr lvl="0"/>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33</a:t>
            </a:fld>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5000694"/>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Tema genusfällor är ett tema som går lite mer på djupet gällande genus. </a:t>
            </a:r>
            <a:r>
              <a:rPr lang="sv-SE" sz="1200" kern="1200" dirty="0">
                <a:solidFill>
                  <a:schemeClr val="tx1"/>
                </a:solidFill>
                <a:effectLst/>
                <a:latin typeface="+mn-lt"/>
                <a:ea typeface="+mn-ea"/>
                <a:cs typeface="+mn-cs"/>
              </a:rPr>
              <a:t>Många gruppledare är nöjda med materialet till tema pojkar och flickor i ABC och tycker att det</a:t>
            </a:r>
            <a:r>
              <a:rPr lang="sv-SE" sz="1200" kern="1200" baseline="0" dirty="0">
                <a:solidFill>
                  <a:schemeClr val="tx1"/>
                </a:solidFill>
                <a:effectLst/>
                <a:latin typeface="+mn-lt"/>
                <a:ea typeface="+mn-ea"/>
                <a:cs typeface="+mn-cs"/>
              </a:rPr>
              <a:t> innehåller en lagom nivå att prata med föräldrarna om genus och de kan fortsätta välja tema pojkar och flickor</a:t>
            </a:r>
            <a:r>
              <a:rPr lang="sv-SE" sz="1200" kern="1200" dirty="0">
                <a:solidFill>
                  <a:schemeClr val="tx1"/>
                </a:solidFill>
                <a:effectLst/>
                <a:latin typeface="+mn-lt"/>
                <a:ea typeface="+mn-ea"/>
                <a:cs typeface="+mn-cs"/>
              </a:rPr>
              <a:t>. De som önskar en fördjupad</a:t>
            </a:r>
            <a:r>
              <a:rPr lang="sv-SE" sz="1200" kern="1200" baseline="0" dirty="0">
                <a:solidFill>
                  <a:schemeClr val="tx1"/>
                </a:solidFill>
                <a:effectLst/>
                <a:latin typeface="+mn-lt"/>
                <a:ea typeface="+mn-ea"/>
                <a:cs typeface="+mn-cs"/>
              </a:rPr>
              <a:t> diskussion och tror att det passar föräldragruppen i fråga kan då istället välja tema genusfällor.</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Dagordningen för återträffen följs då som vanligt men punkt 3, Tema, ersätts med tema</a:t>
            </a:r>
            <a:r>
              <a:rPr lang="sv-SE" sz="1200" kern="1200" baseline="0" dirty="0">
                <a:solidFill>
                  <a:schemeClr val="tx1"/>
                </a:solidFill>
                <a:effectLst/>
                <a:latin typeface="+mn-lt"/>
                <a:ea typeface="+mn-ea"/>
                <a:cs typeface="+mn-cs"/>
              </a:rPr>
              <a:t> genusfällor</a:t>
            </a:r>
            <a:r>
              <a:rPr lang="sv-SE" sz="1200" kern="1200" dirty="0">
                <a:solidFill>
                  <a:schemeClr val="tx1"/>
                </a:solidFill>
                <a:effectLst/>
                <a:latin typeface="+mn-lt"/>
                <a:ea typeface="+mn-ea"/>
                <a:cs typeface="+mn-cs"/>
              </a:rPr>
              <a:t>. Innehållet bygger på forskning och litteratur inom området. Du som gruppledare kan välja att diskutera två eller tre genusfällor under de 60 minuter ni ägnar åt detta ämne.</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Ur gruppledarmaterialet:</a:t>
            </a:r>
          </a:p>
          <a:p>
            <a:r>
              <a:rPr lang="sv-SE" sz="1200" b="1" kern="1200" dirty="0">
                <a:solidFill>
                  <a:schemeClr val="tx1"/>
                </a:solidFill>
                <a:effectLst/>
                <a:latin typeface="+mn-lt"/>
                <a:ea typeface="+mn-ea"/>
                <a:cs typeface="+mn-cs"/>
              </a:rPr>
              <a:t>Genusfällor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Forskning har visat att föräldrars medvetna och omedvetna förväntningar på sina barn påverkar barnens beteende. Det är lätt att skapa förväntningar på hur barnet ska göra och vara, utifrån barnets kön. Detta kallas genusfällor.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Genusfälla 1 – Beteenden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Vuxnas förväntningar utifrån kön påverkar hur barnet gör och vilka känslor det visar. Förväntningar kan även påverka vad föräldrar erbjuder för aktiviteter och leksaker. När flickor agerar högljutt och röjigt får de ofta ett annat bemötande än när pojkar gör det.</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Föräldrarna</a:t>
            </a:r>
            <a:r>
              <a:rPr lang="sv-SE" sz="1200" b="1" kern="1200" baseline="0" dirty="0">
                <a:solidFill>
                  <a:schemeClr val="tx1"/>
                </a:solidFill>
                <a:effectLst/>
                <a:latin typeface="+mn-lt"/>
                <a:ea typeface="+mn-ea"/>
                <a:cs typeface="+mn-cs"/>
              </a:rPr>
              <a:t> får fundera</a:t>
            </a:r>
            <a:r>
              <a:rPr lang="sv-SE" sz="1200" b="1"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på</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exempel där vuxna gör olika mellan flickor och pojkar?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Genusfälla 2 – Känslor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Olika känslor ses som manliga eller kvinnliga utifrån den kultur vi lever i. Detta påverkar hur barn förstår känslor och vilka känslor de tillåter sig att visa.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Föräldrarna</a:t>
            </a:r>
            <a:r>
              <a:rPr lang="sv-SE" sz="1200" b="1" kern="1200" baseline="0" dirty="0">
                <a:solidFill>
                  <a:schemeClr val="tx1"/>
                </a:solidFill>
                <a:effectLst/>
                <a:latin typeface="+mn-lt"/>
                <a:ea typeface="+mn-ea"/>
                <a:cs typeface="+mn-cs"/>
              </a:rPr>
              <a:t> får fundera</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om de tillåter och accepterar olika känslor hos pojkar respektive flickor.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Genusfälla 3 – Språk</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Forskning visar att vi har en tendens att kommunicera mer med flickor, och använda ett mer avancerat språk.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Föräldrarna</a:t>
            </a:r>
            <a:r>
              <a:rPr lang="sv-SE" sz="1200" b="1" kern="1200" baseline="0" dirty="0">
                <a:solidFill>
                  <a:schemeClr val="tx1"/>
                </a:solidFill>
                <a:effectLst/>
                <a:latin typeface="+mn-lt"/>
                <a:ea typeface="+mn-ea"/>
                <a:cs typeface="+mn-cs"/>
              </a:rPr>
              <a:t> får fundera</a:t>
            </a:r>
            <a:r>
              <a:rPr lang="sv-SE" sz="1200" b="1"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på</a:t>
            </a:r>
            <a:r>
              <a:rPr lang="sv-SE" sz="1200" b="1"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hur de tror det här påverkar barnen.</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34</a:t>
            </a:fld>
            <a:endParaRPr lang="sv-SE"/>
          </a:p>
        </p:txBody>
      </p:sp>
    </p:spTree>
    <p:extLst>
      <p:ext uri="{BB962C8B-B14F-4D97-AF65-F5344CB8AC3E}">
        <p14:creationId xmlns:p14="http://schemas.microsoft.com/office/powerpoint/2010/main" val="285415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1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b="1" kern="1200" dirty="0">
                <a:solidFill>
                  <a:schemeClr val="tx1"/>
                </a:solidFill>
                <a:latin typeface="+mn-lt"/>
                <a:ea typeface="+mn-ea"/>
                <a:cs typeface="+mn-cs"/>
              </a:rPr>
              <a:t>Ur gruppledarmaterialet: </a:t>
            </a:r>
            <a:r>
              <a:rPr lang="sv-SE" sz="1400" b="0" kern="1200" dirty="0">
                <a:solidFill>
                  <a:schemeClr val="tx1"/>
                </a:solidFill>
                <a:latin typeface="+mn-lt"/>
                <a:ea typeface="+mn-ea"/>
                <a:cs typeface="+mn-cs"/>
              </a:rPr>
              <a:t>Ni</a:t>
            </a:r>
            <a:r>
              <a:rPr lang="sv-SE" sz="1400" b="0" kern="1200" baseline="0" dirty="0">
                <a:solidFill>
                  <a:schemeClr val="tx1"/>
                </a:solidFill>
                <a:latin typeface="+mn-lt"/>
                <a:ea typeface="+mn-ea"/>
                <a:cs typeface="+mn-cs"/>
              </a:rPr>
              <a:t> kommer här att be föräldragruppen att t</a:t>
            </a:r>
            <a:r>
              <a:rPr lang="sv-SE" sz="1400" b="0" kern="1200" dirty="0">
                <a:solidFill>
                  <a:schemeClr val="tx1"/>
                </a:solidFill>
                <a:latin typeface="+mn-lt"/>
                <a:ea typeface="+mn-ea"/>
                <a:cs typeface="+mn-cs"/>
              </a:rPr>
              <a:t>itta på </a:t>
            </a:r>
            <a:r>
              <a:rPr lang="sv-SE" sz="1400" kern="1200" dirty="0">
                <a:solidFill>
                  <a:schemeClr val="tx1"/>
                </a:solidFill>
                <a:latin typeface="+mn-lt"/>
                <a:ea typeface="+mn-ea"/>
                <a:cs typeface="+mn-cs"/>
              </a:rPr>
              <a:t>sina anteckningar från </a:t>
            </a:r>
            <a:r>
              <a:rPr lang="sv-SE" sz="1400" i="1" kern="1200" dirty="0">
                <a:solidFill>
                  <a:schemeClr val="tx1"/>
                </a:solidFill>
                <a:latin typeface="+mn-lt"/>
                <a:ea typeface="+mn-ea"/>
                <a:cs typeface="+mn-cs"/>
              </a:rPr>
              <a:t>mina mål </a:t>
            </a:r>
            <a:r>
              <a:rPr lang="sv-SE" sz="1400" kern="1200" dirty="0">
                <a:solidFill>
                  <a:schemeClr val="tx1"/>
                </a:solidFill>
                <a:latin typeface="+mn-lt"/>
                <a:ea typeface="+mn-ea"/>
                <a:cs typeface="+mn-cs"/>
              </a:rPr>
              <a:t>på träff 1 (sidan 3) och på träff 4 (sidan 6)</a:t>
            </a:r>
            <a:r>
              <a:rPr lang="sv-SE" sz="1400" i="1"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Låt varje förälder fundera på om det finns något de kan göra mer eller mindre av utifrån sina mål samt vad de vill fortsätta att göra.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Låt varje förälder arbeta själv i några minuter. Föräldrarna</a:t>
            </a:r>
            <a:r>
              <a:rPr lang="sv-SE" sz="1400" kern="1200" baseline="0" dirty="0">
                <a:solidFill>
                  <a:schemeClr val="tx1"/>
                </a:solidFill>
                <a:latin typeface="+mn-lt"/>
                <a:ea typeface="+mn-ea"/>
                <a:cs typeface="+mn-cs"/>
              </a:rPr>
              <a:t> skriver i föräldramaterialet </a:t>
            </a:r>
            <a:r>
              <a:rPr lang="sv-SE" sz="1400" kern="1200" dirty="0">
                <a:solidFill>
                  <a:schemeClr val="tx1"/>
                </a:solidFill>
                <a:latin typeface="+mn-lt"/>
                <a:ea typeface="+mn-ea"/>
                <a:cs typeface="+mn-cs"/>
              </a:rPr>
              <a:t>träff 1 (sidan 3) eller separat papper.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latin typeface="+mn-lt"/>
                <a:ea typeface="+mn-ea"/>
                <a:cs typeface="+mn-cs"/>
              </a:rPr>
              <a:t>Fråga sedan om någon vill dela med sig.</a:t>
            </a: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35</a:t>
            </a:fld>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1 min</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36</a:t>
            </a:fld>
            <a:endParaRPr lang="sv-SE"/>
          </a:p>
        </p:txBody>
      </p:sp>
    </p:spTree>
    <p:extLst>
      <p:ext uri="{BB962C8B-B14F-4D97-AF65-F5344CB8AC3E}">
        <p14:creationId xmlns:p14="http://schemas.microsoft.com/office/powerpoint/2010/main" val="325080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531271"/>
            <a:ext cx="5438140" cy="5184576"/>
          </a:xfrm>
        </p:spPr>
        <p:txBody>
          <a:bodyPr>
            <a:normAutofit/>
          </a:bodyPr>
          <a:lstStyle/>
          <a:p>
            <a:r>
              <a:rPr lang="sv-SE" b="0" dirty="0"/>
              <a:t>4 min</a:t>
            </a:r>
          </a:p>
          <a:p>
            <a:endParaRPr lang="sv-SE" b="0" dirty="0"/>
          </a:p>
          <a:p>
            <a:r>
              <a:rPr lang="sv-SE" b="0" dirty="0"/>
              <a:t>De</a:t>
            </a:r>
            <a:r>
              <a:rPr lang="sv-SE" b="1" dirty="0"/>
              <a:t> </a:t>
            </a:r>
            <a:r>
              <a:rPr lang="sv-SE" dirty="0"/>
              <a:t>gruppledare</a:t>
            </a:r>
            <a:r>
              <a:rPr lang="sv-SE" baseline="0" dirty="0"/>
              <a:t> som</a:t>
            </a:r>
            <a:r>
              <a:rPr lang="sv-SE" dirty="0"/>
              <a:t> närvarat på alla utbildningsdagar,</a:t>
            </a:r>
            <a:r>
              <a:rPr lang="sv-SE" baseline="0" dirty="0"/>
              <a:t> genomfört en föräldragrupp och alla certifieringsuppgifter som hör till kursen </a:t>
            </a:r>
            <a:r>
              <a:rPr lang="sv-SE" dirty="0"/>
              <a:t>kommer att få ett certifieringsintyg. Alla som får intyg registreras i Stockholms</a:t>
            </a:r>
            <a:r>
              <a:rPr lang="sv-SE" baseline="0" dirty="0"/>
              <a:t> stads</a:t>
            </a:r>
            <a:r>
              <a:rPr lang="sv-SE" dirty="0"/>
              <a:t> databas (obs gäller endast medarbetare</a:t>
            </a:r>
            <a:r>
              <a:rPr lang="sv-SE" baseline="0" dirty="0"/>
              <a:t> inom Stockholms stad, övriga hos </a:t>
            </a:r>
            <a:r>
              <a:rPr lang="sv-SE" baseline="0" dirty="0" err="1"/>
              <a:t>ipsykologi</a:t>
            </a:r>
            <a:r>
              <a:rPr lang="sv-SE" baseline="0" dirty="0"/>
              <a:t>). </a:t>
            </a:r>
          </a:p>
          <a:p>
            <a:endParaRPr lang="sv-SE" baseline="0" dirty="0"/>
          </a:p>
          <a:p>
            <a:r>
              <a:rPr lang="sv-SE" baseline="0" dirty="0"/>
              <a:t>Påminn om litteraturuppgift. Filmuppgiften går vi igenom idag på </a:t>
            </a:r>
            <a:r>
              <a:rPr lang="sv-SE" baseline="0" dirty="0" err="1"/>
              <a:t>handledninge</a:t>
            </a:r>
            <a:r>
              <a:rPr lang="sv-SE" baseline="0" dirty="0"/>
              <a:t>. Missad föreläsning tas igen under nästa utbildningsomgång. </a:t>
            </a:r>
            <a:r>
              <a:rPr lang="sv-SE" b="1" baseline="0" dirty="0"/>
              <a:t>Se plusportalen.se för kommande utbildningar</a:t>
            </a:r>
            <a:r>
              <a:rPr lang="sv-SE" baseline="0" dirty="0"/>
              <a:t>. Missat handledningstillfälle tas igen genom en skriftlig uppgift som ska skickas till handledare.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Som certifierad gruppledare i ABC kommer ni få inbjudningar till föreläsningar och handledningstillfällen hos PLUS via det nyhetsbrev som går ut från PLUS.  </a:t>
            </a:r>
          </a:p>
          <a:p>
            <a:endParaRPr lang="sv-SE" baseline="0" dirty="0"/>
          </a:p>
          <a:p>
            <a:r>
              <a:rPr lang="sv-SE" baseline="0" dirty="0"/>
              <a:t>Ni har också möjlighet att delta i det lokala ABC-nätverket som samordnaren och/eller instruktören i stadsdelen/kommunen håller i. </a:t>
            </a:r>
          </a:p>
          <a:p>
            <a:endParaRPr lang="sv-SE" baseline="0" dirty="0"/>
          </a:p>
          <a:p>
            <a:r>
              <a:rPr lang="sv-SE" baseline="0" dirty="0"/>
              <a:t>På plusportalen finns allt ert material för kommande grupper. Folder och föräldramaterial på svenska går också att beställa via samordnaren i stadsdelen.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Logga in via </a:t>
            </a:r>
            <a:r>
              <a:rPr lang="sv-SE" sz="1200" b="1" dirty="0"/>
              <a:t>www.plusportalen.se</a:t>
            </a:r>
            <a:r>
              <a:rPr lang="sv-SE" sz="1200" baseline="0" dirty="0"/>
              <a:t> eller </a:t>
            </a:r>
            <a:r>
              <a:rPr lang="sv-SE" sz="1200" b="1" baseline="0" dirty="0" err="1"/>
              <a:t>socialtstod.stockholm</a:t>
            </a:r>
            <a:endParaRPr lang="sv-SE"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baseline="0" dirty="0"/>
              <a:t>Anmäl dig till PLUS – nyhetsbrev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baseline="0" dirty="0"/>
              <a:t>Reviderad manual ht 2026</a:t>
            </a:r>
            <a:r>
              <a:rPr lang="sv-SE" sz="1200" b="0" baseline="0" dirty="0"/>
              <a:t> – behålla innehåll utifrån evidens, mer användarvänlig manual, fylla på med forskning och övningar, inbjudan till </a:t>
            </a:r>
            <a:r>
              <a:rPr lang="sv-SE" sz="1200" b="0" baseline="0" dirty="0" err="1"/>
              <a:t>booster</a:t>
            </a:r>
            <a:r>
              <a:rPr lang="sv-SE" sz="1200" b="0" baseline="0" dirty="0"/>
              <a:t>, </a:t>
            </a:r>
            <a:endParaRPr lang="sv-SE" sz="1200" b="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37</a:t>
            </a:fld>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0" dirty="0"/>
              <a:t>6 min</a:t>
            </a:r>
          </a:p>
          <a:p>
            <a:endParaRPr lang="sv-SE" sz="1400" b="1" dirty="0"/>
          </a:p>
          <a:p>
            <a:r>
              <a:rPr lang="sv-SE" sz="1400" b="1" dirty="0"/>
              <a:t>Fråga gruppen: </a:t>
            </a:r>
            <a:r>
              <a:rPr lang="sv-SE" sz="1400" b="0" dirty="0"/>
              <a:t>Vad är ditt bästa tips/ viktigaste kom ihåg inför kommande grupper? Skriv på tavlan.</a:t>
            </a:r>
          </a:p>
          <a:p>
            <a:endParaRPr lang="sv-SE" sz="1400" b="1" dirty="0"/>
          </a:p>
          <a:p>
            <a:r>
              <a:rPr lang="sv-SE" sz="1400" b="0" dirty="0"/>
              <a:t>Betona</a:t>
            </a:r>
            <a:r>
              <a:rPr lang="sv-SE" sz="1400" b="0" baseline="0" dirty="0"/>
              <a:t> att </a:t>
            </a:r>
            <a:r>
              <a:rPr lang="sv-SE" sz="1400" baseline="0" dirty="0"/>
              <a:t>v</a:t>
            </a:r>
            <a:r>
              <a:rPr lang="sv-SE" sz="1400" dirty="0"/>
              <a:t>i/PLUS gärna vill fortsätta samarbetet med er och</a:t>
            </a:r>
            <a:r>
              <a:rPr lang="sv-SE" sz="1400" baseline="0" dirty="0"/>
              <a:t> ha en kontinuerlig </a:t>
            </a:r>
            <a:r>
              <a:rPr lang="sv-SE" sz="1400" dirty="0"/>
              <a:t>dialog kring önskemål, justeringar och behov. </a:t>
            </a:r>
          </a:p>
          <a:p>
            <a:endParaRPr lang="sv-SE" sz="1400" dirty="0"/>
          </a:p>
          <a:p>
            <a:r>
              <a:rPr lang="sv-SE" sz="1400" dirty="0"/>
              <a:t>Kontakta </a:t>
            </a:r>
            <a:r>
              <a:rPr lang="sv-SE" sz="1400" u="sng" dirty="0"/>
              <a:t>plus@stockholm.se</a:t>
            </a:r>
            <a:r>
              <a:rPr lang="sv-SE" sz="1400" dirty="0"/>
              <a:t> eller samordnaren i din kommun/</a:t>
            </a:r>
            <a:r>
              <a:rPr lang="sv-SE" sz="1400" dirty="0" err="1"/>
              <a:t>sdf</a:t>
            </a:r>
            <a:r>
              <a:rPr lang="sv-SE" sz="1400" dirty="0"/>
              <a:t>. </a:t>
            </a:r>
          </a:p>
          <a:p>
            <a:endParaRPr lang="sv-SE" sz="1400" dirty="0"/>
          </a:p>
        </p:txBody>
      </p:sp>
      <p:sp>
        <p:nvSpPr>
          <p:cNvPr id="4" name="Platshållare för bildnummer 3"/>
          <p:cNvSpPr>
            <a:spLocks noGrp="1"/>
          </p:cNvSpPr>
          <p:nvPr>
            <p:ph type="sldNum" sz="quarter" idx="10"/>
          </p:nvPr>
        </p:nvSpPr>
        <p:spPr/>
        <p:txBody>
          <a:bodyPr/>
          <a:lstStyle/>
          <a:p>
            <a:fld id="{757B6332-7B16-434F-833F-2BADCF1FFCEB}" type="slidenum">
              <a:rPr lang="sv-SE" smtClean="0"/>
              <a:pPr/>
              <a:t>38</a:t>
            </a:fld>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dirty="0"/>
              <a:t>6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i="0" dirty="0"/>
              <a:t>Fråga gruppen – prata i par: </a:t>
            </a:r>
            <a:r>
              <a:rPr lang="sv-SE" sz="1400" dirty="0"/>
              <a:t>Vad tar du med dig från denna utbildning?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b="1" i="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1" i="0" dirty="0"/>
              <a:t>Exempel</a:t>
            </a:r>
            <a:r>
              <a:rPr lang="sv-SE" sz="1400" i="0" dirty="0"/>
              <a:t> på följdfrågor att ställa i den muntliga utvärderingen: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i="0" dirty="0"/>
          </a:p>
          <a:p>
            <a:pPr marL="0" marR="0" indent="0" algn="l" defTabSz="914400" rtl="0" eaLnBrk="1" fontAlgn="auto" latinLnBrk="0" hangingPunct="1">
              <a:lnSpc>
                <a:spcPct val="100000"/>
              </a:lnSpc>
              <a:spcBef>
                <a:spcPts val="0"/>
              </a:spcBef>
              <a:spcAft>
                <a:spcPts val="0"/>
              </a:spcAft>
              <a:buClrTx/>
              <a:buSzTx/>
              <a:buFontTx/>
              <a:buChar char="-"/>
              <a:tabLst/>
              <a:defRPr/>
            </a:pPr>
            <a:r>
              <a:rPr lang="sv-SE" sz="1400" i="0" dirty="0"/>
              <a:t>Vad har bidragit till att ni känt er trygga i gruppledarrollen?</a:t>
            </a:r>
          </a:p>
          <a:p>
            <a:pPr marL="0" marR="0" indent="0" algn="l" defTabSz="914400" rtl="0" eaLnBrk="1" fontAlgn="auto" latinLnBrk="0" hangingPunct="1">
              <a:lnSpc>
                <a:spcPct val="100000"/>
              </a:lnSpc>
              <a:spcBef>
                <a:spcPts val="0"/>
              </a:spcBef>
              <a:spcAft>
                <a:spcPts val="0"/>
              </a:spcAft>
              <a:buClrTx/>
              <a:buSzTx/>
              <a:buFontTx/>
              <a:buChar char="-"/>
              <a:tabLst/>
              <a:defRPr/>
            </a:pPr>
            <a:r>
              <a:rPr lang="sv-SE" sz="1400" dirty="0"/>
              <a:t>Kommer ni vilja</a:t>
            </a:r>
            <a:r>
              <a:rPr lang="sv-SE" sz="1400" baseline="0" dirty="0"/>
              <a:t> fortsätta med ABC-grupper?</a:t>
            </a:r>
            <a:endParaRPr lang="sv-SE" sz="1400" b="1" baseline="0" dirty="0"/>
          </a:p>
          <a:p>
            <a:pPr marL="0" marR="0" indent="0" algn="l" defTabSz="914400" rtl="0" eaLnBrk="1" fontAlgn="auto" latinLnBrk="0" hangingPunct="1">
              <a:lnSpc>
                <a:spcPct val="100000"/>
              </a:lnSpc>
              <a:spcBef>
                <a:spcPts val="0"/>
              </a:spcBef>
              <a:spcAft>
                <a:spcPts val="0"/>
              </a:spcAft>
              <a:buClrTx/>
              <a:buSzTx/>
              <a:buFontTx/>
              <a:buChar char="-"/>
              <a:tabLst/>
              <a:defRPr/>
            </a:pPr>
            <a:endParaRPr lang="sv-SE" sz="14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0" baseline="0" dirty="0"/>
              <a:t>Skriftlig utvärdering för utbildningen som helhet skickas ut via Plusportalen (</a:t>
            </a:r>
            <a:r>
              <a:rPr lang="sv-SE" sz="1400" b="0" baseline="0" dirty="0" err="1"/>
              <a:t>ipsykologi</a:t>
            </a:r>
            <a:r>
              <a:rPr lang="sv-SE" sz="1400" b="0" baseline="0" dirty="0"/>
              <a:t>?)</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39</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67225"/>
            <a:ext cx="5438140" cy="5457690"/>
          </a:xfrm>
        </p:spPr>
        <p:txBody>
          <a:bodyPr>
            <a:noAutofit/>
          </a:bodyPr>
          <a:lstStyle/>
          <a:p>
            <a:r>
              <a:rPr lang="sv-SE" b="0" dirty="0"/>
              <a:t>2 min</a:t>
            </a:r>
          </a:p>
          <a:p>
            <a:endParaRPr lang="sv-SE" b="0" dirty="0"/>
          </a:p>
          <a:p>
            <a:r>
              <a:rPr lang="sv-SE" b="0" dirty="0"/>
              <a:t>Forskning</a:t>
            </a:r>
            <a:r>
              <a:rPr lang="sv-SE" b="0" baseline="0" dirty="0"/>
              <a:t> har </a:t>
            </a:r>
            <a:r>
              <a:rPr lang="sv-SE" baseline="0" dirty="0"/>
              <a:t>visat att det viktigaste för att minska konflikterna i hemmet är att föräldrarna </a:t>
            </a:r>
            <a:r>
              <a:rPr lang="sv-SE" b="1" baseline="0" dirty="0"/>
              <a:t>minskar negativ uppmärksamhet i form av tjat och tillsägelser. </a:t>
            </a:r>
            <a:r>
              <a:rPr lang="sv-SE" b="0" baseline="0" dirty="0"/>
              <a:t>Hur hjälper vi föräldrar med det?</a:t>
            </a:r>
          </a:p>
          <a:p>
            <a:pPr>
              <a:buFontTx/>
              <a:buChar char="-"/>
            </a:pPr>
            <a:endParaRPr lang="sv-SE" baseline="0" dirty="0"/>
          </a:p>
          <a:p>
            <a:pPr>
              <a:buFontTx/>
              <a:buNone/>
            </a:pPr>
            <a:r>
              <a:rPr lang="sv-SE" u="sng" baseline="0" dirty="0"/>
              <a:t>I träff 4 sker det genom att:</a:t>
            </a:r>
          </a:p>
          <a:p>
            <a:pPr>
              <a:buFontTx/>
              <a:buChar char="-"/>
            </a:pPr>
            <a:r>
              <a:rPr lang="sv-SE" dirty="0"/>
              <a:t>Föräldrarna får öva på att förebygga konflikter genom att ta ställning till vad som är </a:t>
            </a:r>
            <a:r>
              <a:rPr lang="sv-SE" b="1" dirty="0"/>
              <a:t>oviktiga strider</a:t>
            </a:r>
            <a:r>
              <a:rPr lang="sv-SE" dirty="0"/>
              <a:t>. </a:t>
            </a:r>
          </a:p>
          <a:p>
            <a:pPr>
              <a:buFontTx/>
              <a:buChar char="-"/>
            </a:pPr>
            <a:r>
              <a:rPr lang="sv-SE" dirty="0"/>
              <a:t>Föräldrarna får </a:t>
            </a:r>
            <a:r>
              <a:rPr lang="sv-SE" baseline="0" dirty="0"/>
              <a:t>verktyg för att bemöta sitt barn på ett sätt som </a:t>
            </a:r>
            <a:r>
              <a:rPr lang="sv-SE" b="1" baseline="0" dirty="0"/>
              <a:t>minskar risk för upptrappning</a:t>
            </a:r>
            <a:r>
              <a:rPr lang="sv-SE" baseline="0" dirty="0"/>
              <a:t>. Exempelvis genom</a:t>
            </a:r>
            <a:r>
              <a:rPr lang="sv-SE" dirty="0"/>
              <a:t> att tänka igenom </a:t>
            </a:r>
            <a:r>
              <a:rPr lang="sv-SE" b="0" i="1" dirty="0"/>
              <a:t>innan</a:t>
            </a:r>
            <a:r>
              <a:rPr lang="sv-SE" dirty="0"/>
              <a:t> vilka strider de vill välja bort helt och att inte gå in i dessa överhuvudtaget! </a:t>
            </a:r>
          </a:p>
          <a:p>
            <a:pPr marL="0" indent="0">
              <a:buFontTx/>
              <a:buNone/>
            </a:pPr>
            <a:r>
              <a:rPr lang="sv-SE" dirty="0"/>
              <a:t>- Föräldrarna får hjälp att stävja bråk genom</a:t>
            </a:r>
            <a:r>
              <a:rPr lang="sv-SE" baseline="0" dirty="0"/>
              <a:t> att jobba för att bryta ner onda cirklar. </a:t>
            </a:r>
          </a:p>
          <a:p>
            <a:pPr marL="285750" indent="-285750">
              <a:buFontTx/>
              <a:buChar cha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kern="1200" baseline="0" dirty="0">
                <a:solidFill>
                  <a:schemeClr val="tx1"/>
                </a:solidFill>
                <a:effectLst/>
                <a:latin typeface="+mn-lt"/>
                <a:ea typeface="+mn-ea"/>
                <a:cs typeface="+mn-cs"/>
              </a:rPr>
              <a:t>I</a:t>
            </a:r>
            <a:r>
              <a:rPr lang="sv-SE" b="0" kern="1200" dirty="0">
                <a:solidFill>
                  <a:schemeClr val="tx1"/>
                </a:solidFill>
                <a:effectLst/>
                <a:latin typeface="+mn-lt"/>
                <a:ea typeface="+mn-ea"/>
                <a:cs typeface="+mn-cs"/>
              </a:rPr>
              <a:t> barnkonventionen står det att barn ska skyddas från att fara illa fysiskt eller psykiskt </a:t>
            </a:r>
            <a:r>
              <a:rPr lang="sv-SE" kern="1200" dirty="0">
                <a:solidFill>
                  <a:schemeClr val="tx1"/>
                </a:solidFill>
                <a:effectLst/>
                <a:latin typeface="+mn-lt"/>
                <a:ea typeface="+mn-ea"/>
                <a:cs typeface="+mn-cs"/>
              </a:rPr>
              <a:t>(artikel 19) och därför är</a:t>
            </a:r>
            <a:r>
              <a:rPr lang="sv-SE" kern="1200" baseline="0" dirty="0">
                <a:solidFill>
                  <a:schemeClr val="tx1"/>
                </a:solidFill>
                <a:effectLst/>
                <a:latin typeface="+mn-lt"/>
                <a:ea typeface="+mn-ea"/>
                <a:cs typeface="+mn-cs"/>
              </a:rPr>
              <a:t> det så viktigt att jobba med att både förebygga och välja bort onödiga strider.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baseline="0" dirty="0">
                <a:solidFill>
                  <a:schemeClr val="tx1"/>
                </a:solidFill>
                <a:effectLst/>
                <a:latin typeface="+mn-lt"/>
                <a:ea typeface="+mn-ea"/>
                <a:cs typeface="+mn-cs"/>
              </a:rPr>
              <a:t>Enligt barnkonventionen ska också s</a:t>
            </a:r>
            <a:r>
              <a:rPr lang="sv-SE" kern="1200" dirty="0">
                <a:solidFill>
                  <a:schemeClr val="tx1"/>
                </a:solidFill>
                <a:effectLst/>
                <a:latin typeface="+mn-lt"/>
                <a:ea typeface="+mn-ea"/>
                <a:cs typeface="+mn-cs"/>
              </a:rPr>
              <a:t>taten och vuxna stödja barns utveckling, och där vet vi att problembeteenden som omfattande bråk och aggressivitet riskerar leda till en negativ utveckling. Barn har rätt att utvecklas på ett positivt sätt och må bra, varför vuxna måste jobba för att bryta negativa cirklar.</a:t>
            </a:r>
          </a:p>
          <a:p>
            <a:endParaRPr lang="sv-SE" dirty="0"/>
          </a:p>
          <a:p>
            <a:r>
              <a:rPr lang="sv-SE" dirty="0"/>
              <a:t>Betydelsen av att tänka efter innan visar en studie….</a:t>
            </a:r>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Referens: </a:t>
            </a:r>
            <a:r>
              <a:rPr lang="sv-SE" dirty="0"/>
              <a:t>I</a:t>
            </a:r>
            <a:r>
              <a:rPr lang="sv-SE" b="1" dirty="0"/>
              <a:t> </a:t>
            </a:r>
            <a:r>
              <a:rPr lang="sv-SE" dirty="0"/>
              <a:t>en studie där forskarna filmat samspelet mellan femåringar och deras föräldrar tio dagar i följd blev det tydligt att en stor del av bråken i slutet av perioden kunde förklaras av att föräldrarna, i början, hade trappat upp konflikten och sen gett efter för barnens bråk. (Forster s 135). </a:t>
            </a:r>
            <a:r>
              <a:rPr lang="sv-SE" dirty="0" err="1"/>
              <a:t>Snyder&amp;Pattersson</a:t>
            </a:r>
            <a:r>
              <a:rPr lang="sv-SE" dirty="0"/>
              <a:t> 1995</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4</a:t>
            </a:fld>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40</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dirty="0"/>
              <a:t>4 min</a:t>
            </a:r>
          </a:p>
          <a:p>
            <a:endParaRPr lang="sv-SE" sz="1200" dirty="0"/>
          </a:p>
          <a:p>
            <a:r>
              <a:rPr lang="sv-SE" sz="1200" dirty="0"/>
              <a:t>Vi vet att tjat och skäll leder till onda cirklar och fler konflikter</a:t>
            </a:r>
            <a:r>
              <a:rPr lang="sv-SE" sz="1200" baseline="0" dirty="0"/>
              <a:t> </a:t>
            </a:r>
            <a:r>
              <a:rPr lang="sv-SE" sz="1200" dirty="0"/>
              <a:t>på sikt. Samtidigt</a:t>
            </a:r>
            <a:r>
              <a:rPr lang="sv-SE" sz="1200" baseline="0" dirty="0"/>
              <a:t> som </a:t>
            </a:r>
            <a:r>
              <a:rPr lang="sv-SE" sz="1200" b="1" baseline="0" dirty="0"/>
              <a:t>minskad </a:t>
            </a:r>
            <a:r>
              <a:rPr lang="sv-SE" sz="1200" b="1" dirty="0"/>
              <a:t>uppmärksamhet på konflikter minskar antalet konflikter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sv-SE" sz="1200" b="0" dirty="0"/>
              <a:t> I</a:t>
            </a:r>
            <a:r>
              <a:rPr lang="sv-SE" sz="1200" b="0" baseline="0" dirty="0"/>
              <a:t> en studie visade resultatet att föräldrar som gav sina barn mycket uppmärksamhet i samband med bråk hade </a:t>
            </a:r>
            <a:r>
              <a:rPr lang="sv-SE" sz="1200" b="0" u="sng" baseline="0" dirty="0"/>
              <a:t>dubbelt så mycket bråk </a:t>
            </a:r>
            <a:r>
              <a:rPr lang="sv-SE" sz="1200" b="0" baseline="0" dirty="0"/>
              <a:t>med sina barn som de föräldrar som gav lite uppmärksamhet i samband med bråk (Forster s 54).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sv-SE" sz="1200" b="0" baseline="0" dirty="0"/>
              <a:t> En annan studie visade att föräldrar som fick lära sig, och lyckades minska uppmärksamheten i konfliktsituationer kunde </a:t>
            </a:r>
            <a:r>
              <a:rPr lang="sv-SE" sz="1200" b="0" u="sng" baseline="0" dirty="0"/>
              <a:t>halvera antalet konfliktsituationer </a:t>
            </a:r>
            <a:r>
              <a:rPr lang="sv-SE" sz="1200" b="0" baseline="0" dirty="0"/>
              <a:t>under en dag (Forster s 54). </a:t>
            </a:r>
            <a:endParaRPr lang="sv-SE" sz="1200" b="0" dirty="0"/>
          </a:p>
          <a:p>
            <a:pPr>
              <a:buFontTx/>
              <a:buNone/>
            </a:pPr>
            <a:endParaRPr lang="sv-SE" sz="1200" b="1" dirty="0"/>
          </a:p>
          <a:p>
            <a:pPr>
              <a:buFontTx/>
              <a:buNone/>
            </a:pPr>
            <a:r>
              <a:rPr lang="sv-SE" sz="1200" b="0" dirty="0"/>
              <a:t>Viktigt</a:t>
            </a:r>
            <a:r>
              <a:rPr lang="sv-SE" sz="1200" dirty="0"/>
              <a:t> att lägga till här</a:t>
            </a:r>
            <a:r>
              <a:rPr lang="sv-SE" sz="1200" baseline="0" dirty="0"/>
              <a:t> och betona är att </a:t>
            </a:r>
            <a:r>
              <a:rPr lang="sv-SE" sz="1200" dirty="0"/>
              <a:t>samtidigt</a:t>
            </a:r>
            <a:r>
              <a:rPr lang="sv-SE" sz="1200" baseline="0" dirty="0"/>
              <a:t> som uppmärksamheten på konflikter minskar behöver den positiva uppmärksamheten på det som fungerar öka! (träff 1 och 2)</a:t>
            </a:r>
            <a:endParaRPr lang="sv-SE" sz="1200" dirty="0"/>
          </a:p>
          <a:p>
            <a:pPr>
              <a:buNone/>
            </a:pPr>
            <a:r>
              <a:rPr lang="sv-SE" sz="1200" dirty="0"/>
              <a:t>	</a:t>
            </a:r>
            <a:endParaRPr lang="sv-SE" sz="1200" b="1"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4 min</a:t>
            </a:r>
          </a:p>
          <a:p>
            <a:endParaRPr lang="sv-SE" b="0" dirty="0"/>
          </a:p>
          <a:p>
            <a:r>
              <a:rPr lang="sv-SE" b="0" dirty="0"/>
              <a:t>Såhär</a:t>
            </a:r>
            <a:r>
              <a:rPr lang="sv-SE" b="0" baseline="0" dirty="0"/>
              <a:t> fungerar beteenden</a:t>
            </a:r>
            <a:r>
              <a:rPr lang="sv-SE" b="1" baseline="0" dirty="0"/>
              <a:t>: </a:t>
            </a:r>
            <a:r>
              <a:rPr lang="sv-SE" b="0" baseline="0" dirty="0"/>
              <a:t>Om</a:t>
            </a:r>
            <a:r>
              <a:rPr lang="sv-SE" baseline="0" dirty="0"/>
              <a:t> den reaktion vi förväntar oss uteblir så ökar beteendet. </a:t>
            </a:r>
          </a:p>
          <a:p>
            <a:endParaRPr lang="sv-SE" baseline="0" dirty="0"/>
          </a:p>
          <a:p>
            <a:r>
              <a:rPr lang="sv-SE" b="1" baseline="0" dirty="0"/>
              <a:t>Ett exempel</a:t>
            </a:r>
            <a:r>
              <a:rPr lang="sv-SE" baseline="0" dirty="0"/>
              <a:t>: Du är törstig och har lagt i peng i en dryckesautomat i t-banan och förväntar dig en kall dryck – men inget händer. Går du bara därifrån då? </a:t>
            </a:r>
          </a:p>
          <a:p>
            <a:r>
              <a:rPr lang="sv-SE" baseline="0" dirty="0"/>
              <a:t>De flesta försöker nog med att trycka på knappen ett flertal ggr och kanske tar i lite. Ruskar maskinen? Svär?</a:t>
            </a:r>
          </a:p>
          <a:p>
            <a:r>
              <a:rPr lang="sv-SE" baseline="0" dirty="0"/>
              <a:t>SEN går du därifrån. Så fungerar ofta våra beteenden – först efter upptrappningen så byter vi strategi.</a:t>
            </a:r>
          </a:p>
          <a:p>
            <a:endParaRPr lang="sv-SE" baseline="0" dirty="0"/>
          </a:p>
          <a:p>
            <a:r>
              <a:rPr lang="sv-SE" baseline="0" dirty="0"/>
              <a:t>Det är likadant för barnen. Om barnet brukar få mycket uppmärksamhet vid konflikter och föräldern plötsligt slutar med det så kommer barnet antagligen att bråka mer till en början. Om barnet sedan märker att föräldern ändå inte ger uppmärksamhet och barnet även får mycket positiv uppmärksamhet vid andra tillfällen så kommer bråken att avta. </a:t>
            </a:r>
          </a:p>
          <a:p>
            <a:endParaRPr lang="sv-SE" baseline="0" dirty="0"/>
          </a:p>
          <a:p>
            <a:r>
              <a:rPr lang="sv-SE" baseline="0" dirty="0"/>
              <a:t>Att minska negativ uppmärksamhet kan vara tålamodsprövande! Det är lätt att hamna i kortsiktsfällan…</a:t>
            </a:r>
          </a:p>
          <a:p>
            <a:endParaRPr lang="sv-SE" baseline="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2 min</a:t>
            </a:r>
          </a:p>
          <a:p>
            <a:endParaRPr lang="sv-SE" b="0" dirty="0"/>
          </a:p>
          <a:p>
            <a:r>
              <a:rPr lang="sv-SE" b="0" dirty="0"/>
              <a:t>Så</a:t>
            </a:r>
            <a:r>
              <a:rPr lang="sv-SE" b="0" baseline="0" dirty="0"/>
              <a:t> här ser dagordningen ut för träff 4: </a:t>
            </a:r>
          </a:p>
          <a:p>
            <a:pPr marL="514350" indent="-514350">
              <a:buNone/>
            </a:pPr>
            <a:r>
              <a:rPr lang="sv-SE" dirty="0"/>
              <a:t>1. Uppföljning träff 3</a:t>
            </a:r>
          </a:p>
          <a:p>
            <a:pPr marL="514350" indent="-514350">
              <a:buNone/>
            </a:pPr>
            <a:r>
              <a:rPr lang="sv-SE" dirty="0"/>
              <a:t>2. Välja strider</a:t>
            </a:r>
          </a:p>
          <a:p>
            <a:pPr>
              <a:buNone/>
            </a:pPr>
            <a:r>
              <a:rPr lang="sv-SE" dirty="0"/>
              <a:t>3. ABC Workshop</a:t>
            </a:r>
          </a:p>
          <a:p>
            <a:pPr>
              <a:buNone/>
            </a:pPr>
            <a:r>
              <a:rPr lang="sv-SE" dirty="0"/>
              <a:t>4. Mina mål</a:t>
            </a:r>
          </a:p>
          <a:p>
            <a:pPr>
              <a:buNone/>
            </a:pPr>
            <a:r>
              <a:rPr lang="sv-SE" dirty="0"/>
              <a:t>5. Avslutning</a:t>
            </a:r>
          </a:p>
          <a:p>
            <a:pPr>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 med: </a:t>
            </a:r>
            <a:r>
              <a:rPr lang="sv-SE" dirty="0"/>
              <a:t>Bilaga </a:t>
            </a:r>
            <a:r>
              <a:rPr lang="sv-SE" i="1" dirty="0"/>
              <a:t>Viktiga begrepp i ABC</a:t>
            </a:r>
            <a:r>
              <a:rPr lang="sv-SE" sz="1200"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t>Valfritt att dela ut intyg/diplom till föräldrar. Stäm av med samordnare hur rutinen ser ut i er kommun/</a:t>
            </a:r>
            <a:r>
              <a:rPr lang="sv-SE" sz="1200" b="0" baseline="0" dirty="0" err="1"/>
              <a:t>sdf</a:t>
            </a:r>
            <a:r>
              <a:rPr lang="sv-SE" sz="1200"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baseline="0" dirty="0"/>
              <a:t>Tips: </a:t>
            </a:r>
            <a:r>
              <a:rPr lang="sv-SE" sz="1200" b="0" baseline="0" dirty="0"/>
              <a:t>Boka grupprum inför workshop.</a:t>
            </a:r>
            <a:endParaRPr lang="sv-SE" sz="1200" b="0" dirty="0"/>
          </a:p>
          <a:p>
            <a:pPr>
              <a:buNone/>
            </a:pPr>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t>1 min</a:t>
            </a:r>
          </a:p>
          <a:p>
            <a:endParaRPr lang="sv-SE" b="0" baseline="0" dirty="0"/>
          </a:p>
          <a:p>
            <a:r>
              <a:rPr lang="sv-SE" b="0" baseline="0" dirty="0"/>
              <a:t>Som tidigare träffar börjar ni med att repetera. Ett tips här är att ta hjälp av sammanfattningarna längst bak i varje träff.</a:t>
            </a:r>
          </a:p>
          <a:p>
            <a:endParaRPr lang="sv-SE" b="0" baseline="0" dirty="0"/>
          </a:p>
          <a:p>
            <a:r>
              <a:rPr lang="sv-SE" b="0" baseline="0" dirty="0"/>
              <a:t>Därefter följer ni upp Pröva hemma.</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10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400" b="1" dirty="0"/>
              <a:t>Introduktion</a:t>
            </a:r>
            <a:r>
              <a:rPr lang="sv-SE" sz="1400" dirty="0"/>
              <a:t> </a:t>
            </a:r>
            <a:r>
              <a:rPr lang="sv-SE" sz="1400" b="1" dirty="0"/>
              <a:t>enligt gruppledarmaterialet</a:t>
            </a:r>
            <a:r>
              <a:rPr lang="sv-SE" sz="1400" dirty="0"/>
              <a:t>:</a:t>
            </a:r>
            <a:r>
              <a:rPr lang="sv-SE" sz="1400" baseline="0" dirty="0"/>
              <a:t> </a:t>
            </a:r>
            <a:r>
              <a:rPr lang="sv-SE" sz="1400" kern="1200" dirty="0">
                <a:solidFill>
                  <a:schemeClr val="tx1"/>
                </a:solidFill>
                <a:latin typeface="+mn-lt"/>
                <a:ea typeface="+mn-ea"/>
                <a:cs typeface="+mn-cs"/>
              </a:rPr>
              <a:t>Att välja sina strider har en stark koppling till </a:t>
            </a:r>
            <a:r>
              <a:rPr lang="sv-SE" sz="1400" i="1" kern="1200" dirty="0">
                <a:solidFill>
                  <a:schemeClr val="tx1"/>
                </a:solidFill>
                <a:latin typeface="+mn-lt"/>
                <a:ea typeface="+mn-ea"/>
                <a:cs typeface="+mn-cs"/>
              </a:rPr>
              <a:t>Fokus på det som fungerar</a:t>
            </a:r>
            <a:r>
              <a:rPr lang="sv-SE" sz="1400" kern="1200" dirty="0">
                <a:solidFill>
                  <a:schemeClr val="tx1"/>
                </a:solidFill>
                <a:latin typeface="+mn-lt"/>
                <a:ea typeface="+mn-ea"/>
                <a:cs typeface="+mn-cs"/>
              </a:rPr>
              <a:t> eftersom det är andra sidan av samma mynt. Att minsk</a:t>
            </a:r>
            <a:r>
              <a:rPr lang="sv-SE" sz="1400" kern="1200" baseline="0" dirty="0">
                <a:solidFill>
                  <a:schemeClr val="tx1"/>
                </a:solidFill>
                <a:latin typeface="+mn-lt"/>
                <a:ea typeface="+mn-ea"/>
                <a:cs typeface="+mn-cs"/>
              </a:rPr>
              <a:t>a tjat och tillsägelse samtidigt som vi ökar uppmärksamheten på det som fungerar minskar antalet konflikter i familjen</a:t>
            </a:r>
            <a:r>
              <a:rPr lang="sv-SE" sz="1400" kern="1200" dirty="0">
                <a:solidFill>
                  <a:schemeClr val="tx1"/>
                </a:solidFill>
                <a:latin typeface="+mn-lt"/>
                <a:ea typeface="+mn-ea"/>
                <a:cs typeface="+mn-cs"/>
              </a:rPr>
              <a:t> på sikt. I studier har forskare sett att föräldrar ger cirka 20 uppmaningar varje halvtimme till sina barn (Webster-Stratton). Med så många uppmaningar är det svårt för barnet att veta vad som verkligen är viktigt. Genom att i förväg bestämma vilka strider som är viktiga och vilka som kan väljas bort blir det lättare att vara konsekvent. Det blir också mer förutsägbart och tydligt för barnet. </a:t>
            </a:r>
          </a:p>
          <a:p>
            <a:endParaRPr lang="sv-SE" sz="1400" b="0" kern="1200" dirty="0">
              <a:solidFill>
                <a:schemeClr val="tx1"/>
              </a:solidFill>
              <a:latin typeface="+mn-lt"/>
              <a:ea typeface="+mn-ea"/>
              <a:cs typeface="+mn-cs"/>
            </a:endParaRPr>
          </a:p>
          <a:p>
            <a:r>
              <a:rPr lang="sv-SE" sz="1400" b="0" kern="1200" baseline="0" dirty="0">
                <a:solidFill>
                  <a:schemeClr val="tx1"/>
                </a:solidFill>
                <a:latin typeface="+mn-lt"/>
                <a:ea typeface="+mn-ea"/>
                <a:cs typeface="+mn-cs"/>
              </a:rPr>
              <a:t>Ni diskuterar med föräldrarna </a:t>
            </a:r>
            <a:r>
              <a:rPr lang="sv-SE" sz="1400" kern="1200" baseline="0" dirty="0">
                <a:solidFill>
                  <a:schemeClr val="tx1"/>
                </a:solidFill>
                <a:latin typeface="+mn-lt"/>
                <a:ea typeface="+mn-ea"/>
                <a:cs typeface="+mn-cs"/>
              </a:rPr>
              <a:t>om exempel på tjat och tillsägelser som går att välja b</a:t>
            </a:r>
            <a:r>
              <a:rPr lang="sv-SE" sz="1400" b="0" kern="1200" baseline="0" dirty="0">
                <a:solidFill>
                  <a:schemeClr val="tx1"/>
                </a:solidFill>
                <a:latin typeface="+mn-lt"/>
                <a:ea typeface="+mn-ea"/>
                <a:cs typeface="+mn-cs"/>
              </a:rPr>
              <a:t>ort. Ibland kan </a:t>
            </a:r>
            <a:r>
              <a:rPr lang="sv-SE" sz="1400" kern="1200" baseline="0" dirty="0">
                <a:solidFill>
                  <a:schemeClr val="tx1"/>
                </a:solidFill>
                <a:latin typeface="+mn-lt"/>
                <a:ea typeface="+mn-ea"/>
                <a:cs typeface="+mn-cs"/>
              </a:rPr>
              <a:t>vara svårt för föräldrarna att komma på exempel. Ha ett par egna exempel i din pärm. Eftersom det är individuellt så ta gärna ett från dig själv eller någon du känner. </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a:solidFill>
                  <a:schemeClr val="tx1"/>
                </a:solidFill>
                <a:latin typeface="+mn-lt"/>
                <a:ea typeface="+mn-ea"/>
                <a:cs typeface="+mn-cs"/>
              </a:rPr>
              <a:t>Ett tips är att återkoppla till övningen kring att skifta fokus till det som fungerar på sid 8 träff 1.</a:t>
            </a:r>
          </a:p>
          <a:p>
            <a:endParaRPr lang="sv-SE" sz="1200" b="1"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Fråga gruppledarna, diskutera i par, lyft några exempel i helgrupp: </a:t>
            </a:r>
            <a:r>
              <a:rPr lang="sv-SE" sz="1200" b="0" kern="1200" baseline="0" dirty="0">
                <a:solidFill>
                  <a:schemeClr val="tx1"/>
                </a:solidFill>
                <a:latin typeface="+mn-lt"/>
                <a:ea typeface="+mn-ea"/>
                <a:cs typeface="+mn-cs"/>
              </a:rPr>
              <a:t>Vad har ni för </a:t>
            </a:r>
            <a:r>
              <a:rPr lang="sv-SE" sz="1200" kern="1200" baseline="0" dirty="0">
                <a:solidFill>
                  <a:schemeClr val="tx1"/>
                </a:solidFill>
                <a:latin typeface="+mn-lt"/>
                <a:ea typeface="+mn-ea"/>
                <a:cs typeface="+mn-cs"/>
              </a:rPr>
              <a:t>exempel på tjat och tillsägelser som går att välja bort? (prata i par)</a:t>
            </a:r>
          </a:p>
          <a:p>
            <a:endParaRPr lang="sv-SE" sz="1200" b="1"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Visa film 9 </a:t>
            </a:r>
            <a:r>
              <a:rPr lang="sv-SE" sz="1200" kern="1200" baseline="0" dirty="0">
                <a:solidFill>
                  <a:schemeClr val="tx1"/>
                </a:solidFill>
                <a:latin typeface="+mn-lt"/>
                <a:ea typeface="+mn-ea"/>
                <a:cs typeface="+mn-cs"/>
              </a:rPr>
              <a:t>–lösen 5562  (45 sek) Minska tjat och tillsägelser (yngre barn).</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Fråga gruppledarna (i helgrupp): </a:t>
            </a:r>
            <a:r>
              <a:rPr lang="sv-SE" sz="1200" b="0" kern="1200" baseline="0" dirty="0">
                <a:solidFill>
                  <a:schemeClr val="tx1"/>
                </a:solidFill>
                <a:latin typeface="+mn-lt"/>
                <a:ea typeface="+mn-ea"/>
                <a:cs typeface="+mn-cs"/>
              </a:rPr>
              <a:t>Vad gör </a:t>
            </a:r>
            <a:r>
              <a:rPr lang="sv-SE" sz="1200" kern="1200" baseline="0" dirty="0">
                <a:solidFill>
                  <a:schemeClr val="tx1"/>
                </a:solidFill>
                <a:latin typeface="+mn-lt"/>
                <a:ea typeface="+mn-ea"/>
                <a:cs typeface="+mn-cs"/>
              </a:rPr>
              <a:t>föräldern i filmen och vilka konsekvenser får det? </a:t>
            </a:r>
          </a:p>
          <a:p>
            <a:endParaRPr lang="sv-SE" sz="1200" kern="1200" baseline="0" dirty="0">
              <a:solidFill>
                <a:schemeClr val="tx1"/>
              </a:solidFill>
              <a:latin typeface="+mn-lt"/>
              <a:ea typeface="+mn-ea"/>
              <a:cs typeface="+mn-cs"/>
            </a:endParaRPr>
          </a:p>
          <a:p>
            <a:endParaRPr lang="sv-SE" sz="1200" kern="1200" baseline="0" dirty="0">
              <a:solidFill>
                <a:schemeClr val="tx1"/>
              </a:solidFill>
              <a:latin typeface="+mn-lt"/>
              <a:ea typeface="+mn-ea"/>
              <a:cs typeface="+mn-cs"/>
            </a:endParaRP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73F3D-EFDA-4DD8-92E3-6CD84749CF6B}"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fof.se/foraldraskapsstod/malgrupper-for-foraldraskapsstod/foraldrar-och-barn-med-sarskilda-behov/foraldrar-och-barn-med-funktionsnedsattning.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egionuppsala.se/suf-kunskapscentrum/foraldraska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half" idx="2"/>
          </p:nvPr>
        </p:nvSpPr>
        <p:spPr>
          <a:xfrm>
            <a:off x="1763688" y="2996952"/>
            <a:ext cx="5486400" cy="3168352"/>
          </a:xfrm>
        </p:spPr>
        <p:txBody>
          <a:bodyPr>
            <a:noAutofit/>
          </a:bodyPr>
          <a:lstStyle/>
          <a:p>
            <a:pPr algn="ctr"/>
            <a:r>
              <a:rPr lang="sv-SE" sz="2800" dirty="0"/>
              <a:t>Utbildningsdag 4</a:t>
            </a:r>
          </a:p>
          <a:p>
            <a:pPr algn="ctr"/>
            <a:r>
              <a:rPr lang="sv-SE" sz="3200" b="1" dirty="0"/>
              <a:t>Välja strider</a:t>
            </a:r>
            <a:br>
              <a:rPr lang="sv-SE" sz="3200" b="1" dirty="0"/>
            </a:br>
            <a:r>
              <a:rPr lang="sv-SE" sz="3200" b="1" dirty="0"/>
              <a:t>Återträff</a:t>
            </a:r>
          </a:p>
          <a:p>
            <a:pPr algn="ctr"/>
            <a:endParaRPr lang="sv-SE" sz="2000" dirty="0"/>
          </a:p>
          <a:p>
            <a:pPr algn="ctr"/>
            <a:r>
              <a:rPr lang="sv-SE" sz="2400" dirty="0"/>
              <a:t>Namn </a:t>
            </a:r>
            <a:r>
              <a:rPr lang="sv-SE" sz="2400" dirty="0" err="1"/>
              <a:t>Namnsson</a:t>
            </a:r>
            <a:endParaRPr lang="sv-SE" sz="2400" dirty="0"/>
          </a:p>
          <a:p>
            <a:pPr algn="ctr"/>
            <a:r>
              <a:rPr lang="sv-SE" sz="2800" dirty="0"/>
              <a:t> </a:t>
            </a:r>
          </a:p>
        </p:txBody>
      </p:sp>
      <p:pic>
        <p:nvPicPr>
          <p:cNvPr id="1027" name="Picture 3" descr="\\ad.stockholm.se\cli-sd\cc2sd002\003871\Precens\Brottsprevention\KOMET\Föräldrastöd\Loggor\ABC Logo ...-filer\image001.jpg"/>
          <p:cNvPicPr>
            <a:picLocks noChangeAspect="1" noChangeArrowheads="1"/>
          </p:cNvPicPr>
          <p:nvPr/>
        </p:nvPicPr>
        <p:blipFill>
          <a:blip r:embed="rId3" cstate="print"/>
          <a:srcRect/>
          <a:stretch>
            <a:fillRect/>
          </a:stretch>
        </p:blipFill>
        <p:spPr bwMode="auto">
          <a:xfrm>
            <a:off x="2987824" y="836712"/>
            <a:ext cx="2737919" cy="1965772"/>
          </a:xfrm>
          <a:prstGeom prst="rect">
            <a:avLst/>
          </a:prstGeom>
          <a:noFill/>
        </p:spPr>
      </p:pic>
    </p:spTree>
    <p:extLst>
      <p:ext uri="{BB962C8B-B14F-4D97-AF65-F5344CB8AC3E}">
        <p14:creationId xmlns:p14="http://schemas.microsoft.com/office/powerpoint/2010/main" val="345863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NATRURLIGA KONSEKVENSER</a:t>
            </a:r>
          </a:p>
        </p:txBody>
      </p:sp>
      <p:sp>
        <p:nvSpPr>
          <p:cNvPr id="4" name="Platshållare för innehåll 3"/>
          <p:cNvSpPr>
            <a:spLocks noGrp="1"/>
          </p:cNvSpPr>
          <p:nvPr>
            <p:ph idx="1"/>
          </p:nvPr>
        </p:nvSpPr>
        <p:spPr/>
        <p:txBody>
          <a:bodyPr>
            <a:normAutofit/>
          </a:bodyPr>
          <a:lstStyle/>
          <a:p>
            <a:pPr>
              <a:buNone/>
            </a:pPr>
            <a:r>
              <a:rPr lang="sv-SE" b="1" dirty="0"/>
              <a:t>Naturliga konsekvenser</a:t>
            </a:r>
          </a:p>
          <a:p>
            <a:pPr>
              <a:buNone/>
            </a:pPr>
            <a:r>
              <a:rPr lang="sv-SE" dirty="0"/>
              <a:t>Vad kan vara en naturlig konsekvens av att:</a:t>
            </a:r>
          </a:p>
          <a:p>
            <a:pPr lvl="0"/>
            <a:r>
              <a:rPr lang="sv-SE" dirty="0"/>
              <a:t>Vägra ha vantar på sig</a:t>
            </a:r>
          </a:p>
          <a:p>
            <a:pPr lvl="0"/>
            <a:r>
              <a:rPr lang="sv-SE" dirty="0"/>
              <a:t>Ha sönder leksaker med flit</a:t>
            </a:r>
          </a:p>
          <a:p>
            <a:pPr lvl="0"/>
            <a:r>
              <a:rPr lang="sv-SE" dirty="0"/>
              <a:t>Stökat till</a:t>
            </a:r>
          </a:p>
          <a:p>
            <a:pPr>
              <a:buNone/>
            </a:pPr>
            <a:endParaRPr lang="sv-SE" b="1" dirty="0"/>
          </a:p>
          <a:p>
            <a:pPr>
              <a:buNone/>
            </a:pPr>
            <a:endParaRPr lang="sv-SE" sz="2800" dirty="0"/>
          </a:p>
          <a:p>
            <a:pPr>
              <a:buNone/>
            </a:pPr>
            <a:endParaRPr lang="sv-SE" b="1" dirty="0"/>
          </a:p>
        </p:txBody>
      </p:sp>
      <p:pic>
        <p:nvPicPr>
          <p:cNvPr id="5" name="Bildobjekt 4" descr="Naturliga konsekvenser inte mössa komprimerad.jpg"/>
          <p:cNvPicPr>
            <a:picLocks noChangeAspect="1"/>
          </p:cNvPicPr>
          <p:nvPr/>
        </p:nvPicPr>
        <p:blipFill>
          <a:blip r:embed="rId3" cstate="print"/>
          <a:stretch>
            <a:fillRect/>
          </a:stretch>
        </p:blipFill>
        <p:spPr>
          <a:xfrm>
            <a:off x="5724128" y="2817107"/>
            <a:ext cx="3284576" cy="40408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NATRULIGA KONSEKVENSER</a:t>
            </a:r>
          </a:p>
        </p:txBody>
      </p:sp>
      <p:sp>
        <p:nvSpPr>
          <p:cNvPr id="4" name="Platshållare för innehåll 3"/>
          <p:cNvSpPr>
            <a:spLocks noGrp="1"/>
          </p:cNvSpPr>
          <p:nvPr>
            <p:ph idx="1"/>
          </p:nvPr>
        </p:nvSpPr>
        <p:spPr/>
        <p:txBody>
          <a:bodyPr>
            <a:normAutofit/>
          </a:bodyPr>
          <a:lstStyle/>
          <a:p>
            <a:pPr>
              <a:buNone/>
            </a:pPr>
            <a:r>
              <a:rPr lang="sv-SE" dirty="0"/>
              <a:t>Det blir värre innan det blir bättre…</a:t>
            </a:r>
          </a:p>
          <a:p>
            <a:pPr>
              <a:buNone/>
            </a:pPr>
            <a:endParaRPr lang="sv-SE" b="1" dirty="0"/>
          </a:p>
          <a:p>
            <a:pPr>
              <a:buNone/>
            </a:pPr>
            <a:endParaRPr lang="sv-SE" b="1" dirty="0"/>
          </a:p>
          <a:p>
            <a:pPr>
              <a:buNone/>
            </a:pPr>
            <a:endParaRPr lang="sv-SE" dirty="0"/>
          </a:p>
          <a:p>
            <a:pPr>
              <a:buNone/>
            </a:pPr>
            <a:endParaRPr lang="sv-SE" b="1" dirty="0"/>
          </a:p>
          <a:p>
            <a:pPr>
              <a:buNone/>
            </a:pPr>
            <a:endParaRPr lang="sv-SE" dirty="0"/>
          </a:p>
          <a:p>
            <a:pPr>
              <a:buNone/>
            </a:pPr>
            <a:endParaRPr lang="sv-SE" dirty="0"/>
          </a:p>
          <a:p>
            <a:pPr>
              <a:buNone/>
            </a:pPr>
            <a:endParaRPr lang="sv-SE" b="1" dirty="0"/>
          </a:p>
          <a:p>
            <a:pPr>
              <a:buNone/>
            </a:pPr>
            <a:endParaRPr lang="sv-SE" sz="2800" dirty="0"/>
          </a:p>
          <a:p>
            <a:pPr>
              <a:buNone/>
            </a:pPr>
            <a:endParaRPr lang="sv-SE" b="1" dirty="0"/>
          </a:p>
        </p:txBody>
      </p:sp>
      <p:pic>
        <p:nvPicPr>
          <p:cNvPr id="6" name="Bildobjekt 5" descr="barn skriker mamma uppgiven komprimerad.jpg"/>
          <p:cNvPicPr>
            <a:picLocks noChangeAspect="1"/>
          </p:cNvPicPr>
          <p:nvPr/>
        </p:nvPicPr>
        <p:blipFill>
          <a:blip r:embed="rId3" cstate="print"/>
          <a:stretch>
            <a:fillRect/>
          </a:stretch>
        </p:blipFill>
        <p:spPr>
          <a:xfrm>
            <a:off x="2123728" y="2708920"/>
            <a:ext cx="4824536" cy="34013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BRA</a:t>
            </a:r>
          </a:p>
        </p:txBody>
      </p:sp>
      <p:sp>
        <p:nvSpPr>
          <p:cNvPr id="4" name="Platshållare för innehåll 3"/>
          <p:cNvSpPr>
            <a:spLocks noGrp="1"/>
          </p:cNvSpPr>
          <p:nvPr>
            <p:ph idx="1"/>
          </p:nvPr>
        </p:nvSpPr>
        <p:spPr/>
        <p:txBody>
          <a:bodyPr>
            <a:normAutofit/>
          </a:bodyPr>
          <a:lstStyle/>
          <a:p>
            <a:pPr>
              <a:buNone/>
            </a:pPr>
            <a:r>
              <a:rPr lang="sv-SE" b="1" dirty="0"/>
              <a:t>B</a:t>
            </a:r>
            <a:r>
              <a:rPr lang="sv-SE" dirty="0"/>
              <a:t>ekräfta barnets känsla</a:t>
            </a:r>
          </a:p>
          <a:p>
            <a:pPr>
              <a:buNone/>
            </a:pPr>
            <a:r>
              <a:rPr lang="sv-SE" b="1" dirty="0"/>
              <a:t>R</a:t>
            </a:r>
            <a:r>
              <a:rPr lang="sv-SE" dirty="0"/>
              <a:t>epetera varför</a:t>
            </a:r>
          </a:p>
          <a:p>
            <a:pPr>
              <a:buNone/>
            </a:pPr>
            <a:r>
              <a:rPr lang="sv-SE" b="1" dirty="0"/>
              <a:t>A</a:t>
            </a:r>
            <a:r>
              <a:rPr lang="sv-SE" dirty="0"/>
              <a:t>vled</a:t>
            </a:r>
          </a:p>
          <a:p>
            <a:pPr>
              <a:buNone/>
            </a:pPr>
            <a:endParaRPr lang="sv-SE" dirty="0"/>
          </a:p>
          <a:p>
            <a:pPr>
              <a:buNone/>
            </a:pPr>
            <a:endParaRPr lang="sv-SE" b="1" dirty="0"/>
          </a:p>
          <a:p>
            <a:pPr>
              <a:buNone/>
            </a:pPr>
            <a:endParaRPr lang="sv-SE" sz="2800" dirty="0"/>
          </a:p>
          <a:p>
            <a:pPr>
              <a:buNone/>
            </a:pPr>
            <a:endParaRPr lang="sv-SE" b="1" dirty="0"/>
          </a:p>
        </p:txBody>
      </p:sp>
      <p:pic>
        <p:nvPicPr>
          <p:cNvPr id="5" name="Bildobjekt 4" descr="C:\Users\aa28730\AppData\Local\Microsoft\Windows\INetCache\Content.Word\CT_Seriestr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852936"/>
            <a:ext cx="7067128" cy="34557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normAutofit/>
          </a:bodyPr>
          <a:lstStyle/>
          <a:p>
            <a:r>
              <a:rPr lang="sv-SE" dirty="0">
                <a:solidFill>
                  <a:schemeClr val="bg1"/>
                </a:solidFill>
              </a:rPr>
              <a:t>ABC – WORKSHOP</a:t>
            </a:r>
          </a:p>
        </p:txBody>
      </p:sp>
      <p:sp>
        <p:nvSpPr>
          <p:cNvPr id="3" name="Platshållare för innehåll 2"/>
          <p:cNvSpPr>
            <a:spLocks noGrp="1"/>
          </p:cNvSpPr>
          <p:nvPr>
            <p:ph idx="1"/>
          </p:nvPr>
        </p:nvSpPr>
        <p:spPr>
          <a:xfrm>
            <a:off x="457200" y="1600200"/>
            <a:ext cx="8229600" cy="5141168"/>
          </a:xfrm>
        </p:spPr>
        <p:txBody>
          <a:bodyPr>
            <a:normAutofit lnSpcReduction="10000"/>
          </a:bodyPr>
          <a:lstStyle/>
          <a:p>
            <a:pPr marL="514350" indent="-514350">
              <a:buFont typeface="+mj-lt"/>
              <a:buAutoNum type="arabicPeriod"/>
            </a:pPr>
            <a:r>
              <a:rPr lang="sv-SE" dirty="0"/>
              <a:t>Hur tror ni barnet i filmen upplevde situationen?</a:t>
            </a:r>
            <a:br>
              <a:rPr lang="sv-SE" dirty="0"/>
            </a:br>
            <a:endParaRPr lang="sv-SE" dirty="0"/>
          </a:p>
          <a:p>
            <a:pPr marL="514350" lvl="0" indent="-514350">
              <a:buFont typeface="+mj-lt"/>
              <a:buAutoNum type="arabicPeriod"/>
            </a:pPr>
            <a:r>
              <a:rPr lang="sv-SE" dirty="0"/>
              <a:t>Vad gör föräldern bra?</a:t>
            </a:r>
            <a:br>
              <a:rPr lang="sv-SE" dirty="0"/>
            </a:br>
            <a:endParaRPr lang="sv-SE" dirty="0"/>
          </a:p>
          <a:p>
            <a:pPr marL="514350" lvl="0" indent="-514350">
              <a:buFont typeface="+mj-lt"/>
              <a:buAutoNum type="arabicPeriod"/>
            </a:pPr>
            <a:r>
              <a:rPr lang="sv-SE" dirty="0"/>
              <a:t>Vad kan föräldern göra annorlunda i stunden?</a:t>
            </a:r>
            <a:br>
              <a:rPr lang="sv-SE" dirty="0"/>
            </a:br>
            <a:endParaRPr lang="sv-SE" dirty="0"/>
          </a:p>
          <a:p>
            <a:pPr marL="514350" lvl="0" indent="-514350">
              <a:buFont typeface="+mj-lt"/>
              <a:buAutoNum type="arabicPeriod"/>
            </a:pPr>
            <a:r>
              <a:rPr lang="sv-SE" dirty="0"/>
              <a:t>Vad kan föräldern göra för att förebygga att liknande situationer inträffar?</a:t>
            </a:r>
          </a:p>
          <a:p>
            <a:pPr>
              <a:buNone/>
            </a:pPr>
            <a:endParaRPr lang="sv-SE" sz="2400" b="1" dirty="0"/>
          </a:p>
          <a:p>
            <a:pPr>
              <a:buNone/>
            </a:pPr>
            <a:endParaRPr lang="sv-SE" sz="2800" dirty="0"/>
          </a:p>
          <a:p>
            <a:pPr>
              <a:buNone/>
            </a:pPr>
            <a:endParaRPr lang="sv-SE"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844824"/>
            <a:ext cx="8229600" cy="4281339"/>
          </a:xfrm>
        </p:spPr>
        <p:txBody>
          <a:bodyPr>
            <a:normAutofit/>
          </a:bodyPr>
          <a:lstStyle/>
          <a:p>
            <a:endParaRPr lang="sv-SE" i="1" dirty="0"/>
          </a:p>
          <a:p>
            <a:endParaRPr lang="sv-SE" dirty="0"/>
          </a:p>
          <a:p>
            <a:pPr>
              <a:buNone/>
            </a:pPr>
            <a:endParaRPr lang="sv-SE" dirty="0"/>
          </a:p>
          <a:p>
            <a:pPr marL="0" indent="0">
              <a:buNone/>
            </a:pPr>
            <a:endParaRPr lang="sv-SE" i="1" dirty="0"/>
          </a:p>
          <a:p>
            <a:r>
              <a:rPr lang="sv-SE" i="1" dirty="0"/>
              <a:t>Det här gör jag mer eller mindre av idag</a:t>
            </a:r>
          </a:p>
          <a:p>
            <a:r>
              <a:rPr lang="sv-SE" i="1" dirty="0"/>
              <a:t>Det här tar jag med mig från ABC</a:t>
            </a:r>
          </a:p>
          <a:p>
            <a:pPr>
              <a:buNone/>
            </a:pPr>
            <a:endParaRPr lang="sv-SE" dirty="0"/>
          </a:p>
          <a:p>
            <a:endParaRPr lang="sv-SE" dirty="0"/>
          </a:p>
        </p:txBody>
      </p:sp>
      <p:sp>
        <p:nvSpPr>
          <p:cNvPr id="4" name="Rubrik 1"/>
          <p:cNvSpPr txBox="1">
            <a:spLocks noGrp="1"/>
          </p:cNvSpPr>
          <p:nvPr>
            <p:ph type="title"/>
          </p:nvPr>
        </p:nvSpPr>
        <p:spPr>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MINA MÅL</a:t>
            </a:r>
          </a:p>
        </p:txBody>
      </p:sp>
      <p:pic>
        <p:nvPicPr>
          <p:cNvPr id="5" name="Bildobjekt 4" descr="Egen plan komprimerad.jpg"/>
          <p:cNvPicPr>
            <a:picLocks noChangeAspect="1"/>
          </p:cNvPicPr>
          <p:nvPr/>
        </p:nvPicPr>
        <p:blipFill>
          <a:blip r:embed="rId3" cstate="print"/>
          <a:stretch>
            <a:fillRect/>
          </a:stretch>
        </p:blipFill>
        <p:spPr>
          <a:xfrm>
            <a:off x="3151824" y="1700808"/>
            <a:ext cx="2840352" cy="25104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340768"/>
            <a:ext cx="8435280" cy="5517232"/>
          </a:xfrm>
        </p:spPr>
        <p:txBody>
          <a:bodyPr>
            <a:noAutofit/>
          </a:bodyPr>
          <a:lstStyle/>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Föräldrar med autism</a:t>
            </a:r>
            <a:r>
              <a:rPr lang="sv-SE"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autismforum.se/</a:t>
            </a:r>
            <a:r>
              <a:rPr lang="sv-SE" sz="2400" u="sng" dirty="0" err="1">
                <a:latin typeface="Times New Roman" panose="02020603050405020304" pitchFamily="18" charset="0"/>
                <a:ea typeface="Times New Roman" panose="02020603050405020304" pitchFamily="18" charset="0"/>
                <a:cs typeface="Times New Roman" panose="02020603050405020304" pitchFamily="18" charset="0"/>
              </a:rPr>
              <a:t>foraldrar</a:t>
            </a: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a:t>
            </a:r>
            <a:r>
              <a:rPr lang="sv-SE" sz="2400" u="sng" dirty="0" err="1">
                <a:latin typeface="Times New Roman" panose="02020603050405020304" pitchFamily="18" charset="0"/>
                <a:ea typeface="Times New Roman" panose="02020603050405020304" pitchFamily="18" charset="0"/>
                <a:cs typeface="Times New Roman" panose="02020603050405020304" pitchFamily="18" charset="0"/>
              </a:rPr>
              <a:t>med-autism</a:t>
            </a:r>
            <a:endParaRPr lang="sv-SE"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Föräldrar med ADHD</a:t>
            </a:r>
            <a:r>
              <a:rPr lang="sv-SE"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foraldrarmedadhd.attention.se</a:t>
            </a:r>
            <a:endParaRPr lang="sv-SE"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Föräldrar med psykisk ohälsa och NPF</a:t>
            </a:r>
          </a:p>
          <a:p>
            <a:pPr marL="0" indent="0">
              <a:lnSpc>
                <a:spcPts val="1500"/>
              </a:lnSpc>
              <a:buNone/>
            </a:pP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brackediakoni.se/trust/webbutbildningen-trygghet-ur-stod/</a:t>
            </a:r>
            <a:endParaRPr lang="sv-S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Till föräldrar med barn som har en funktionsnedsättning</a:t>
            </a:r>
          </a:p>
          <a:p>
            <a:pPr marL="0" indent="0">
              <a:lnSpc>
                <a:spcPts val="1500"/>
              </a:lnSpc>
              <a:buNone/>
            </a:pP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habilitering.se/kunskap-och-stod</a:t>
            </a:r>
            <a:endParaRPr lang="sv-S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Till föräldrar med barn som har misstänkt eller fastställd</a:t>
            </a: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ADHD-diagnos</a:t>
            </a:r>
            <a:r>
              <a:rPr lang="sv-SE"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adhdkartan.se</a:t>
            </a:r>
            <a:endParaRPr lang="sv-S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Till föräldrar med barn som har NPF-diagnos</a:t>
            </a:r>
          </a:p>
          <a:p>
            <a:pPr marL="0" indent="0">
              <a:lnSpc>
                <a:spcPts val="1500"/>
              </a:lnSpc>
              <a:buNone/>
            </a:pPr>
            <a:r>
              <a:rPr lang="sv-SE" sz="2400" u="sng" dirty="0">
                <a:latin typeface="Times New Roman" panose="02020603050405020304" pitchFamily="18" charset="0"/>
                <a:ea typeface="Times New Roman" panose="02020603050405020304" pitchFamily="18" charset="0"/>
                <a:cs typeface="Times New Roman" panose="02020603050405020304" pitchFamily="18" charset="0"/>
              </a:rPr>
              <a:t>attention.se/leva-med-npf/leva-nara/till-</a:t>
            </a:r>
            <a:r>
              <a:rPr lang="sv-SE" sz="2400" u="sng" dirty="0" err="1">
                <a:latin typeface="Times New Roman" panose="02020603050405020304" pitchFamily="18" charset="0"/>
                <a:ea typeface="Times New Roman" panose="02020603050405020304" pitchFamily="18" charset="0"/>
                <a:cs typeface="Times New Roman" panose="02020603050405020304" pitchFamily="18" charset="0"/>
              </a:rPr>
              <a:t>foraldrar</a:t>
            </a:r>
            <a:endParaRPr lang="sv-S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ts val="1500"/>
              </a:lnSpc>
              <a:buNone/>
            </a:pPr>
            <a:r>
              <a:rPr lang="sv-SE" sz="2400" b="1" dirty="0">
                <a:effectLst/>
                <a:latin typeface="Times New Roman" panose="02020603050405020304" pitchFamily="18" charset="0"/>
                <a:ea typeface="Times New Roman" panose="02020603050405020304" pitchFamily="18" charset="0"/>
                <a:cs typeface="Times New Roman" panose="02020603050405020304" pitchFamily="18" charset="0"/>
              </a:rPr>
              <a:t>Föräldrar med kognitiva svårigheter</a:t>
            </a:r>
          </a:p>
          <a:p>
            <a:pPr marL="0" indent="0">
              <a:lnSpc>
                <a:spcPts val="1500"/>
              </a:lnSpc>
              <a:buNone/>
            </a:pPr>
            <a:r>
              <a:rPr lang="sv-SE" sz="24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Föräldrar och barn med funktionsnedsättning (mfof.se)</a:t>
            </a:r>
            <a:endParaRPr lang="sv-SE"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500"/>
              </a:lnSpc>
              <a:buNone/>
            </a:pPr>
            <a:r>
              <a:rPr lang="sv-SE" sz="24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Föräldraskap vid kognitiva svårigheter (regionuppsala.se)</a:t>
            </a:r>
            <a:endParaRPr lang="sv-SE"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Rubrik 1"/>
          <p:cNvSpPr>
            <a:spLocks noGrp="1"/>
          </p:cNvSpPr>
          <p:nvPr>
            <p:ph type="title"/>
          </p:nvPr>
        </p:nvSpPr>
        <p:spPr>
          <a:xfrm>
            <a:off x="457200" y="116632"/>
            <a:ext cx="8229600" cy="936104"/>
          </a:xfrm>
          <a:solidFill>
            <a:srgbClr val="97BE0D"/>
          </a:solidFill>
        </p:spPr>
        <p:txBody>
          <a:bodyPr/>
          <a:lstStyle/>
          <a:p>
            <a:r>
              <a:rPr lang="sv-SE" dirty="0">
                <a:solidFill>
                  <a:schemeClr val="bg1"/>
                </a:solidFill>
              </a:rPr>
              <a:t>Stöd och anpassningar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a:t>Sammanställning av föräldrastöd i stadsdelen/kommunen</a:t>
            </a:r>
          </a:p>
          <a:p>
            <a:pPr>
              <a:buNone/>
            </a:pPr>
            <a:endParaRPr lang="sv-SE" dirty="0"/>
          </a:p>
          <a:p>
            <a:r>
              <a:rPr lang="sv-SE" dirty="0"/>
              <a:t>Information om återträff</a:t>
            </a:r>
          </a:p>
          <a:p>
            <a:endParaRPr lang="sv-SE" dirty="0"/>
          </a:p>
          <a:p>
            <a:r>
              <a:rPr lang="sv-SE" dirty="0"/>
              <a:t>Tacka föräldrarna för deras medverkan i gruppen! </a:t>
            </a:r>
          </a:p>
          <a:p>
            <a:endParaRPr lang="sv-SE" dirty="0"/>
          </a:p>
        </p:txBody>
      </p:sp>
      <p:sp>
        <p:nvSpPr>
          <p:cNvPr id="4" name="Rubrik 1"/>
          <p:cNvSpPr>
            <a:spLocks noGrp="1"/>
          </p:cNvSpPr>
          <p:nvPr>
            <p:ph type="title"/>
          </p:nvPr>
        </p:nvSpPr>
        <p:spPr>
          <a:solidFill>
            <a:srgbClr val="97BE0D"/>
          </a:solidFill>
        </p:spPr>
        <p:txBody>
          <a:bodyPr/>
          <a:lstStyle/>
          <a:p>
            <a:r>
              <a:rPr lang="sv-SE" dirty="0">
                <a:solidFill>
                  <a:schemeClr val="bg1"/>
                </a:solidFill>
              </a:rPr>
              <a:t>AVSLUTNING</a:t>
            </a:r>
          </a:p>
        </p:txBody>
      </p:sp>
    </p:spTree>
    <p:extLst>
      <p:ext uri="{BB962C8B-B14F-4D97-AF65-F5344CB8AC3E}">
        <p14:creationId xmlns:p14="http://schemas.microsoft.com/office/powerpoint/2010/main" val="386678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vert="horz" lIns="91440" tIns="45720" rIns="91440" bIns="45720" rtlCol="0" anchor="ctr">
            <a:normAutofit/>
          </a:bodyPr>
          <a:lstStyle/>
          <a:p>
            <a:r>
              <a:rPr lang="sv-SE" dirty="0">
                <a:solidFill>
                  <a:schemeClr val="bg1"/>
                </a:solidFill>
              </a:rPr>
              <a:t>Föräldraenkäter </a:t>
            </a:r>
          </a:p>
        </p:txBody>
      </p:sp>
      <p:sp>
        <p:nvSpPr>
          <p:cNvPr id="3" name="Platshållare för innehåll 2"/>
          <p:cNvSpPr>
            <a:spLocks noGrp="1"/>
          </p:cNvSpPr>
          <p:nvPr>
            <p:ph idx="1"/>
          </p:nvPr>
        </p:nvSpPr>
        <p:spPr/>
        <p:txBody>
          <a:bodyPr>
            <a:normAutofit/>
          </a:bodyPr>
          <a:lstStyle/>
          <a:p>
            <a:pPr lvl="1"/>
            <a:endParaRPr lang="sv-SE" sz="1500" dirty="0"/>
          </a:p>
          <a:p>
            <a:r>
              <a:rPr lang="sv-SE" dirty="0"/>
              <a:t>Före gruppstart: </a:t>
            </a:r>
            <a:br>
              <a:rPr lang="sv-SE" dirty="0"/>
            </a:br>
            <a:r>
              <a:rPr lang="sv-SE" i="1" dirty="0"/>
              <a:t>”Frågor innan föräldragrupp ABC”</a:t>
            </a:r>
          </a:p>
          <a:p>
            <a:pPr marL="342900" lvl="1" indent="0">
              <a:buNone/>
            </a:pPr>
            <a:r>
              <a:rPr lang="sv-SE" sz="1500" dirty="0"/>
              <a:t> </a:t>
            </a:r>
          </a:p>
          <a:p>
            <a:r>
              <a:rPr lang="sv-SE" dirty="0"/>
              <a:t>Efter gruppavslut: </a:t>
            </a:r>
            <a:br>
              <a:rPr lang="sv-SE" dirty="0"/>
            </a:br>
            <a:r>
              <a:rPr lang="sv-SE" i="1" dirty="0"/>
              <a:t>”Frågor efter föräldragrupp ABC”</a:t>
            </a:r>
          </a:p>
          <a:p>
            <a:pPr lvl="1"/>
            <a:endParaRPr lang="sv-SE" sz="1500" dirty="0"/>
          </a:p>
          <a:p>
            <a:r>
              <a:rPr lang="sv-SE" dirty="0"/>
              <a:t>Ta del av resultatet via Plusportalen</a:t>
            </a:r>
          </a:p>
        </p:txBody>
      </p:sp>
    </p:spTree>
    <p:extLst>
      <p:ext uri="{BB962C8B-B14F-4D97-AF65-F5344CB8AC3E}">
        <p14:creationId xmlns:p14="http://schemas.microsoft.com/office/powerpoint/2010/main" val="235781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Filmer på plusportalen</a:t>
            </a:r>
          </a:p>
        </p:txBody>
      </p:sp>
      <p:sp>
        <p:nvSpPr>
          <p:cNvPr id="3" name="Platshållare för innehåll 2"/>
          <p:cNvSpPr>
            <a:spLocks noGrp="1"/>
          </p:cNvSpPr>
          <p:nvPr>
            <p:ph idx="1"/>
          </p:nvPr>
        </p:nvSpPr>
        <p:spPr/>
        <p:txBody>
          <a:bodyPr>
            <a:normAutofit/>
          </a:bodyPr>
          <a:lstStyle/>
          <a:p>
            <a:pPr marL="0" indent="0">
              <a:buNone/>
            </a:pPr>
            <a:r>
              <a:rPr lang="sv-SE" dirty="0"/>
              <a:t>Träff 4 Lösenord till föräldrar</a:t>
            </a:r>
          </a:p>
          <a:p>
            <a:pPr>
              <a:buNone/>
            </a:pPr>
            <a:r>
              <a:rPr lang="sv-SE" b="1" dirty="0"/>
              <a:t>Film</a:t>
            </a:r>
            <a:r>
              <a:rPr lang="sv-SE" dirty="0"/>
              <a:t>						</a:t>
            </a:r>
            <a:r>
              <a:rPr lang="sv-SE" b="1" dirty="0"/>
              <a:t>Lösenord</a:t>
            </a:r>
          </a:p>
          <a:p>
            <a:pPr>
              <a:buNone/>
              <a:tabLst>
                <a:tab pos="5467350" algn="l"/>
              </a:tabLst>
            </a:pPr>
            <a:r>
              <a:rPr lang="sv-SE" sz="2400" dirty="0"/>
              <a:t>Minska tjat och tillsägelser (yngre barn)</a:t>
            </a:r>
            <a:r>
              <a:rPr lang="sv-SE" dirty="0"/>
              <a:t>	</a:t>
            </a:r>
            <a:r>
              <a:rPr lang="sv-SE" sz="2400" dirty="0"/>
              <a:t>5562</a:t>
            </a:r>
          </a:p>
          <a:p>
            <a:pPr>
              <a:buNone/>
              <a:tabLst>
                <a:tab pos="5467350" algn="l"/>
              </a:tabLst>
            </a:pPr>
            <a:r>
              <a:rPr lang="sv-SE" sz="2400" dirty="0"/>
              <a:t>Minska tjat och tillsägelser (äldre barn)	6642</a:t>
            </a:r>
          </a:p>
          <a:p>
            <a:pPr>
              <a:buNone/>
              <a:tabLst>
                <a:tab pos="5467350" algn="l"/>
              </a:tabLst>
            </a:pPr>
            <a:r>
              <a:rPr lang="sv-SE" sz="2400" dirty="0"/>
              <a:t>BRA	9542</a:t>
            </a:r>
          </a:p>
          <a:p>
            <a:pPr>
              <a:buNone/>
              <a:tabLst>
                <a:tab pos="5467350" algn="l"/>
              </a:tabLst>
            </a:pPr>
            <a:r>
              <a:rPr lang="sv-SE" sz="2400" dirty="0"/>
              <a:t>Syskonbråk	6213</a:t>
            </a:r>
          </a:p>
          <a:p>
            <a:pPr>
              <a:buNone/>
              <a:tabLst>
                <a:tab pos="5467350" algn="l"/>
              </a:tabLst>
            </a:pPr>
            <a:r>
              <a:rPr lang="sv-SE" sz="2400" dirty="0"/>
              <a:t>Stress på morgonen med äldre 	4632</a:t>
            </a:r>
          </a:p>
          <a:p>
            <a:pPr>
              <a:buNone/>
              <a:tabLst>
                <a:tab pos="5467350" algn="l"/>
              </a:tabLst>
            </a:pPr>
            <a:r>
              <a:rPr lang="sv-SE" sz="2400" dirty="0"/>
              <a:t>Konflikt i mataffären 	3211 </a:t>
            </a:r>
          </a:p>
          <a:p>
            <a:pPr>
              <a:buNone/>
              <a:tabLst>
                <a:tab pos="5467350" algn="l"/>
              </a:tabLst>
            </a:pPr>
            <a:endParaRPr lang="sv-SE" dirty="0"/>
          </a:p>
          <a:p>
            <a:pPr>
              <a:buNone/>
              <a:tabLst>
                <a:tab pos="5467350" algn="l"/>
              </a:tabLst>
            </a:pPr>
            <a:endParaRPr lang="sv-SE" dirty="0"/>
          </a:p>
          <a:p>
            <a:pPr>
              <a:buNone/>
            </a:pPr>
            <a:endParaRPr lang="sv-S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ÅTERTRÄFF</a:t>
            </a:r>
          </a:p>
        </p:txBody>
      </p:sp>
      <p:pic>
        <p:nvPicPr>
          <p:cNvPr id="6" name="Platshållare för innehåll 5" descr="gruppdiskussion workshop komprimerad.jpg"/>
          <p:cNvPicPr>
            <a:picLocks noGrp="1" noChangeAspect="1"/>
          </p:cNvPicPr>
          <p:nvPr>
            <p:ph idx="1"/>
          </p:nvPr>
        </p:nvPicPr>
        <p:blipFill>
          <a:blip r:embed="rId3" cstate="print"/>
          <a:stretch>
            <a:fillRect/>
          </a:stretch>
        </p:blipFill>
        <p:spPr>
          <a:xfrm>
            <a:off x="2771800" y="2708920"/>
            <a:ext cx="3600400" cy="276394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Agenda</a:t>
            </a:r>
          </a:p>
        </p:txBody>
      </p:sp>
      <p:sp>
        <p:nvSpPr>
          <p:cNvPr id="3" name="Platshållare för innehåll 2"/>
          <p:cNvSpPr>
            <a:spLocks noGrp="1"/>
          </p:cNvSpPr>
          <p:nvPr>
            <p:ph idx="1"/>
          </p:nvPr>
        </p:nvSpPr>
        <p:spPr/>
        <p:txBody>
          <a:bodyPr>
            <a:normAutofit fontScale="92500" lnSpcReduction="20000"/>
          </a:bodyPr>
          <a:lstStyle/>
          <a:p>
            <a:pPr>
              <a:buNone/>
            </a:pPr>
            <a:r>
              <a:rPr lang="sv-SE" dirty="0"/>
              <a:t>Kl. 9.00-12.00 </a:t>
            </a:r>
          </a:p>
          <a:p>
            <a:pPr>
              <a:buNone/>
            </a:pPr>
            <a:r>
              <a:rPr lang="sv-SE" dirty="0"/>
              <a:t>	Teori: Träff 4</a:t>
            </a:r>
          </a:p>
          <a:p>
            <a:pPr>
              <a:buNone/>
            </a:pPr>
            <a:r>
              <a:rPr lang="sv-SE" dirty="0"/>
              <a:t>	Genomgång: Träff 4</a:t>
            </a:r>
          </a:p>
          <a:p>
            <a:pPr>
              <a:buNone/>
            </a:pPr>
            <a:r>
              <a:rPr lang="sv-SE" dirty="0"/>
              <a:t>	Genomgång: Återträff, 4 olika teman</a:t>
            </a:r>
          </a:p>
          <a:p>
            <a:pPr>
              <a:buNone/>
            </a:pPr>
            <a:r>
              <a:rPr lang="sv-SE" dirty="0"/>
              <a:t>	</a:t>
            </a:r>
            <a:r>
              <a:rPr lang="sv-SE" i="1" dirty="0"/>
              <a:t>Fika ca kl. 10.00</a:t>
            </a:r>
          </a:p>
          <a:p>
            <a:pPr>
              <a:buNone/>
            </a:pPr>
            <a:r>
              <a:rPr lang="sv-SE" dirty="0"/>
              <a:t>	</a:t>
            </a:r>
          </a:p>
          <a:p>
            <a:pPr>
              <a:buNone/>
            </a:pPr>
            <a:r>
              <a:rPr lang="sv-SE" dirty="0"/>
              <a:t>Kl. 13.00-16.00</a:t>
            </a:r>
          </a:p>
          <a:p>
            <a:pPr>
              <a:buNone/>
            </a:pPr>
            <a:r>
              <a:rPr lang="sv-SE" dirty="0"/>
              <a:t>	Handledning</a:t>
            </a:r>
          </a:p>
          <a:p>
            <a:pPr>
              <a:buNone/>
            </a:pPr>
            <a:r>
              <a:rPr lang="sv-SE" dirty="0"/>
              <a:t>	</a:t>
            </a:r>
            <a:r>
              <a:rPr lang="sv-SE" i="1" dirty="0"/>
              <a:t>Fika ca 14.15 </a:t>
            </a:r>
          </a:p>
          <a:p>
            <a:pPr>
              <a:buNone/>
            </a:pPr>
            <a:r>
              <a:rPr lang="sv-SE" sz="2800" b="1" dirty="0"/>
              <a:t>	</a:t>
            </a:r>
            <a:endParaRPr lang="sv-SE"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Syfte med återträff</a:t>
            </a:r>
          </a:p>
        </p:txBody>
      </p:sp>
      <p:sp>
        <p:nvSpPr>
          <p:cNvPr id="3" name="Platshållare för innehåll 2"/>
          <p:cNvSpPr>
            <a:spLocks noGrp="1"/>
          </p:cNvSpPr>
          <p:nvPr>
            <p:ph idx="1"/>
          </p:nvPr>
        </p:nvSpPr>
        <p:spPr/>
        <p:txBody>
          <a:bodyPr>
            <a:normAutofit lnSpcReduction="10000"/>
          </a:bodyPr>
          <a:lstStyle/>
          <a:p>
            <a:r>
              <a:rPr lang="sv-SE" dirty="0"/>
              <a:t>Stärka föräldrarna genom att uppmuntra och;</a:t>
            </a:r>
          </a:p>
          <a:p>
            <a:pPr marL="0" indent="0">
              <a:buNone/>
            </a:pPr>
            <a:r>
              <a:rPr lang="sv-SE" dirty="0"/>
              <a:t>	- lyfta fram det föräldrarna lärt sig</a:t>
            </a:r>
          </a:p>
          <a:p>
            <a:pPr marL="0" indent="0">
              <a:buNone/>
            </a:pPr>
            <a:r>
              <a:rPr lang="sv-SE" dirty="0"/>
              <a:t>	- träffas igen, underhålla nätverk</a:t>
            </a:r>
          </a:p>
          <a:p>
            <a:pPr marL="0" indent="0">
              <a:buNone/>
            </a:pPr>
            <a:r>
              <a:rPr lang="sv-SE" dirty="0"/>
              <a:t>	- undvika ”gamla hjulspår” </a:t>
            </a:r>
          </a:p>
          <a:p>
            <a:endParaRPr lang="sv-SE" dirty="0"/>
          </a:p>
          <a:p>
            <a:r>
              <a:rPr lang="sv-SE" dirty="0"/>
              <a:t>Repetera ABC genom:</a:t>
            </a:r>
          </a:p>
          <a:p>
            <a:pPr>
              <a:buNone/>
            </a:pPr>
            <a:r>
              <a:rPr lang="sv-SE" dirty="0"/>
              <a:t>    - gruppövning</a:t>
            </a:r>
          </a:p>
          <a:p>
            <a:pPr>
              <a:buNone/>
            </a:pPr>
            <a:r>
              <a:rPr lang="sv-SE" dirty="0"/>
              <a:t>	- fördjupning inom relevant ämne</a:t>
            </a:r>
          </a:p>
          <a:p>
            <a:pPr>
              <a:buNone/>
            </a:pPr>
            <a:endParaRPr lang="sv-SE" dirty="0"/>
          </a:p>
          <a:p>
            <a:pPr>
              <a:buNone/>
            </a:pPr>
            <a:endParaRPr lang="sv-SE" dirty="0"/>
          </a:p>
          <a:p>
            <a:pPr>
              <a:buNone/>
            </a:pPr>
            <a:endParaRPr lang="sv-SE" dirty="0"/>
          </a:p>
          <a:p>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Inför återträffen</a:t>
            </a:r>
          </a:p>
        </p:txBody>
      </p:sp>
      <p:sp>
        <p:nvSpPr>
          <p:cNvPr id="4" name="Platshållare för innehåll 3"/>
          <p:cNvSpPr>
            <a:spLocks noGrp="1"/>
          </p:cNvSpPr>
          <p:nvPr>
            <p:ph idx="1"/>
          </p:nvPr>
        </p:nvSpPr>
        <p:spPr>
          <a:xfrm>
            <a:off x="457200" y="1600200"/>
            <a:ext cx="7392572" cy="4525963"/>
          </a:xfrm>
        </p:spPr>
        <p:txBody>
          <a:bodyPr/>
          <a:lstStyle/>
          <a:p>
            <a:endParaRPr lang="sv-SE" dirty="0"/>
          </a:p>
          <a:p>
            <a:r>
              <a:rPr lang="sv-SE" dirty="0"/>
              <a:t>Skicka påminnelser till föräldrarna, exempelvis via sms</a:t>
            </a:r>
          </a:p>
          <a:p>
            <a:endParaRPr lang="sv-SE" dirty="0"/>
          </a:p>
          <a:p>
            <a:r>
              <a:rPr lang="sv-SE" dirty="0"/>
              <a:t>Påminn föräldrarna att ta med sig sitt ABC-material</a:t>
            </a:r>
          </a:p>
          <a:p>
            <a:endParaRPr lang="sv-S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ÅTERTRÄFF</a:t>
            </a:r>
          </a:p>
        </p:txBody>
      </p:sp>
      <p:sp>
        <p:nvSpPr>
          <p:cNvPr id="3" name="Platshållare för innehåll 2"/>
          <p:cNvSpPr>
            <a:spLocks noGrp="1"/>
          </p:cNvSpPr>
          <p:nvPr>
            <p:ph idx="1"/>
          </p:nvPr>
        </p:nvSpPr>
        <p:spPr/>
        <p:txBody>
          <a:bodyPr/>
          <a:lstStyle/>
          <a:p>
            <a:pPr marL="514350" indent="-514350">
              <a:buNone/>
            </a:pPr>
            <a:endParaRPr lang="sv-SE" sz="2800" dirty="0"/>
          </a:p>
          <a:p>
            <a:pPr marL="514350" indent="-514350">
              <a:buAutoNum type="arabicPeriod"/>
            </a:pPr>
            <a:r>
              <a:rPr lang="sv-SE" sz="2800" dirty="0"/>
              <a:t>Välkomna			15 min</a:t>
            </a:r>
          </a:p>
          <a:p>
            <a:pPr marL="514350" indent="-514350">
              <a:buFont typeface="Arial" pitchFamily="34" charset="0"/>
              <a:buAutoNum type="arabicPeriod"/>
            </a:pPr>
            <a:r>
              <a:rPr lang="sv-SE" sz="2800" dirty="0"/>
              <a:t>Gruppövning			40 min</a:t>
            </a:r>
          </a:p>
          <a:p>
            <a:pPr marL="514350" indent="-514350">
              <a:buFont typeface="Arial" pitchFamily="34" charset="0"/>
              <a:buAutoNum type="arabicPeriod"/>
            </a:pPr>
            <a:r>
              <a:rPr lang="sv-SE" sz="2800" dirty="0"/>
              <a:t>Tema				60 min</a:t>
            </a:r>
          </a:p>
          <a:p>
            <a:pPr marL="514350" indent="-514350">
              <a:buFont typeface="Arial" pitchFamily="34" charset="0"/>
              <a:buAutoNum type="arabicPeriod"/>
            </a:pPr>
            <a:r>
              <a:rPr lang="sv-SE" sz="2800" dirty="0"/>
              <a:t>Mina mål			15 min</a:t>
            </a:r>
          </a:p>
          <a:p>
            <a:pPr marL="514350" indent="-514350">
              <a:buFont typeface="Arial" pitchFamily="34" charset="0"/>
              <a:buAutoNum type="arabicPeriod"/>
            </a:pPr>
            <a:endParaRPr lang="sv-SE" sz="2800" dirty="0"/>
          </a:p>
          <a:p>
            <a:pPr marL="514350" indent="-514350">
              <a:buNone/>
            </a:pPr>
            <a:r>
              <a:rPr lang="sv-SE" sz="2800" i="1" dirty="0"/>
              <a:t>	Paus 				20 min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VÄLKOMNA</a:t>
            </a:r>
          </a:p>
        </p:txBody>
      </p:sp>
      <p:sp>
        <p:nvSpPr>
          <p:cNvPr id="3" name="Platshållare för innehåll 2"/>
          <p:cNvSpPr>
            <a:spLocks noGrp="1"/>
          </p:cNvSpPr>
          <p:nvPr>
            <p:ph idx="1"/>
          </p:nvPr>
        </p:nvSpPr>
        <p:spPr/>
        <p:txBody>
          <a:bodyPr/>
          <a:lstStyle/>
          <a:p>
            <a:endParaRPr lang="sv-SE" dirty="0"/>
          </a:p>
          <a:p>
            <a:r>
              <a:rPr lang="sv-SE" dirty="0"/>
              <a:t>Vad har föräldrarna haft mest nytta av?</a:t>
            </a:r>
          </a:p>
          <a:p>
            <a:endParaRPr lang="sv-SE" dirty="0"/>
          </a:p>
          <a:p>
            <a:r>
              <a:rPr lang="sv-SE" dirty="0"/>
              <a:t>Har de tips eller erfarenheter som de vill </a:t>
            </a:r>
            <a:br>
              <a:rPr lang="sv-SE" dirty="0"/>
            </a:br>
            <a:r>
              <a:rPr lang="sv-SE" dirty="0"/>
              <a:t>dela med sig av?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Gruppövning</a:t>
            </a:r>
          </a:p>
        </p:txBody>
      </p:sp>
      <p:pic>
        <p:nvPicPr>
          <p:cNvPr id="6" name="Platshållare för innehåll 5" descr="gruppdiskussion workshop komprimerad.jpg"/>
          <p:cNvPicPr>
            <a:picLocks noGrp="1" noChangeAspect="1"/>
          </p:cNvPicPr>
          <p:nvPr>
            <p:ph idx="1"/>
          </p:nvPr>
        </p:nvPicPr>
        <p:blipFill>
          <a:blip r:embed="rId3" cstate="print"/>
          <a:stretch>
            <a:fillRect/>
          </a:stretch>
        </p:blipFill>
        <p:spPr>
          <a:xfrm>
            <a:off x="2699792" y="2636912"/>
            <a:ext cx="3669000" cy="2816606"/>
          </a:xfrm>
        </p:spPr>
      </p:pic>
      <p:sp>
        <p:nvSpPr>
          <p:cNvPr id="4" name="Rubrik 1"/>
          <p:cNvSpPr txBox="1">
            <a:spLocks/>
          </p:cNvSpPr>
          <p:nvPr/>
        </p:nvSpPr>
        <p:spPr>
          <a:xfrm>
            <a:off x="609600" y="427038"/>
            <a:ext cx="8229600" cy="1143000"/>
          </a:xfrm>
          <a:prstGeom prst="rect">
            <a:avLst/>
          </a:prstGeom>
          <a:solidFill>
            <a:srgbClr val="9311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solidFill>
                  <a:schemeClr val="bg1"/>
                </a:solidFill>
              </a:rPr>
              <a:t>GRUPPÖVNING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ctrTitle"/>
          </p:nvPr>
        </p:nvSpPr>
        <p:spPr>
          <a:solidFill>
            <a:srgbClr val="F18E00"/>
          </a:solidFill>
        </p:spPr>
        <p:txBody>
          <a:bodyPr>
            <a:normAutofit/>
          </a:bodyPr>
          <a:lstStyle/>
          <a:p>
            <a:r>
              <a:rPr lang="sv-SE" sz="6000" dirty="0">
                <a:solidFill>
                  <a:schemeClr val="bg1"/>
                </a:solidFill>
              </a:rPr>
              <a:t>TEMA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TEMA SYSKONKÄRLEK</a:t>
            </a:r>
          </a:p>
        </p:txBody>
      </p:sp>
      <p:pic>
        <p:nvPicPr>
          <p:cNvPr id="4" name="Platshållare för innehåll 3" descr="syskonkärlek komprimerad.jpg"/>
          <p:cNvPicPr>
            <a:picLocks noGrp="1" noChangeAspect="1"/>
          </p:cNvPicPr>
          <p:nvPr>
            <p:ph idx="1"/>
          </p:nvPr>
        </p:nvPicPr>
        <p:blipFill>
          <a:blip r:embed="rId3" cstate="print"/>
          <a:stretch>
            <a:fillRect/>
          </a:stretch>
        </p:blipFill>
        <p:spPr>
          <a:xfrm>
            <a:off x="1907704" y="2492896"/>
            <a:ext cx="5040560" cy="371722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TEMA SYSKONKÄRLEK</a:t>
            </a:r>
          </a:p>
        </p:txBody>
      </p:sp>
      <p:sp>
        <p:nvSpPr>
          <p:cNvPr id="3" name="Platshållare för innehåll 2"/>
          <p:cNvSpPr>
            <a:spLocks noGrp="1"/>
          </p:cNvSpPr>
          <p:nvPr>
            <p:ph idx="1"/>
          </p:nvPr>
        </p:nvSpPr>
        <p:spPr>
          <a:xfrm>
            <a:off x="457200" y="1772816"/>
            <a:ext cx="8229600" cy="4968552"/>
          </a:xfrm>
        </p:spPr>
        <p:txBody>
          <a:bodyPr>
            <a:normAutofit fontScale="92500" lnSpcReduction="20000"/>
          </a:bodyPr>
          <a:lstStyle/>
          <a:p>
            <a:pPr>
              <a:buNone/>
            </a:pPr>
            <a:endParaRPr lang="sv-SE" dirty="0"/>
          </a:p>
          <a:p>
            <a:pPr>
              <a:buNone/>
            </a:pPr>
            <a:r>
              <a:rPr lang="sv-SE" dirty="0"/>
              <a:t>			Diskussion utifrån film 15</a:t>
            </a:r>
          </a:p>
          <a:p>
            <a:pPr>
              <a:buNone/>
            </a:pPr>
            <a:r>
              <a:rPr lang="sv-SE" dirty="0"/>
              <a:t>			    </a:t>
            </a:r>
          </a:p>
          <a:p>
            <a:pPr>
              <a:buNone/>
            </a:pPr>
            <a:r>
              <a:rPr lang="sv-SE" dirty="0"/>
              <a:t>				”Syskonkärlek”</a:t>
            </a:r>
            <a:br>
              <a:rPr lang="sv-SE" dirty="0"/>
            </a:br>
            <a:r>
              <a:rPr lang="sv-SE" dirty="0"/>
              <a:t> </a:t>
            </a:r>
          </a:p>
          <a:p>
            <a:pPr>
              <a:buNone/>
            </a:pPr>
            <a:r>
              <a:rPr lang="sv-SE" dirty="0"/>
              <a:t>Vad kan föräldern göra i den här situationen? </a:t>
            </a:r>
            <a:br>
              <a:rPr lang="sv-SE" dirty="0"/>
            </a:br>
            <a:endParaRPr lang="sv-SE" dirty="0"/>
          </a:p>
          <a:p>
            <a:pPr marL="0" indent="0">
              <a:buNone/>
            </a:pPr>
            <a:r>
              <a:rPr lang="sv-SE" dirty="0"/>
              <a:t>Vad kan föräldrar göra för att stärka relationen mellan syskon och förebygga syskonbråk?</a:t>
            </a:r>
          </a:p>
          <a:p>
            <a:pPr>
              <a:buNone/>
            </a:pPr>
            <a:endParaRPr lang="sv-SE" dirty="0"/>
          </a:p>
          <a:p>
            <a:pPr>
              <a:buNone/>
            </a:pPr>
            <a:r>
              <a:rPr lang="sv-SE" dirty="0"/>
              <a:t>			</a:t>
            </a:r>
          </a:p>
        </p:txBody>
      </p:sp>
      <p:pic>
        <p:nvPicPr>
          <p:cNvPr id="4" name="Bildobjekt 3" descr="\\ad.stockholm.se\cli-sd\cc2sd002\003871\Precens\Brottsprevention\ABC\Bilder ABC\Cecilia Torudds bilder\Bilder\Film.jpg"/>
          <p:cNvPicPr/>
          <p:nvPr/>
        </p:nvPicPr>
        <p:blipFill>
          <a:blip r:embed="rId3" cstate="print"/>
          <a:srcRect/>
          <a:stretch>
            <a:fillRect/>
          </a:stretch>
        </p:blipFill>
        <p:spPr bwMode="auto">
          <a:xfrm>
            <a:off x="1115616" y="2132856"/>
            <a:ext cx="1152128" cy="7920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TEMA TONÅR</a:t>
            </a:r>
          </a:p>
        </p:txBody>
      </p:sp>
      <p:sp>
        <p:nvSpPr>
          <p:cNvPr id="3" name="Platshållare för innehåll 2"/>
          <p:cNvSpPr>
            <a:spLocks noGrp="1"/>
          </p:cNvSpPr>
          <p:nvPr>
            <p:ph idx="1"/>
          </p:nvPr>
        </p:nvSpPr>
        <p:spPr/>
        <p:txBody>
          <a:bodyPr/>
          <a:lstStyle/>
          <a:p>
            <a:pPr lvl="4">
              <a:buNone/>
            </a:pPr>
            <a:endParaRPr lang="sv-SE" dirty="0"/>
          </a:p>
          <a:p>
            <a:pPr lvl="4">
              <a:buNone/>
            </a:pPr>
            <a:endParaRPr lang="sv-SE" dirty="0"/>
          </a:p>
        </p:txBody>
      </p:sp>
      <p:pic>
        <p:nvPicPr>
          <p:cNvPr id="5" name="Picture 2" descr="\\AD.STOCKHOLM.SE\CLI-HOME\CA2HOME007\aa28914\Desktop\namnl_s_1178364995_2175338[1].jpg"/>
          <p:cNvPicPr>
            <a:picLocks noChangeAspect="1" noChangeArrowheads="1"/>
          </p:cNvPicPr>
          <p:nvPr/>
        </p:nvPicPr>
        <p:blipFill>
          <a:blip r:embed="rId3" cstate="print"/>
          <a:srcRect/>
          <a:stretch>
            <a:fillRect/>
          </a:stretch>
        </p:blipFill>
        <p:spPr bwMode="auto">
          <a:xfrm>
            <a:off x="276088" y="2348880"/>
            <a:ext cx="8600956" cy="309634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TEMA TONÅR</a:t>
            </a:r>
          </a:p>
        </p:txBody>
      </p:sp>
      <p:pic>
        <p:nvPicPr>
          <p:cNvPr id="4" name="Platshållare för innehåll 3" descr="Tonår komprimerad.jpg"/>
          <p:cNvPicPr>
            <a:picLocks noGrp="1" noChangeAspect="1"/>
          </p:cNvPicPr>
          <p:nvPr>
            <p:ph idx="1"/>
          </p:nvPr>
        </p:nvPicPr>
        <p:blipFill>
          <a:blip r:embed="rId3" cstate="print"/>
          <a:stretch>
            <a:fillRect/>
          </a:stretch>
        </p:blipFill>
        <p:spPr>
          <a:xfrm>
            <a:off x="2483768" y="1484784"/>
            <a:ext cx="3600400" cy="3970402"/>
          </a:xfrm>
        </p:spPr>
      </p:pic>
      <p:sp>
        <p:nvSpPr>
          <p:cNvPr id="5" name="textruta 4"/>
          <p:cNvSpPr txBox="1"/>
          <p:nvPr/>
        </p:nvSpPr>
        <p:spPr>
          <a:xfrm>
            <a:off x="971600" y="5445224"/>
            <a:ext cx="7128792" cy="954107"/>
          </a:xfrm>
          <a:prstGeom prst="rect">
            <a:avLst/>
          </a:prstGeom>
          <a:noFill/>
        </p:spPr>
        <p:txBody>
          <a:bodyPr wrap="square" rtlCol="0">
            <a:spAutoFit/>
          </a:bodyPr>
          <a:lstStyle/>
          <a:p>
            <a:r>
              <a:rPr lang="sv-SE" sz="2800" dirty="0"/>
              <a:t>Vad kan föräldrar göra för att förebygga problem i tonåren?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solidFill>
            <a:srgbClr val="97BE0D"/>
          </a:solidFill>
        </p:spPr>
        <p:txBody>
          <a:bodyPr>
            <a:normAutofit fontScale="90000"/>
          </a:bodyPr>
          <a:lstStyle/>
          <a:p>
            <a:br>
              <a:rPr lang="sv-SE" dirty="0"/>
            </a:br>
            <a:r>
              <a:rPr lang="sv-SE" dirty="0">
                <a:solidFill>
                  <a:schemeClr val="bg1"/>
                </a:solidFill>
              </a:rPr>
              <a:t>Träff 4 – Välja strider</a:t>
            </a:r>
            <a:br>
              <a:rPr lang="sv-SE" dirty="0"/>
            </a:br>
            <a:endParaRPr lang="sv-SE" dirty="0"/>
          </a:p>
        </p:txBody>
      </p:sp>
      <p:pic>
        <p:nvPicPr>
          <p:cNvPr id="6" name="Bildobjekt 5" descr="Välja strider flaggstång komprimerad.jpg"/>
          <p:cNvPicPr>
            <a:picLocks noChangeAspect="1"/>
          </p:cNvPicPr>
          <p:nvPr/>
        </p:nvPicPr>
        <p:blipFill>
          <a:blip r:embed="rId3" cstate="print"/>
          <a:stretch>
            <a:fillRect/>
          </a:stretch>
        </p:blipFill>
        <p:spPr>
          <a:xfrm>
            <a:off x="2843808" y="1628800"/>
            <a:ext cx="3240360" cy="487734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TEMA TONÅR</a:t>
            </a:r>
          </a:p>
        </p:txBody>
      </p:sp>
      <p:sp>
        <p:nvSpPr>
          <p:cNvPr id="3" name="Platshållare för innehåll 2"/>
          <p:cNvSpPr>
            <a:spLocks noGrp="1"/>
          </p:cNvSpPr>
          <p:nvPr>
            <p:ph idx="1"/>
          </p:nvPr>
        </p:nvSpPr>
        <p:spPr>
          <a:xfrm>
            <a:off x="0" y="1600200"/>
            <a:ext cx="9144000" cy="5069160"/>
          </a:xfrm>
        </p:spPr>
        <p:txBody>
          <a:bodyPr>
            <a:normAutofit/>
          </a:bodyPr>
          <a:lstStyle/>
          <a:p>
            <a:pPr lvl="4">
              <a:buNone/>
            </a:pPr>
            <a:endParaRPr lang="sv-SE" dirty="0"/>
          </a:p>
          <a:p>
            <a:pPr lvl="4">
              <a:buNone/>
            </a:pPr>
            <a:endParaRPr lang="sv-SE" dirty="0"/>
          </a:p>
          <a:p>
            <a:pPr lvl="4">
              <a:buNone/>
            </a:pPr>
            <a:r>
              <a:rPr lang="sv-SE" sz="3200" dirty="0" err="1"/>
              <a:t>DiDiskussion</a:t>
            </a:r>
            <a:r>
              <a:rPr lang="sv-SE" sz="3200" dirty="0"/>
              <a:t> utifrån film 16</a:t>
            </a:r>
          </a:p>
          <a:p>
            <a:pPr lvl="4">
              <a:buNone/>
            </a:pPr>
            <a:r>
              <a:rPr lang="sv-SE" sz="3200" dirty="0"/>
              <a:t>   </a:t>
            </a:r>
          </a:p>
          <a:p>
            <a:pPr lvl="4">
              <a:buNone/>
            </a:pPr>
            <a:r>
              <a:rPr lang="sv-SE" sz="3200" dirty="0"/>
              <a:t> Tonåring berättar</a:t>
            </a:r>
          </a:p>
          <a:p>
            <a:pPr lvl="4">
              <a:buNone/>
            </a:pPr>
            <a:endParaRPr lang="sv-SE" sz="1600" dirty="0"/>
          </a:p>
          <a:p>
            <a:pPr lvl="4">
              <a:buNone/>
            </a:pPr>
            <a:endParaRPr lang="sv-SE" sz="2800" dirty="0"/>
          </a:p>
        </p:txBody>
      </p:sp>
      <p:pic>
        <p:nvPicPr>
          <p:cNvPr id="4" name="Bildobjekt 3" descr="\\ad.stockholm.se\cli-sd\cc2sd002\003871\Precens\Brottsprevention\ABC\Bilder ABC\Cecilia Torudds bilder\Bilder\Film.jpg"/>
          <p:cNvPicPr/>
          <p:nvPr/>
        </p:nvPicPr>
        <p:blipFill>
          <a:blip r:embed="rId3" cstate="print"/>
          <a:srcRect/>
          <a:stretch>
            <a:fillRect/>
          </a:stretch>
        </p:blipFill>
        <p:spPr bwMode="auto">
          <a:xfrm>
            <a:off x="1115616" y="2276872"/>
            <a:ext cx="1152128" cy="7920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hannashorna.files.wordpress.com/2009/11/prinsessa.jpg?w=527&amp;h=166"/>
          <p:cNvPicPr>
            <a:picLocks noGrp="1" noChangeAspect="1" noChangeArrowheads="1"/>
          </p:cNvPicPr>
          <p:nvPr>
            <p:ph idx="1"/>
          </p:nvPr>
        </p:nvPicPr>
        <p:blipFill>
          <a:blip r:embed="rId3" cstate="print"/>
          <a:srcRect/>
          <a:stretch>
            <a:fillRect/>
          </a:stretch>
        </p:blipFill>
        <p:spPr bwMode="auto">
          <a:xfrm>
            <a:off x="457200" y="2204908"/>
            <a:ext cx="8229600" cy="2592245"/>
          </a:xfrm>
          <a:prstGeom prst="rect">
            <a:avLst/>
          </a:prstGeom>
          <a:noFill/>
        </p:spPr>
      </p:pic>
      <p:sp>
        <p:nvSpPr>
          <p:cNvPr id="7" name="Rubrik 1"/>
          <p:cNvSpPr>
            <a:spLocks noGrp="1"/>
          </p:cNvSpPr>
          <p:nvPr>
            <p:ph type="title"/>
          </p:nvPr>
        </p:nvSpPr>
        <p:spPr>
          <a:solidFill>
            <a:srgbClr val="8DBE0D"/>
          </a:solidFill>
        </p:spPr>
        <p:txBody>
          <a:bodyPr/>
          <a:lstStyle/>
          <a:p>
            <a:r>
              <a:rPr lang="sv-SE" dirty="0">
                <a:solidFill>
                  <a:schemeClr val="bg1"/>
                </a:solidFill>
              </a:rPr>
              <a:t>TEMA POJKAR OCH FLICKOR</a:t>
            </a:r>
          </a:p>
        </p:txBody>
      </p:sp>
      <p:sp>
        <p:nvSpPr>
          <p:cNvPr id="2" name="Rektangel 1"/>
          <p:cNvSpPr/>
          <p:nvPr/>
        </p:nvSpPr>
        <p:spPr>
          <a:xfrm>
            <a:off x="457201" y="5517232"/>
            <a:ext cx="8714218" cy="1200329"/>
          </a:xfrm>
          <a:prstGeom prst="rect">
            <a:avLst/>
          </a:prstGeom>
        </p:spPr>
        <p:txBody>
          <a:bodyPr wrap="square">
            <a:spAutoFit/>
          </a:bodyPr>
          <a:lstStyle/>
          <a:p>
            <a:r>
              <a:rPr lang="sv-SE" b="1" dirty="0"/>
              <a:t>Litteraturtips</a:t>
            </a:r>
            <a:r>
              <a:rPr lang="sv-SE" b="1" i="1" dirty="0"/>
              <a:t>:</a:t>
            </a:r>
          </a:p>
          <a:p>
            <a:r>
              <a:rPr lang="sv-SE" i="1" dirty="0"/>
              <a:t>Ge ditt barn 100 möjligheter Istället för 2 : om  genusfällor och genuskrux i vardagen </a:t>
            </a:r>
          </a:p>
          <a:p>
            <a:r>
              <a:rPr lang="sv-SE" dirty="0"/>
              <a:t>Av Kristina Henkel &amp; Marie </a:t>
            </a:r>
            <a:r>
              <a:rPr lang="sv-SE" dirty="0" err="1"/>
              <a:t>Tomicic</a:t>
            </a:r>
            <a:endParaRPr lang="sv-SE" dirty="0"/>
          </a:p>
          <a:p>
            <a:endParaRPr lang="sv-S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pojkar och flickor komprimerad.jpg"/>
          <p:cNvPicPr>
            <a:picLocks noGrp="1" noChangeAspect="1"/>
          </p:cNvPicPr>
          <p:nvPr>
            <p:ph idx="1"/>
          </p:nvPr>
        </p:nvPicPr>
        <p:blipFill>
          <a:blip r:embed="rId3" cstate="print"/>
          <a:srcRect t="6094"/>
          <a:stretch>
            <a:fillRect/>
          </a:stretch>
        </p:blipFill>
        <p:spPr>
          <a:xfrm>
            <a:off x="2915816" y="1746371"/>
            <a:ext cx="2815948" cy="3328888"/>
          </a:xfrm>
        </p:spPr>
      </p:pic>
      <p:sp>
        <p:nvSpPr>
          <p:cNvPr id="5" name="textruta 4"/>
          <p:cNvSpPr txBox="1"/>
          <p:nvPr/>
        </p:nvSpPr>
        <p:spPr>
          <a:xfrm>
            <a:off x="1187624" y="5085184"/>
            <a:ext cx="6912768" cy="954107"/>
          </a:xfrm>
          <a:prstGeom prst="rect">
            <a:avLst/>
          </a:prstGeom>
          <a:noFill/>
        </p:spPr>
        <p:txBody>
          <a:bodyPr wrap="square" rtlCol="0">
            <a:spAutoFit/>
          </a:bodyPr>
          <a:lstStyle/>
          <a:p>
            <a:r>
              <a:rPr lang="sv-SE" sz="2800" dirty="0"/>
              <a:t>Finns det saker som är mer accepterat att göra för flickor än för pojkar – eller tvärtom?</a:t>
            </a:r>
          </a:p>
        </p:txBody>
      </p:sp>
      <p:sp>
        <p:nvSpPr>
          <p:cNvPr id="6" name="Rubrik 5"/>
          <p:cNvSpPr>
            <a:spLocks noGrp="1"/>
          </p:cNvSpPr>
          <p:nvPr>
            <p:ph type="title"/>
          </p:nvPr>
        </p:nvSpPr>
        <p:spPr/>
        <p:txBody>
          <a:bodyPr/>
          <a:lstStyle/>
          <a:p>
            <a:endParaRPr lang="sv-SE"/>
          </a:p>
        </p:txBody>
      </p:sp>
      <p:sp>
        <p:nvSpPr>
          <p:cNvPr id="7" name="Rubrik 1"/>
          <p:cNvSpPr txBox="1">
            <a:spLocks/>
          </p:cNvSpPr>
          <p:nvPr/>
        </p:nvSpPr>
        <p:spPr>
          <a:xfrm>
            <a:off x="441013" y="308211"/>
            <a:ext cx="8229600" cy="1143000"/>
          </a:xfrm>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TEMA POJKAR OCH FLICKOR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endParaRPr lang="sv-SE"/>
          </a:p>
        </p:txBody>
      </p:sp>
      <p:sp>
        <p:nvSpPr>
          <p:cNvPr id="7" name="Rubrik 1"/>
          <p:cNvSpPr txBox="1">
            <a:spLocks/>
          </p:cNvSpPr>
          <p:nvPr/>
        </p:nvSpPr>
        <p:spPr>
          <a:xfrm>
            <a:off x="457200" y="274638"/>
            <a:ext cx="8229600" cy="1143000"/>
          </a:xfrm>
          <a:prstGeom prst="rect">
            <a:avLst/>
          </a:prstGeom>
          <a:solidFill>
            <a:srgbClr val="8D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TEMA POJKAR OCH FLICKOR</a:t>
            </a:r>
          </a:p>
        </p:txBody>
      </p:sp>
      <p:pic>
        <p:nvPicPr>
          <p:cNvPr id="9" name="Platshållare för innehåll 8" descr="\\ad.stockholm.se\cli-sd\cc2sd002\003871\Precens\Brottsprevention\ABC\Bilder ABC\Cecilia Torudds bilder\Bilder\Film.jpg"/>
          <p:cNvPicPr>
            <a:picLocks noGrp="1"/>
          </p:cNvPicPr>
          <p:nvPr>
            <p:ph idx="1"/>
          </p:nvPr>
        </p:nvPicPr>
        <p:blipFill>
          <a:blip r:embed="rId3" cstate="print"/>
          <a:srcRect/>
          <a:stretch>
            <a:fillRect/>
          </a:stretch>
        </p:blipFill>
        <p:spPr bwMode="auto">
          <a:xfrm>
            <a:off x="1475656" y="2420888"/>
            <a:ext cx="1152128" cy="792088"/>
          </a:xfrm>
          <a:prstGeom prst="rect">
            <a:avLst/>
          </a:prstGeom>
          <a:noFill/>
          <a:ln w="9525">
            <a:noFill/>
            <a:miter lim="800000"/>
            <a:headEnd/>
            <a:tailEnd/>
          </a:ln>
        </p:spPr>
      </p:pic>
      <p:sp>
        <p:nvSpPr>
          <p:cNvPr id="10" name="Rektangel 9"/>
          <p:cNvSpPr/>
          <p:nvPr/>
        </p:nvSpPr>
        <p:spPr>
          <a:xfrm>
            <a:off x="2771800" y="2348880"/>
            <a:ext cx="4491166" cy="1569660"/>
          </a:xfrm>
          <a:prstGeom prst="rect">
            <a:avLst/>
          </a:prstGeom>
        </p:spPr>
        <p:txBody>
          <a:bodyPr wrap="none">
            <a:spAutoFit/>
          </a:bodyPr>
          <a:lstStyle/>
          <a:p>
            <a:r>
              <a:rPr lang="sv-SE" sz="3200" dirty="0"/>
              <a:t>Diskussion utifrån film 17 </a:t>
            </a:r>
          </a:p>
          <a:p>
            <a:endParaRPr lang="sv-SE" sz="3200" dirty="0"/>
          </a:p>
          <a:p>
            <a:r>
              <a:rPr lang="sv-SE" sz="3200" dirty="0"/>
              <a:t>Pojke väljer kläder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endParaRPr lang="sv-SE"/>
          </a:p>
        </p:txBody>
      </p:sp>
      <p:sp>
        <p:nvSpPr>
          <p:cNvPr id="7" name="Rubrik 1"/>
          <p:cNvSpPr txBox="1">
            <a:spLocks/>
          </p:cNvSpPr>
          <p:nvPr/>
        </p:nvSpPr>
        <p:spPr>
          <a:xfrm>
            <a:off x="467544" y="231056"/>
            <a:ext cx="8229600" cy="1186582"/>
          </a:xfrm>
          <a:prstGeom prst="rect">
            <a:avLst/>
          </a:prstGeom>
          <a:solidFill>
            <a:srgbClr val="FFC000"/>
          </a:solidFill>
        </p:spPr>
        <p:txBody>
          <a:bodyPr vert="horz" lIns="91440" tIns="45720" rIns="91440" bIns="45720" rtlCol="0" anchor="ctr">
            <a:normAutofit/>
          </a:bodyPr>
          <a:lstStyle/>
          <a:p>
            <a:pPr lvl="0" algn="ctr">
              <a:spcBef>
                <a:spcPct val="0"/>
              </a:spcBef>
              <a:defRPr/>
            </a:pPr>
            <a:r>
              <a:rPr lang="sv-SE" sz="4400" noProof="0" dirty="0">
                <a:solidFill>
                  <a:schemeClr val="bg1"/>
                </a:solidFill>
              </a:rPr>
              <a:t>TEMA GENUSFÄLLOR</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Platshållare för innehåll 1"/>
          <p:cNvSpPr>
            <a:spLocks noGrp="1"/>
          </p:cNvSpPr>
          <p:nvPr>
            <p:ph idx="1"/>
          </p:nvPr>
        </p:nvSpPr>
        <p:spPr/>
        <p:txBody>
          <a:bodyPr>
            <a:normAutofit/>
          </a:bodyPr>
          <a:lstStyle/>
          <a:p>
            <a:pPr marL="0" indent="0">
              <a:buNone/>
            </a:pPr>
            <a:r>
              <a:rPr lang="sv-SE" sz="4000" dirty="0"/>
              <a:t>			</a:t>
            </a:r>
          </a:p>
          <a:p>
            <a:r>
              <a:rPr lang="sv-SE" sz="4000" dirty="0"/>
              <a:t>Beteenden</a:t>
            </a:r>
          </a:p>
          <a:p>
            <a:r>
              <a:rPr lang="sv-SE" sz="4000" dirty="0"/>
              <a:t>Känslor</a:t>
            </a:r>
          </a:p>
          <a:p>
            <a:r>
              <a:rPr lang="sv-SE" sz="4000" dirty="0"/>
              <a:t>Språk</a:t>
            </a:r>
          </a:p>
        </p:txBody>
      </p:sp>
    </p:spTree>
    <p:extLst>
      <p:ext uri="{BB962C8B-B14F-4D97-AF65-F5344CB8AC3E}">
        <p14:creationId xmlns:p14="http://schemas.microsoft.com/office/powerpoint/2010/main" val="2355842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MINA MÅL</a:t>
            </a:r>
          </a:p>
        </p:txBody>
      </p:sp>
      <p:pic>
        <p:nvPicPr>
          <p:cNvPr id="4" name="Platshållare för innehåll 3" descr="Egen plan komprimerad.jpg"/>
          <p:cNvPicPr>
            <a:picLocks noGrp="1" noChangeAspect="1"/>
          </p:cNvPicPr>
          <p:nvPr>
            <p:ph idx="1"/>
          </p:nvPr>
        </p:nvPicPr>
        <p:blipFill>
          <a:blip r:embed="rId3" cstate="print"/>
          <a:stretch>
            <a:fillRect/>
          </a:stretch>
        </p:blipFill>
        <p:spPr>
          <a:xfrm>
            <a:off x="5076056" y="2708920"/>
            <a:ext cx="2838796" cy="2510444"/>
          </a:xfrm>
          <a:prstGeom prst="rect">
            <a:avLst/>
          </a:prstGeom>
        </p:spPr>
      </p:pic>
      <p:pic>
        <p:nvPicPr>
          <p:cNvPr id="5" name="Bildobjekt 4" descr="20-årsövningen komprimerad.jpg"/>
          <p:cNvPicPr>
            <a:picLocks noChangeAspect="1"/>
          </p:cNvPicPr>
          <p:nvPr/>
        </p:nvPicPr>
        <p:blipFill>
          <a:blip r:embed="rId4" cstate="print"/>
          <a:stretch>
            <a:fillRect/>
          </a:stretch>
        </p:blipFill>
        <p:spPr>
          <a:xfrm>
            <a:off x="1691680" y="1988840"/>
            <a:ext cx="2112264" cy="30876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Filmer på plusportalen</a:t>
            </a:r>
          </a:p>
        </p:txBody>
      </p:sp>
      <p:sp>
        <p:nvSpPr>
          <p:cNvPr id="3" name="Platshållare för innehåll 2"/>
          <p:cNvSpPr>
            <a:spLocks noGrp="1"/>
          </p:cNvSpPr>
          <p:nvPr>
            <p:ph idx="1"/>
          </p:nvPr>
        </p:nvSpPr>
        <p:spPr>
          <a:xfrm>
            <a:off x="467544" y="1556792"/>
            <a:ext cx="8229600" cy="4525963"/>
          </a:xfrm>
        </p:spPr>
        <p:txBody>
          <a:bodyPr>
            <a:normAutofit/>
          </a:bodyPr>
          <a:lstStyle/>
          <a:p>
            <a:pPr>
              <a:tabLst>
                <a:tab pos="5467350" algn="l"/>
              </a:tabLst>
            </a:pPr>
            <a:r>
              <a:rPr lang="sv-SE" dirty="0"/>
              <a:t>Lösenord till föräldrar</a:t>
            </a:r>
          </a:p>
          <a:p>
            <a:pPr>
              <a:buNone/>
              <a:tabLst>
                <a:tab pos="5467350" algn="l"/>
              </a:tabLst>
            </a:pPr>
            <a:r>
              <a:rPr lang="sv-SE" b="1" dirty="0"/>
              <a:t>Film</a:t>
            </a:r>
            <a:r>
              <a:rPr lang="sv-SE" dirty="0"/>
              <a:t>	</a:t>
            </a:r>
            <a:r>
              <a:rPr lang="sv-SE" b="1" dirty="0"/>
              <a:t>	Lösenord</a:t>
            </a:r>
          </a:p>
          <a:p>
            <a:pPr>
              <a:buNone/>
              <a:tabLst>
                <a:tab pos="5467350" algn="l"/>
              </a:tabLst>
            </a:pPr>
            <a:r>
              <a:rPr lang="sv-SE" dirty="0"/>
              <a:t>Återträff - Syskonkärlek 	6612 </a:t>
            </a:r>
          </a:p>
          <a:p>
            <a:pPr>
              <a:buNone/>
              <a:tabLst>
                <a:tab pos="5467350" algn="l"/>
              </a:tabLst>
            </a:pPr>
            <a:r>
              <a:rPr lang="sv-SE" dirty="0"/>
              <a:t>Återträff  - Tonåring berättar 	4455</a:t>
            </a:r>
          </a:p>
          <a:p>
            <a:pPr>
              <a:buNone/>
              <a:tabLst>
                <a:tab pos="5467350" algn="l"/>
              </a:tabLst>
            </a:pPr>
            <a:r>
              <a:rPr lang="sv-SE" dirty="0"/>
              <a:t>Återträff - Pojke väljer kläder	3121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ABC fortsättning…</a:t>
            </a:r>
          </a:p>
        </p:txBody>
      </p:sp>
      <p:sp>
        <p:nvSpPr>
          <p:cNvPr id="3" name="Platshållare för innehåll 2"/>
          <p:cNvSpPr>
            <a:spLocks noGrp="1"/>
          </p:cNvSpPr>
          <p:nvPr>
            <p:ph idx="1"/>
          </p:nvPr>
        </p:nvSpPr>
        <p:spPr>
          <a:xfrm>
            <a:off x="457200" y="1600200"/>
            <a:ext cx="8435280" cy="4983162"/>
          </a:xfrm>
        </p:spPr>
        <p:txBody>
          <a:bodyPr>
            <a:normAutofit/>
          </a:bodyPr>
          <a:lstStyle/>
          <a:p>
            <a:r>
              <a:rPr lang="sv-SE" dirty="0"/>
              <a:t>Certifieringsintyg </a:t>
            </a:r>
          </a:p>
          <a:p>
            <a:endParaRPr lang="sv-SE" sz="1000" dirty="0"/>
          </a:p>
          <a:p>
            <a:r>
              <a:rPr lang="sv-SE" dirty="0"/>
              <a:t>Inspirationsföreläsning via PLUS </a:t>
            </a:r>
          </a:p>
          <a:p>
            <a:endParaRPr lang="sv-SE" sz="1000" dirty="0"/>
          </a:p>
          <a:p>
            <a:r>
              <a:rPr lang="sv-SE" dirty="0"/>
              <a:t>ABC-nätverk i den egna stadsdelen/kommunen</a:t>
            </a:r>
          </a:p>
          <a:p>
            <a:endParaRPr lang="sv-SE" sz="1000" dirty="0"/>
          </a:p>
          <a:p>
            <a:r>
              <a:rPr lang="sv-SE" dirty="0"/>
              <a:t>Material via Plusportalen</a:t>
            </a:r>
          </a:p>
          <a:p>
            <a:r>
              <a:rPr lang="sv-SE" dirty="0"/>
              <a:t>Reviderad manual ht 2026</a:t>
            </a:r>
          </a:p>
          <a:p>
            <a:endParaRPr lang="sv-SE" sz="800" dirty="0"/>
          </a:p>
          <a:p>
            <a:pPr>
              <a:lnSpc>
                <a:spcPct val="110000"/>
              </a:lnSpc>
            </a:pPr>
            <a:r>
              <a:rPr lang="sv-SE" dirty="0"/>
              <a:t>PLUS – Nyhetsbrev</a:t>
            </a:r>
          </a:p>
          <a:p>
            <a:pPr>
              <a:buNone/>
            </a:pPr>
            <a:endParaRPr lang="sv-SE" dirty="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124948"/>
            <a:ext cx="2160240" cy="21602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Framtid</a:t>
            </a:r>
          </a:p>
        </p:txBody>
      </p:sp>
      <p:sp>
        <p:nvSpPr>
          <p:cNvPr id="3" name="Platshållare för innehåll 2"/>
          <p:cNvSpPr>
            <a:spLocks noGrp="1"/>
          </p:cNvSpPr>
          <p:nvPr>
            <p:ph idx="1"/>
          </p:nvPr>
        </p:nvSpPr>
        <p:spPr>
          <a:xfrm>
            <a:off x="457200" y="1600200"/>
            <a:ext cx="8507288" cy="5069160"/>
          </a:xfrm>
        </p:spPr>
        <p:txBody>
          <a:bodyPr>
            <a:normAutofit lnSpcReduction="10000"/>
          </a:bodyPr>
          <a:lstStyle/>
          <a:p>
            <a:pPr marL="0" indent="0" algn="ctr">
              <a:buNone/>
            </a:pPr>
            <a:br>
              <a:rPr lang="sv-SE" dirty="0"/>
            </a:br>
            <a:r>
              <a:rPr lang="sv-SE" dirty="0"/>
              <a:t>Ditt bästa tips inför kommande grupper?</a:t>
            </a:r>
          </a:p>
          <a:p>
            <a:endParaRPr lang="sv-SE" dirty="0"/>
          </a:p>
          <a:p>
            <a:endParaRPr lang="sv-SE" dirty="0"/>
          </a:p>
          <a:p>
            <a:endParaRPr lang="sv-SE" dirty="0"/>
          </a:p>
          <a:p>
            <a:endParaRPr lang="sv-SE" dirty="0"/>
          </a:p>
          <a:p>
            <a:endParaRPr lang="sv-SE" dirty="0"/>
          </a:p>
          <a:p>
            <a:pPr marL="0" indent="0" algn="ctr">
              <a:buNone/>
            </a:pPr>
            <a:endParaRPr lang="sv-SE" u="sng" dirty="0"/>
          </a:p>
          <a:p>
            <a:pPr marL="0" indent="0" algn="ctr">
              <a:buNone/>
            </a:pPr>
            <a:r>
              <a:rPr lang="sv-SE" u="sng" dirty="0"/>
              <a:t>plus@stockholm.se</a:t>
            </a:r>
            <a:endParaRPr lang="sv-SE" dirty="0"/>
          </a:p>
        </p:txBody>
      </p:sp>
      <p:pic>
        <p:nvPicPr>
          <p:cNvPr id="4" name="Bildobjekt 3" descr="Goda cirklar komprimerad.jpg"/>
          <p:cNvPicPr>
            <a:picLocks noChangeAspect="1"/>
          </p:cNvPicPr>
          <p:nvPr/>
        </p:nvPicPr>
        <p:blipFill>
          <a:blip r:embed="rId3" cstate="print"/>
          <a:stretch>
            <a:fillRect/>
          </a:stretch>
        </p:blipFill>
        <p:spPr>
          <a:xfrm>
            <a:off x="2771799" y="2899040"/>
            <a:ext cx="3600401" cy="23587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lstStyle/>
          <a:p>
            <a:r>
              <a:rPr lang="sv-SE" dirty="0">
                <a:solidFill>
                  <a:schemeClr val="bg1"/>
                </a:solidFill>
              </a:rPr>
              <a:t>Utvärdering</a:t>
            </a:r>
          </a:p>
        </p:txBody>
      </p:sp>
      <p:sp>
        <p:nvSpPr>
          <p:cNvPr id="3" name="Platshållare för innehåll 2"/>
          <p:cNvSpPr>
            <a:spLocks noGrp="1"/>
          </p:cNvSpPr>
          <p:nvPr>
            <p:ph idx="1"/>
          </p:nvPr>
        </p:nvSpPr>
        <p:spPr/>
        <p:txBody>
          <a:bodyPr/>
          <a:lstStyle/>
          <a:p>
            <a:pPr marL="0" indent="0">
              <a:buNone/>
            </a:pPr>
            <a:endParaRPr lang="sv-SE" dirty="0"/>
          </a:p>
          <a:p>
            <a:pPr marL="0" indent="0" algn="ctr">
              <a:buNone/>
            </a:pPr>
            <a:r>
              <a:rPr lang="sv-SE" dirty="0"/>
              <a:t>Vad tar du med dig från denna utbildning?</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603" y="3140373"/>
            <a:ext cx="3946794" cy="3168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10000"/>
          </a:bodyPr>
          <a:lstStyle/>
          <a:p>
            <a:endParaRPr lang="sv-SE" sz="3600" dirty="0"/>
          </a:p>
          <a:p>
            <a:pPr marL="0" indent="0" algn="ctr">
              <a:buNone/>
            </a:pPr>
            <a:r>
              <a:rPr lang="sv-SE" sz="3500" dirty="0"/>
              <a:t>Minska riskfaktorn </a:t>
            </a:r>
            <a:r>
              <a:rPr lang="sv-SE" sz="3500" b="1" dirty="0"/>
              <a:t>negativ uppmärksamhet</a:t>
            </a:r>
          </a:p>
          <a:p>
            <a:endParaRPr lang="sv-SE" sz="3500" dirty="0"/>
          </a:p>
          <a:p>
            <a:pPr algn="ctr">
              <a:buNone/>
            </a:pPr>
            <a:r>
              <a:rPr lang="sv-SE" sz="3500" dirty="0"/>
              <a:t>	Att välja bort strider </a:t>
            </a:r>
            <a:br>
              <a:rPr lang="sv-SE" sz="3500" dirty="0"/>
            </a:br>
            <a:r>
              <a:rPr lang="sv-SE" sz="3500" dirty="0"/>
              <a:t>handlar inte om att ge efter för bråk! </a:t>
            </a:r>
          </a:p>
          <a:p>
            <a:pPr>
              <a:buNone/>
            </a:pPr>
            <a:r>
              <a:rPr lang="sv-SE" sz="2000" dirty="0"/>
              <a:t>	</a:t>
            </a:r>
          </a:p>
          <a:p>
            <a:pPr>
              <a:buNone/>
            </a:pPr>
            <a:endParaRPr lang="sv-SE" sz="2000" dirty="0">
              <a:solidFill>
                <a:srgbClr val="97BE0D"/>
              </a:solidFill>
            </a:endParaRPr>
          </a:p>
          <a:p>
            <a:pPr>
              <a:buNone/>
            </a:pPr>
            <a:endParaRPr lang="sv-SE" sz="2000" dirty="0">
              <a:solidFill>
                <a:srgbClr val="97BE0D"/>
              </a:solidFill>
            </a:endParaRPr>
          </a:p>
          <a:p>
            <a:pPr>
              <a:buNone/>
            </a:pPr>
            <a:r>
              <a:rPr lang="sv-SE" sz="2600" dirty="0"/>
              <a:t>Referens:  Att ge efter för bråk kan göra att bråk ökar </a:t>
            </a:r>
          </a:p>
          <a:p>
            <a:pPr>
              <a:buNone/>
            </a:pPr>
            <a:r>
              <a:rPr lang="sv-SE" sz="2600" dirty="0"/>
              <a:t>(Forster s 135).</a:t>
            </a:r>
          </a:p>
        </p:txBody>
      </p:sp>
      <p:sp>
        <p:nvSpPr>
          <p:cNvPr id="4" name="Rubrik 1"/>
          <p:cNvSpPr>
            <a:spLocks noGrp="1"/>
          </p:cNvSpPr>
          <p:nvPr>
            <p:ph type="title"/>
          </p:nvPr>
        </p:nvSpPr>
        <p:spPr>
          <a:solidFill>
            <a:srgbClr val="97BE0D"/>
          </a:solidFill>
        </p:spPr>
        <p:txBody>
          <a:bodyPr/>
          <a:lstStyle/>
          <a:p>
            <a:r>
              <a:rPr lang="sv-SE" dirty="0">
                <a:solidFill>
                  <a:schemeClr val="bg1"/>
                </a:solidFill>
              </a:rPr>
              <a:t>Teori – riskfaktorer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132856"/>
            <a:ext cx="8229600" cy="1143000"/>
          </a:xfrm>
          <a:solidFill>
            <a:srgbClr val="F18E00"/>
          </a:solidFill>
        </p:spPr>
        <p:txBody>
          <a:bodyPr/>
          <a:lstStyle/>
          <a:p>
            <a:r>
              <a:rPr lang="sv-SE" dirty="0">
                <a:solidFill>
                  <a:schemeClr val="bg1"/>
                </a:solidFill>
              </a:rPr>
              <a:t>På återseende och lycka till!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normAutofit/>
          </a:bodyPr>
          <a:lstStyle/>
          <a:p>
            <a:r>
              <a:rPr lang="sv-SE" dirty="0">
                <a:solidFill>
                  <a:schemeClr val="bg1"/>
                </a:solidFill>
              </a:rPr>
              <a:t>Teori</a:t>
            </a:r>
          </a:p>
        </p:txBody>
      </p:sp>
      <p:sp>
        <p:nvSpPr>
          <p:cNvPr id="3" name="Platshållare för innehåll 2"/>
          <p:cNvSpPr>
            <a:spLocks noGrp="1"/>
          </p:cNvSpPr>
          <p:nvPr>
            <p:ph idx="1"/>
          </p:nvPr>
        </p:nvSpPr>
        <p:spPr/>
        <p:txBody>
          <a:bodyPr>
            <a:normAutofit/>
          </a:bodyPr>
          <a:lstStyle/>
          <a:p>
            <a:r>
              <a:rPr lang="sv-SE" sz="2800" dirty="0"/>
              <a:t>Tjat och skäll leder till onda cirklar och fler konflikter</a:t>
            </a:r>
          </a:p>
          <a:p>
            <a:pPr>
              <a:buNone/>
            </a:pPr>
            <a:r>
              <a:rPr lang="sv-SE" sz="2800" dirty="0"/>
              <a:t>	på sikt</a:t>
            </a:r>
          </a:p>
          <a:p>
            <a:r>
              <a:rPr lang="sv-SE" sz="2800" dirty="0"/>
              <a:t>Minskad uppmärksamhet på konflikter halverar </a:t>
            </a:r>
          </a:p>
          <a:p>
            <a:pPr>
              <a:buNone/>
            </a:pPr>
            <a:r>
              <a:rPr lang="sv-SE" sz="2800" dirty="0"/>
              <a:t>	antalet konflikter</a:t>
            </a:r>
          </a:p>
          <a:p>
            <a:r>
              <a:rPr lang="sv-SE" sz="2800" dirty="0"/>
              <a:t>Viktigt att samtidigt öka </a:t>
            </a:r>
          </a:p>
          <a:p>
            <a:pPr>
              <a:buNone/>
            </a:pPr>
            <a:r>
              <a:rPr lang="sv-SE" sz="2800" dirty="0"/>
              <a:t>	positiv uppmärksamhet </a:t>
            </a:r>
          </a:p>
          <a:p>
            <a:pPr>
              <a:buNone/>
            </a:pPr>
            <a:r>
              <a:rPr lang="sv-SE" sz="2800" dirty="0"/>
              <a:t>	på det som fungerar!</a:t>
            </a:r>
          </a:p>
          <a:p>
            <a:pPr>
              <a:buNone/>
            </a:pPr>
            <a:endParaRPr lang="sv-SE" sz="2000" b="1" dirty="0"/>
          </a:p>
          <a:p>
            <a:pPr>
              <a:buNone/>
            </a:pPr>
            <a:r>
              <a:rPr lang="sv-SE" sz="2000" b="1" dirty="0"/>
              <a:t>Referens:</a:t>
            </a:r>
            <a:r>
              <a:rPr lang="sv-SE" sz="2000" dirty="0"/>
              <a:t> (Forster s 54, 56 och 135)</a:t>
            </a:r>
          </a:p>
          <a:p>
            <a:pPr>
              <a:buNone/>
            </a:pPr>
            <a:endParaRPr lang="sv-SE" sz="2800" dirty="0"/>
          </a:p>
          <a:p>
            <a:pPr>
              <a:buNone/>
            </a:pPr>
            <a:endParaRPr lang="sv-SE" sz="2800" dirty="0"/>
          </a:p>
          <a:p>
            <a:pPr>
              <a:buNone/>
            </a:pPr>
            <a:endParaRPr lang="sv-SE" sz="2800" dirty="0"/>
          </a:p>
        </p:txBody>
      </p:sp>
      <p:pic>
        <p:nvPicPr>
          <p:cNvPr id="4" name="Bildobjekt 3" descr="ond cirkel komprimerad.jpg"/>
          <p:cNvPicPr>
            <a:picLocks noChangeAspect="1"/>
          </p:cNvPicPr>
          <p:nvPr/>
        </p:nvPicPr>
        <p:blipFill>
          <a:blip r:embed="rId3" cstate="print"/>
          <a:stretch>
            <a:fillRect/>
          </a:stretch>
        </p:blipFill>
        <p:spPr>
          <a:xfrm>
            <a:off x="4391472" y="3212976"/>
            <a:ext cx="4752528" cy="29077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5589240"/>
            <a:ext cx="8229600" cy="864096"/>
          </a:xfrm>
        </p:spPr>
        <p:txBody>
          <a:bodyPr>
            <a:normAutofit/>
          </a:bodyPr>
          <a:lstStyle/>
          <a:p>
            <a:pPr>
              <a:buNone/>
            </a:pPr>
            <a:r>
              <a:rPr lang="sv-SE" sz="2200" dirty="0"/>
              <a:t>Referens: På kort sikt </a:t>
            </a:r>
            <a:r>
              <a:rPr lang="sv-SE" sz="2200" i="1" dirty="0"/>
              <a:t>kan</a:t>
            </a:r>
            <a:r>
              <a:rPr lang="sv-SE" sz="2200" dirty="0"/>
              <a:t> minskad uppmärksamhet utan </a:t>
            </a:r>
          </a:p>
          <a:p>
            <a:pPr>
              <a:buNone/>
            </a:pPr>
            <a:r>
              <a:rPr lang="sv-SE" sz="2200" dirty="0"/>
              <a:t>samtidig positiv uppmärksamhet öka bråk (Forster s 56).</a:t>
            </a:r>
          </a:p>
        </p:txBody>
      </p:sp>
      <p:cxnSp>
        <p:nvCxnSpPr>
          <p:cNvPr id="7" name="Rak 6"/>
          <p:cNvCxnSpPr/>
          <p:nvPr/>
        </p:nvCxnSpPr>
        <p:spPr bwMode="auto">
          <a:xfrm rot="5400000" flipH="1" flipV="1">
            <a:off x="2015716" y="2384884"/>
            <a:ext cx="2160240" cy="936104"/>
          </a:xfrm>
          <a:prstGeom prst="line">
            <a:avLst/>
          </a:prstGeom>
          <a:solidFill>
            <a:schemeClr val="accent1"/>
          </a:solidFill>
          <a:ln w="34925" cap="flat" cmpd="sng" algn="ctr">
            <a:solidFill>
              <a:srgbClr val="C00000"/>
            </a:solidFill>
            <a:prstDash val="lgDash"/>
            <a:round/>
            <a:headEnd type="none" w="med" len="med"/>
            <a:tailEnd type="none" w="med" len="med"/>
          </a:ln>
          <a:effectLst/>
        </p:spPr>
      </p:cxnSp>
      <p:cxnSp>
        <p:nvCxnSpPr>
          <p:cNvPr id="4" name="Rak pil 3"/>
          <p:cNvCxnSpPr/>
          <p:nvPr/>
        </p:nvCxnSpPr>
        <p:spPr bwMode="auto">
          <a:xfrm rot="5400000" flipH="1" flipV="1">
            <a:off x="1311862" y="3604374"/>
            <a:ext cx="25922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Rak pil 4"/>
          <p:cNvCxnSpPr/>
          <p:nvPr/>
        </p:nvCxnSpPr>
        <p:spPr bwMode="auto">
          <a:xfrm>
            <a:off x="2608006" y="4900518"/>
            <a:ext cx="3600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Frihandsfigur 5"/>
          <p:cNvSpPr/>
          <p:nvPr/>
        </p:nvSpPr>
        <p:spPr bwMode="auto">
          <a:xfrm rot="642744">
            <a:off x="2749817" y="2667080"/>
            <a:ext cx="3888432" cy="1677599"/>
          </a:xfrm>
          <a:custGeom>
            <a:avLst/>
            <a:gdLst>
              <a:gd name="connsiteX0" fmla="*/ 0 w 3299012"/>
              <a:gd name="connsiteY0" fmla="*/ 1435847 h 1435847"/>
              <a:gd name="connsiteX1" fmla="*/ 546847 w 3299012"/>
              <a:gd name="connsiteY1" fmla="*/ 118035 h 1435847"/>
              <a:gd name="connsiteX2" fmla="*/ 1828800 w 3299012"/>
              <a:gd name="connsiteY2" fmla="*/ 727635 h 1435847"/>
              <a:gd name="connsiteX3" fmla="*/ 3299012 w 3299012"/>
              <a:gd name="connsiteY3" fmla="*/ 1104153 h 1435847"/>
            </a:gdLst>
            <a:ahLst/>
            <a:cxnLst>
              <a:cxn ang="0">
                <a:pos x="connsiteX0" y="connsiteY0"/>
              </a:cxn>
              <a:cxn ang="0">
                <a:pos x="connsiteX1" y="connsiteY1"/>
              </a:cxn>
              <a:cxn ang="0">
                <a:pos x="connsiteX2" y="connsiteY2"/>
              </a:cxn>
              <a:cxn ang="0">
                <a:pos x="connsiteX3" y="connsiteY3"/>
              </a:cxn>
            </a:cxnLst>
            <a:rect l="l" t="t" r="r" b="b"/>
            <a:pathLst>
              <a:path w="3299012" h="1435847">
                <a:moveTo>
                  <a:pt x="0" y="1435847"/>
                </a:moveTo>
                <a:cubicBezTo>
                  <a:pt x="121023" y="835958"/>
                  <a:pt x="242047" y="236070"/>
                  <a:pt x="546847" y="118035"/>
                </a:cubicBezTo>
                <a:cubicBezTo>
                  <a:pt x="851647" y="0"/>
                  <a:pt x="1370106" y="563282"/>
                  <a:pt x="1828800" y="727635"/>
                </a:cubicBezTo>
                <a:cubicBezTo>
                  <a:pt x="2287494" y="891988"/>
                  <a:pt x="2793253" y="998070"/>
                  <a:pt x="3299012" y="1104153"/>
                </a:cubicBezTo>
              </a:path>
            </a:pathLst>
          </a:custGeom>
          <a:noFill/>
          <a:ln w="635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sv-S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800" b="0" i="1" u="none" strike="noStrike" cap="none" normalizeH="0" baseline="0" dirty="0">
              <a:ln>
                <a:noFill/>
              </a:ln>
              <a:solidFill>
                <a:schemeClr val="tx1"/>
              </a:solidFill>
              <a:effectLst/>
              <a:latin typeface="Tahoma" pitchFamily="34" charset="0"/>
            </a:endParaRPr>
          </a:p>
        </p:txBody>
      </p:sp>
      <p:sp>
        <p:nvSpPr>
          <p:cNvPr id="8" name="textruta 13"/>
          <p:cNvSpPr txBox="1"/>
          <p:nvPr/>
        </p:nvSpPr>
        <p:spPr>
          <a:xfrm flipH="1">
            <a:off x="1187624" y="3321213"/>
            <a:ext cx="1171906" cy="400110"/>
          </a:xfrm>
          <a:prstGeom prst="rect">
            <a:avLst/>
          </a:prstGeom>
          <a:noFill/>
        </p:spPr>
        <p:txBody>
          <a:bodyPr wrap="square" rtlCol="0">
            <a:spAutoFit/>
          </a:bodyPr>
          <a:lstStyle>
            <a:defPPr>
              <a:defRPr lang="sv-S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sv-SE" sz="2000" b="1" dirty="0">
                <a:latin typeface="Calibri" pitchFamily="34" charset="0"/>
                <a:cs typeface="Calibri" pitchFamily="34" charset="0"/>
              </a:rPr>
              <a:t>T ex bråk</a:t>
            </a:r>
          </a:p>
        </p:txBody>
      </p:sp>
      <p:sp>
        <p:nvSpPr>
          <p:cNvPr id="9" name="textruta 14"/>
          <p:cNvSpPr txBox="1"/>
          <p:nvPr/>
        </p:nvSpPr>
        <p:spPr>
          <a:xfrm>
            <a:off x="4172404" y="5053826"/>
            <a:ext cx="511679" cy="400110"/>
          </a:xfrm>
          <a:prstGeom prst="rect">
            <a:avLst/>
          </a:prstGeom>
          <a:noFill/>
        </p:spPr>
        <p:txBody>
          <a:bodyPr wrap="none" rtlCol="0">
            <a:spAutoFit/>
          </a:bodyPr>
          <a:lstStyle>
            <a:defPPr>
              <a:defRPr lang="sv-S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sv-SE" sz="2000" b="1" dirty="0">
                <a:latin typeface="Calibri" pitchFamily="34" charset="0"/>
                <a:cs typeface="Calibri" pitchFamily="34" charset="0"/>
              </a:rPr>
              <a:t>Tid</a:t>
            </a:r>
          </a:p>
        </p:txBody>
      </p:sp>
      <p:sp>
        <p:nvSpPr>
          <p:cNvPr id="10" name="Rubrik 1"/>
          <p:cNvSpPr>
            <a:spLocks noGrp="1"/>
          </p:cNvSpPr>
          <p:nvPr>
            <p:ph type="title"/>
          </p:nvPr>
        </p:nvSpPr>
        <p:spPr>
          <a:solidFill>
            <a:srgbClr val="97BE0D"/>
          </a:solidFill>
        </p:spPr>
        <p:txBody>
          <a:bodyPr/>
          <a:lstStyle/>
          <a:p>
            <a:r>
              <a:rPr lang="sv-SE" dirty="0">
                <a:solidFill>
                  <a:schemeClr val="bg1"/>
                </a:solidFill>
              </a:rPr>
              <a:t>Teori - beteendekurvan</a:t>
            </a:r>
          </a:p>
        </p:txBody>
      </p:sp>
      <p:sp>
        <p:nvSpPr>
          <p:cNvPr id="2" name="textruta 1"/>
          <p:cNvSpPr txBox="1"/>
          <p:nvPr/>
        </p:nvSpPr>
        <p:spPr>
          <a:xfrm>
            <a:off x="3587691" y="1938688"/>
            <a:ext cx="2577052" cy="369332"/>
          </a:xfrm>
          <a:prstGeom prst="rect">
            <a:avLst/>
          </a:prstGeom>
          <a:solidFill>
            <a:schemeClr val="bg1"/>
          </a:solidFill>
        </p:spPr>
        <p:txBody>
          <a:bodyPr wrap="none" rtlCol="0">
            <a:spAutoFit/>
          </a:bodyPr>
          <a:lstStyle/>
          <a:p>
            <a:r>
              <a:rPr lang="sv-SE" dirty="0"/>
              <a:t>Vad vi ofta tror ska hända</a:t>
            </a:r>
          </a:p>
        </p:txBody>
      </p:sp>
      <p:sp>
        <p:nvSpPr>
          <p:cNvPr id="12" name="textruta 11"/>
          <p:cNvSpPr txBox="1"/>
          <p:nvPr/>
        </p:nvSpPr>
        <p:spPr>
          <a:xfrm rot="1498293">
            <a:off x="4858105" y="3565227"/>
            <a:ext cx="1709122" cy="369332"/>
          </a:xfrm>
          <a:prstGeom prst="rect">
            <a:avLst/>
          </a:prstGeom>
          <a:noFill/>
        </p:spPr>
        <p:txBody>
          <a:bodyPr wrap="none" rtlCol="0">
            <a:spAutoFit/>
          </a:bodyPr>
          <a:lstStyle/>
          <a:p>
            <a:r>
              <a:rPr lang="sv-SE" dirty="0"/>
              <a:t>Vad som händer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TRÄFF 4 – VÄLJA STRIDER</a:t>
            </a:r>
          </a:p>
        </p:txBody>
      </p:sp>
      <p:sp>
        <p:nvSpPr>
          <p:cNvPr id="3" name="Platshållare för innehåll 2"/>
          <p:cNvSpPr>
            <a:spLocks noGrp="1"/>
          </p:cNvSpPr>
          <p:nvPr>
            <p:ph idx="1"/>
          </p:nvPr>
        </p:nvSpPr>
        <p:spPr/>
        <p:txBody>
          <a:bodyPr/>
          <a:lstStyle/>
          <a:p>
            <a:pPr marL="514350" indent="-514350">
              <a:buNone/>
            </a:pPr>
            <a:r>
              <a:rPr lang="sv-SE" dirty="0"/>
              <a:t>Dagordning</a:t>
            </a:r>
          </a:p>
          <a:p>
            <a:pPr marL="514350" indent="-514350">
              <a:buNone/>
            </a:pPr>
            <a:r>
              <a:rPr lang="sv-SE" dirty="0"/>
              <a:t>1. Uppföljning träff 3</a:t>
            </a:r>
          </a:p>
          <a:p>
            <a:pPr marL="514350" indent="-514350">
              <a:buNone/>
            </a:pPr>
            <a:r>
              <a:rPr lang="sv-SE" dirty="0"/>
              <a:t>2. Välja strider</a:t>
            </a:r>
          </a:p>
          <a:p>
            <a:pPr>
              <a:buNone/>
            </a:pPr>
            <a:r>
              <a:rPr lang="sv-SE" dirty="0"/>
              <a:t>3. ABC Workshop</a:t>
            </a:r>
          </a:p>
          <a:p>
            <a:pPr>
              <a:buNone/>
            </a:pPr>
            <a:r>
              <a:rPr lang="sv-SE" dirty="0"/>
              <a:t>4. Mina mål</a:t>
            </a:r>
          </a:p>
          <a:p>
            <a:pPr>
              <a:buNone/>
            </a:pPr>
            <a:r>
              <a:rPr lang="sv-SE" dirty="0"/>
              <a:t>5. Avslutning</a:t>
            </a:r>
          </a:p>
          <a:p>
            <a:pPr>
              <a:buNone/>
            </a:pPr>
            <a:endParaRPr lang="sv-SE" dirty="0"/>
          </a:p>
          <a:p>
            <a:pPr>
              <a:buNone/>
            </a:pPr>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lstStyle/>
          <a:p>
            <a:pPr marL="514350" indent="-514350"/>
            <a:r>
              <a:rPr lang="sv-SE" dirty="0"/>
              <a:t>Repetera kort: Irritation och ilska, Visa vägen</a:t>
            </a:r>
          </a:p>
          <a:p>
            <a:pPr marL="514350" indent="-514350">
              <a:buNone/>
            </a:pPr>
            <a:endParaRPr lang="sv-SE" dirty="0"/>
          </a:p>
          <a:p>
            <a:pPr marL="514350" indent="-514350"/>
            <a:r>
              <a:rPr lang="sv-SE" dirty="0"/>
              <a:t>Följ upp Pröva hemma: Ta en paus</a:t>
            </a:r>
          </a:p>
          <a:p>
            <a:pPr marL="514350" indent="-514350">
              <a:buNone/>
            </a:pPr>
            <a:endParaRPr lang="sv-SE" dirty="0"/>
          </a:p>
        </p:txBody>
      </p:sp>
      <p:sp>
        <p:nvSpPr>
          <p:cNvPr id="4" name="Rubrik 1"/>
          <p:cNvSpPr>
            <a:spLocks noGrp="1"/>
          </p:cNvSpPr>
          <p:nvPr>
            <p:ph type="title"/>
          </p:nvPr>
        </p:nvSpPr>
        <p:spPr>
          <a:solidFill>
            <a:srgbClr val="97BE0D"/>
          </a:solidFill>
        </p:spPr>
        <p:txBody>
          <a:bodyPr/>
          <a:lstStyle/>
          <a:p>
            <a:r>
              <a:rPr lang="sv-SE" dirty="0">
                <a:solidFill>
                  <a:schemeClr val="bg1"/>
                </a:solidFill>
              </a:rPr>
              <a:t>UPPFÖLJNING TRÄFF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VÄLJA STRIDER</a:t>
            </a:r>
          </a:p>
        </p:txBody>
      </p:sp>
      <p:sp>
        <p:nvSpPr>
          <p:cNvPr id="4" name="Platshållare för innehåll 3"/>
          <p:cNvSpPr>
            <a:spLocks noGrp="1"/>
          </p:cNvSpPr>
          <p:nvPr>
            <p:ph idx="1"/>
          </p:nvPr>
        </p:nvSpPr>
        <p:spPr>
          <a:xfrm>
            <a:off x="323528" y="1600200"/>
            <a:ext cx="8363272" cy="4925144"/>
          </a:xfrm>
        </p:spPr>
        <p:txBody>
          <a:bodyPr>
            <a:normAutofit/>
          </a:bodyPr>
          <a:lstStyle/>
          <a:p>
            <a:pPr>
              <a:buNone/>
            </a:pPr>
            <a:r>
              <a:rPr lang="sv-SE" dirty="0"/>
              <a:t>	Att </a:t>
            </a:r>
            <a:r>
              <a:rPr lang="sv-SE" i="1" dirty="0"/>
              <a:t>välja strider </a:t>
            </a:r>
            <a:r>
              <a:rPr lang="sv-SE" dirty="0"/>
              <a:t>och ha </a:t>
            </a:r>
            <a:r>
              <a:rPr lang="sv-SE" i="1" dirty="0"/>
              <a:t>fokus på det som fungerar </a:t>
            </a:r>
            <a:r>
              <a:rPr lang="sv-SE" dirty="0"/>
              <a:t>leder till färre konflikter</a:t>
            </a:r>
          </a:p>
          <a:p>
            <a:pPr>
              <a:buNone/>
            </a:pPr>
            <a:endParaRPr lang="sv-SE" dirty="0"/>
          </a:p>
          <a:p>
            <a:pPr>
              <a:buNone/>
            </a:pPr>
            <a:r>
              <a:rPr lang="sv-SE" dirty="0"/>
              <a:t>	En målsättning är att </a:t>
            </a:r>
          </a:p>
          <a:p>
            <a:pPr>
              <a:buNone/>
            </a:pPr>
            <a:r>
              <a:rPr lang="sv-SE" dirty="0"/>
              <a:t>	släppa fyra av fem strider!</a:t>
            </a:r>
          </a:p>
          <a:p>
            <a:pPr>
              <a:buNone/>
            </a:pPr>
            <a:endParaRPr lang="sv-SE" b="1" dirty="0"/>
          </a:p>
          <a:p>
            <a:pPr>
              <a:buNone/>
            </a:pPr>
            <a:endParaRPr lang="sv-SE" b="1" dirty="0"/>
          </a:p>
        </p:txBody>
      </p:sp>
      <p:pic>
        <p:nvPicPr>
          <p:cNvPr id="5" name="Bildobjekt 4" descr="Välja bort Klipp dig  komprimerad.jpg"/>
          <p:cNvPicPr>
            <a:picLocks noChangeAspect="1"/>
          </p:cNvPicPr>
          <p:nvPr/>
        </p:nvPicPr>
        <p:blipFill>
          <a:blip r:embed="rId3" cstate="print"/>
          <a:stretch>
            <a:fillRect/>
          </a:stretch>
        </p:blipFill>
        <p:spPr>
          <a:xfrm>
            <a:off x="5117983" y="2902773"/>
            <a:ext cx="3972668" cy="3926173"/>
          </a:xfrm>
          <a:prstGeom prst="rect">
            <a:avLst/>
          </a:prstGeom>
        </p:spPr>
      </p:pic>
      <p:sp>
        <p:nvSpPr>
          <p:cNvPr id="6" name="Rektangel 5"/>
          <p:cNvSpPr/>
          <p:nvPr/>
        </p:nvSpPr>
        <p:spPr>
          <a:xfrm>
            <a:off x="755576" y="4437113"/>
            <a:ext cx="2664296" cy="461665"/>
          </a:xfrm>
          <a:prstGeom prst="rect">
            <a:avLst/>
          </a:prstGeom>
        </p:spPr>
        <p:txBody>
          <a:bodyPr wrap="square">
            <a:spAutoFit/>
          </a:bodyPr>
          <a:lstStyle/>
          <a:p>
            <a:r>
              <a:rPr lang="sv-SE" sz="2400" dirty="0"/>
              <a:t>(Forster s 133)</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5280</TotalTime>
  <Words>5321</Words>
  <Application>Microsoft Office PowerPoint</Application>
  <PresentationFormat>Bildspel på skärmen (4:3)</PresentationFormat>
  <Paragraphs>690</Paragraphs>
  <Slides>40</Slides>
  <Notes>40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40</vt:i4>
      </vt:variant>
    </vt:vector>
  </HeadingPairs>
  <TitlesOfParts>
    <vt:vector size="47" baseType="lpstr">
      <vt:lpstr>Arial</vt:lpstr>
      <vt:lpstr>Calibri</vt:lpstr>
      <vt:lpstr>Stockholm Type Regular</vt:lpstr>
      <vt:lpstr>Tahoma</vt:lpstr>
      <vt:lpstr>Times New Roman</vt:lpstr>
      <vt:lpstr>Wingdings</vt:lpstr>
      <vt:lpstr>Office-tema</vt:lpstr>
      <vt:lpstr>PowerPoint-presentation</vt:lpstr>
      <vt:lpstr>Agenda</vt:lpstr>
      <vt:lpstr> Träff 4 – Välja strider </vt:lpstr>
      <vt:lpstr>Teori – riskfaktorer</vt:lpstr>
      <vt:lpstr>Teori</vt:lpstr>
      <vt:lpstr>Teori - beteendekurvan</vt:lpstr>
      <vt:lpstr>TRÄFF 4 – VÄLJA STRIDER</vt:lpstr>
      <vt:lpstr>UPPFÖLJNING TRÄFF 3</vt:lpstr>
      <vt:lpstr>VÄLJA STRIDER</vt:lpstr>
      <vt:lpstr>NATRURLIGA KONSEKVENSER</vt:lpstr>
      <vt:lpstr>NATRULIGA KONSEKVENSER</vt:lpstr>
      <vt:lpstr>BRA</vt:lpstr>
      <vt:lpstr>ABC – WORKSHOP</vt:lpstr>
      <vt:lpstr>MINA MÅL</vt:lpstr>
      <vt:lpstr>Stöd och anpassningar</vt:lpstr>
      <vt:lpstr>AVSLUTNING</vt:lpstr>
      <vt:lpstr>Föräldraenkäter </vt:lpstr>
      <vt:lpstr>Filmer på plusportalen</vt:lpstr>
      <vt:lpstr>ÅTERTRÄFF</vt:lpstr>
      <vt:lpstr>Syfte med återträff</vt:lpstr>
      <vt:lpstr>Inför återträffen</vt:lpstr>
      <vt:lpstr>ÅTERTRÄFF</vt:lpstr>
      <vt:lpstr>VÄLKOMNA</vt:lpstr>
      <vt:lpstr>Gruppövning</vt:lpstr>
      <vt:lpstr>TEMA</vt:lpstr>
      <vt:lpstr>TEMA SYSKONKÄRLEK</vt:lpstr>
      <vt:lpstr>TEMA SYSKONKÄRLEK</vt:lpstr>
      <vt:lpstr>TEMA TONÅR</vt:lpstr>
      <vt:lpstr>TEMA TONÅR</vt:lpstr>
      <vt:lpstr>TEMA TONÅR</vt:lpstr>
      <vt:lpstr>TEMA POJKAR OCH FLICKOR</vt:lpstr>
      <vt:lpstr>PowerPoint-presentation</vt:lpstr>
      <vt:lpstr>PowerPoint-presentation</vt:lpstr>
      <vt:lpstr>PowerPoint-presentation</vt:lpstr>
      <vt:lpstr>MINA MÅL</vt:lpstr>
      <vt:lpstr>Filmer på plusportalen</vt:lpstr>
      <vt:lpstr>ABC fortsättning…</vt:lpstr>
      <vt:lpstr>Framtid</vt:lpstr>
      <vt:lpstr>Utvärdering</vt:lpstr>
      <vt:lpstr>På återseende och lycka till!</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Utbildningsdag Träff 3 och 4 8 april 2011</dc:title>
  <dc:creator>aa28914</dc:creator>
  <cp:lastModifiedBy>Hedda Nyman</cp:lastModifiedBy>
  <cp:revision>448</cp:revision>
  <cp:lastPrinted>2025-03-26T14:30:23Z</cp:lastPrinted>
  <dcterms:created xsi:type="dcterms:W3CDTF">2011-04-04T12:42:09Z</dcterms:created>
  <dcterms:modified xsi:type="dcterms:W3CDTF">2025-06-25T11:21:22Z</dcterms:modified>
</cp:coreProperties>
</file>