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753" r:id="rId3"/>
    <p:sldMasterId id="2147483709" r:id="rId4"/>
    <p:sldMasterId id="2147483738" r:id="rId5"/>
    <p:sldMasterId id="2147483783" r:id="rId6"/>
    <p:sldMasterId id="2147483792" r:id="rId7"/>
  </p:sldMasterIdLst>
  <p:notesMasterIdLst>
    <p:notesMasterId r:id="rId39"/>
  </p:notesMasterIdLst>
  <p:handoutMasterIdLst>
    <p:handoutMasterId r:id="rId40"/>
  </p:handoutMasterIdLst>
  <p:sldIdLst>
    <p:sldId id="403" r:id="rId8"/>
    <p:sldId id="328" r:id="rId9"/>
    <p:sldId id="577" r:id="rId10"/>
    <p:sldId id="411" r:id="rId11"/>
    <p:sldId id="391" r:id="rId12"/>
    <p:sldId id="393" r:id="rId13"/>
    <p:sldId id="585" r:id="rId14"/>
    <p:sldId id="502" r:id="rId15"/>
    <p:sldId id="575" r:id="rId16"/>
    <p:sldId id="579" r:id="rId17"/>
    <p:sldId id="578" r:id="rId18"/>
    <p:sldId id="483" r:id="rId19"/>
    <p:sldId id="580" r:id="rId20"/>
    <p:sldId id="576" r:id="rId21"/>
    <p:sldId id="422" r:id="rId22"/>
    <p:sldId id="464" r:id="rId23"/>
    <p:sldId id="343" r:id="rId24"/>
    <p:sldId id="350" r:id="rId25"/>
    <p:sldId id="396" r:id="rId26"/>
    <p:sldId id="400" r:id="rId27"/>
    <p:sldId id="351" r:id="rId28"/>
    <p:sldId id="337" r:id="rId29"/>
    <p:sldId id="582" r:id="rId30"/>
    <p:sldId id="581" r:id="rId31"/>
    <p:sldId id="586" r:id="rId32"/>
    <p:sldId id="420" r:id="rId33"/>
    <p:sldId id="405" r:id="rId34"/>
    <p:sldId id="583" r:id="rId35"/>
    <p:sldId id="406" r:id="rId36"/>
    <p:sldId id="401" r:id="rId37"/>
    <p:sldId id="412" r:id="rId3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orient="horz" pos="2791">
          <p15:clr>
            <a:srgbClr val="A4A3A4"/>
          </p15:clr>
        </p15:guide>
        <p15:guide id="3" orient="horz" pos="288">
          <p15:clr>
            <a:srgbClr val="A4A3A4"/>
          </p15:clr>
        </p15:guide>
        <p15:guide id="4" orient="horz">
          <p15:clr>
            <a:srgbClr val="A4A3A4"/>
          </p15:clr>
        </p15:guide>
        <p15:guide id="5" orient="horz" pos="4027">
          <p15:clr>
            <a:srgbClr val="A4A3A4"/>
          </p15:clr>
        </p15:guide>
        <p15:guide id="6" pos="5473">
          <p15:clr>
            <a:srgbClr val="A4A3A4"/>
          </p15:clr>
        </p15:guide>
        <p15:guide id="7" pos="287">
          <p15:clr>
            <a:srgbClr val="A4A3A4"/>
          </p15:clr>
        </p15:guide>
        <p15:guide id="8" pos="3740">
          <p15:clr>
            <a:srgbClr val="A4A3A4"/>
          </p15:clr>
        </p15:guide>
        <p15:guide id="9" pos="2090">
          <p15:clr>
            <a:srgbClr val="A4A3A4"/>
          </p15:clr>
        </p15:guide>
        <p15:guide id="10" pos="644">
          <p15:clr>
            <a:srgbClr val="A4A3A4"/>
          </p15:clr>
        </p15:guide>
        <p15:guide id="11" pos="1322">
          <p15:clr>
            <a:srgbClr val="A4A3A4"/>
          </p15:clr>
        </p15:guide>
        <p15:guide id="1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Ragnarsson" initials="NR" lastIdx="21" clrIdx="0">
    <p:extLst>
      <p:ext uri="{19B8F6BF-5375-455C-9EA6-DF929625EA0E}">
        <p15:presenceInfo xmlns:p15="http://schemas.microsoft.com/office/powerpoint/2012/main" userId="S-1-5-21-4043871801-1685288247-4074252791-8044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9D93"/>
    <a:srgbClr val="F5F3EE"/>
    <a:srgbClr val="000000"/>
    <a:srgbClr val="C40068"/>
    <a:srgbClr val="007EC4"/>
    <a:srgbClr val="683788"/>
    <a:srgbClr val="ECECEC"/>
    <a:srgbClr val="E4B1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04" autoAdjust="0"/>
    <p:restoredTop sz="62551" autoAdjust="0"/>
  </p:normalViewPr>
  <p:slideViewPr>
    <p:cSldViewPr snapToGrid="0">
      <p:cViewPr varScale="1">
        <p:scale>
          <a:sx n="70" d="100"/>
          <a:sy n="70" d="100"/>
        </p:scale>
        <p:origin x="1692" y="72"/>
      </p:cViewPr>
      <p:guideLst>
        <p:guide orient="horz" pos="4319"/>
        <p:guide orient="horz" pos="2791"/>
        <p:guide orient="horz" pos="288"/>
        <p:guide orient="horz"/>
        <p:guide orient="horz" pos="4027"/>
        <p:guide pos="5473"/>
        <p:guide pos="287"/>
        <p:guide pos="3740"/>
        <p:guide pos="2090"/>
        <p:guide pos="644"/>
        <p:guide pos="1322"/>
        <p:guide/>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2" d="100"/>
          <a:sy n="62" d="100"/>
        </p:scale>
        <p:origin x="3232"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6.xml"/><Relationship Id="rId2" Type="http://schemas.openxmlformats.org/officeDocument/2006/relationships/slideMaster" Target="slideMasters/slideMaster1.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32D42-18B8-4585-B3A7-655AA1DAD4F7}" type="doc">
      <dgm:prSet loTypeId="urn:microsoft.com/office/officeart/2005/8/layout/venn2" loCatId="relationship" qsTypeId="urn:microsoft.com/office/officeart/2005/8/quickstyle/simple1" qsCatId="simple" csTypeId="urn:microsoft.com/office/officeart/2005/8/colors/accent3_3" csCatId="accent3" phldr="1"/>
      <dgm:spPr/>
      <dgm:t>
        <a:bodyPr/>
        <a:lstStyle/>
        <a:p>
          <a:endParaRPr lang="sv-SE"/>
        </a:p>
      </dgm:t>
    </dgm:pt>
    <dgm:pt modelId="{A409A615-18FF-4D96-9433-D0FE096A83CE}">
      <dgm:prSet phldrT="[Text]" custT="1"/>
      <dgm:spPr>
        <a:solidFill>
          <a:schemeClr val="bg2"/>
        </a:solidFill>
      </dgm:spPr>
      <dgm:t>
        <a:bodyPr/>
        <a:lstStyle/>
        <a:p>
          <a:r>
            <a:rPr lang="sv-SE" sz="1600" b="0" dirty="0">
              <a:solidFill>
                <a:schemeClr val="tx1"/>
              </a:solidFill>
              <a:latin typeface="+mn-lt"/>
              <a:cs typeface="Times New Roman" panose="02020603050405020304" pitchFamily="18" charset="0"/>
            </a:rPr>
            <a:t>Utbildare</a:t>
          </a:r>
          <a:endParaRPr lang="sv-SE" sz="1500" b="0" dirty="0">
            <a:solidFill>
              <a:schemeClr val="tx1"/>
            </a:solidFill>
            <a:latin typeface="+mn-lt"/>
            <a:cs typeface="Times New Roman" panose="02020603050405020304" pitchFamily="18" charset="0"/>
          </a:endParaRPr>
        </a:p>
      </dgm:t>
    </dgm:pt>
    <dgm:pt modelId="{3E7E36C3-CD33-4674-81BF-AFB84B05C3F5}" type="parTrans" cxnId="{5C81F11C-76D6-403A-BE51-A28EE2528371}">
      <dgm:prSet/>
      <dgm:spPr/>
      <dgm:t>
        <a:bodyPr/>
        <a:lstStyle/>
        <a:p>
          <a:endParaRPr lang="sv-SE"/>
        </a:p>
      </dgm:t>
    </dgm:pt>
    <dgm:pt modelId="{756CA929-EDA8-409F-811A-3E15964D3627}" type="sibTrans" cxnId="{5C81F11C-76D6-403A-BE51-A28EE2528371}">
      <dgm:prSet/>
      <dgm:spPr/>
      <dgm:t>
        <a:bodyPr/>
        <a:lstStyle/>
        <a:p>
          <a:endParaRPr lang="sv-SE"/>
        </a:p>
      </dgm:t>
    </dgm:pt>
    <dgm:pt modelId="{12255E21-6EA7-4BC3-84FC-270B9A4BC900}">
      <dgm:prSet phldrT="[Text]" custT="1"/>
      <dgm:spPr>
        <a:solidFill>
          <a:schemeClr val="bg2">
            <a:lumMod val="20000"/>
            <a:lumOff val="80000"/>
          </a:schemeClr>
        </a:solidFill>
      </dgm:spPr>
      <dgm:t>
        <a:bodyPr/>
        <a:lstStyle/>
        <a:p>
          <a:r>
            <a:rPr lang="sv-SE" sz="1600" dirty="0">
              <a:solidFill>
                <a:schemeClr val="tx1"/>
              </a:solidFill>
              <a:latin typeface="+mn-lt"/>
              <a:cs typeface="Times New Roman" panose="02020603050405020304" pitchFamily="18" charset="0"/>
            </a:rPr>
            <a:t>Ungdom</a:t>
          </a:r>
          <a:endParaRPr lang="sv-SE" sz="1500" dirty="0">
            <a:solidFill>
              <a:schemeClr val="tx1"/>
            </a:solidFill>
            <a:latin typeface="+mn-lt"/>
            <a:cs typeface="Times New Roman" panose="02020603050405020304" pitchFamily="18" charset="0"/>
          </a:endParaRPr>
        </a:p>
      </dgm:t>
    </dgm:pt>
    <dgm:pt modelId="{64EE7488-3DB5-4846-8C38-492D2F62AC43}" type="parTrans" cxnId="{038FC0A3-5A44-4A4B-B167-8E9467DA6C01}">
      <dgm:prSet/>
      <dgm:spPr/>
      <dgm:t>
        <a:bodyPr/>
        <a:lstStyle/>
        <a:p>
          <a:endParaRPr lang="sv-SE"/>
        </a:p>
      </dgm:t>
    </dgm:pt>
    <dgm:pt modelId="{F4ED5094-6402-45FA-BC1F-A6D3AF4C3F72}" type="sibTrans" cxnId="{038FC0A3-5A44-4A4B-B167-8E9467DA6C01}">
      <dgm:prSet/>
      <dgm:spPr/>
      <dgm:t>
        <a:bodyPr/>
        <a:lstStyle/>
        <a:p>
          <a:endParaRPr lang="sv-SE"/>
        </a:p>
      </dgm:t>
    </dgm:pt>
    <dgm:pt modelId="{A643609A-FB04-4244-9911-120FF96CC9FF}">
      <dgm:prSet phldrT="[Text]" custT="1"/>
      <dgm:spPr>
        <a:solidFill>
          <a:schemeClr val="bg2">
            <a:lumMod val="60000"/>
            <a:lumOff val="40000"/>
          </a:schemeClr>
        </a:solidFill>
      </dgm:spPr>
      <dgm:t>
        <a:bodyPr/>
        <a:lstStyle/>
        <a:p>
          <a:r>
            <a:rPr lang="sv-SE" sz="1600" dirty="0">
              <a:solidFill>
                <a:schemeClr val="tx1"/>
              </a:solidFill>
              <a:latin typeface="+mn-lt"/>
              <a:cs typeface="Times New Roman" panose="02020603050405020304" pitchFamily="18" charset="0"/>
            </a:rPr>
            <a:t>Gruppledare</a:t>
          </a:r>
          <a:endParaRPr lang="sv-SE" sz="1500" dirty="0">
            <a:solidFill>
              <a:schemeClr val="tx1"/>
            </a:solidFill>
            <a:latin typeface="+mn-lt"/>
            <a:cs typeface="Times New Roman" panose="02020603050405020304" pitchFamily="18" charset="0"/>
          </a:endParaRPr>
        </a:p>
      </dgm:t>
    </dgm:pt>
    <dgm:pt modelId="{0F7017BF-D44A-43F8-8A66-3632210F55A8}" type="sibTrans" cxnId="{B60FF0CD-0819-4A56-AB7B-24D28BF44A36}">
      <dgm:prSet/>
      <dgm:spPr/>
      <dgm:t>
        <a:bodyPr/>
        <a:lstStyle/>
        <a:p>
          <a:endParaRPr lang="sv-SE"/>
        </a:p>
      </dgm:t>
    </dgm:pt>
    <dgm:pt modelId="{D05EECC0-34E8-499F-AD19-FA530CC06E30}" type="parTrans" cxnId="{B60FF0CD-0819-4A56-AB7B-24D28BF44A36}">
      <dgm:prSet/>
      <dgm:spPr/>
      <dgm:t>
        <a:bodyPr/>
        <a:lstStyle/>
        <a:p>
          <a:endParaRPr lang="sv-SE"/>
        </a:p>
      </dgm:t>
    </dgm:pt>
    <dgm:pt modelId="{42A81313-7974-424C-A4A2-7CC80B9B23EA}">
      <dgm:prSet phldrT="[Text]" custT="1"/>
      <dgm:spPr>
        <a:solidFill>
          <a:schemeClr val="bg2">
            <a:lumMod val="40000"/>
            <a:lumOff val="60000"/>
          </a:schemeClr>
        </a:solidFill>
      </dgm:spPr>
      <dgm:t>
        <a:bodyPr/>
        <a:lstStyle/>
        <a:p>
          <a:r>
            <a:rPr lang="sv-SE" sz="1600" dirty="0">
              <a:solidFill>
                <a:schemeClr val="tx1"/>
              </a:solidFill>
              <a:latin typeface="+mn-lt"/>
              <a:cs typeface="Times New Roman" panose="02020603050405020304" pitchFamily="18" charset="0"/>
            </a:rPr>
            <a:t>Förälder</a:t>
          </a:r>
          <a:endParaRPr lang="sv-SE" sz="1500" dirty="0">
            <a:solidFill>
              <a:schemeClr val="tx1"/>
            </a:solidFill>
            <a:latin typeface="+mn-lt"/>
            <a:cs typeface="Times New Roman" panose="02020603050405020304" pitchFamily="18" charset="0"/>
          </a:endParaRPr>
        </a:p>
      </dgm:t>
    </dgm:pt>
    <dgm:pt modelId="{1ED4F5D1-1F11-47C1-AF02-52D7A6E4334B}" type="sibTrans" cxnId="{85FC1109-18FD-4F1D-A8C5-4823CB1835A9}">
      <dgm:prSet/>
      <dgm:spPr/>
      <dgm:t>
        <a:bodyPr/>
        <a:lstStyle/>
        <a:p>
          <a:endParaRPr lang="sv-SE"/>
        </a:p>
      </dgm:t>
    </dgm:pt>
    <dgm:pt modelId="{381E70F7-EA83-49E9-AF5D-D08539D34CB2}" type="parTrans" cxnId="{85FC1109-18FD-4F1D-A8C5-4823CB1835A9}">
      <dgm:prSet/>
      <dgm:spPr/>
      <dgm:t>
        <a:bodyPr/>
        <a:lstStyle/>
        <a:p>
          <a:endParaRPr lang="sv-SE"/>
        </a:p>
      </dgm:t>
    </dgm:pt>
    <dgm:pt modelId="{976B0C89-9A9F-4A7B-9B2A-433E5A38FE78}" type="pres">
      <dgm:prSet presAssocID="{55F32D42-18B8-4585-B3A7-655AA1DAD4F7}" presName="Name0" presStyleCnt="0">
        <dgm:presLayoutVars>
          <dgm:chMax val="7"/>
          <dgm:resizeHandles val="exact"/>
        </dgm:presLayoutVars>
      </dgm:prSet>
      <dgm:spPr/>
    </dgm:pt>
    <dgm:pt modelId="{3E4620D0-0E6A-4FE6-90C4-4582AD6F410D}" type="pres">
      <dgm:prSet presAssocID="{55F32D42-18B8-4585-B3A7-655AA1DAD4F7}" presName="comp1" presStyleCnt="0"/>
      <dgm:spPr/>
    </dgm:pt>
    <dgm:pt modelId="{0A7AB6DE-00E7-4283-9B3F-581B8AD80476}" type="pres">
      <dgm:prSet presAssocID="{55F32D42-18B8-4585-B3A7-655AA1DAD4F7}" presName="circle1" presStyleLbl="node1" presStyleIdx="0" presStyleCnt="4"/>
      <dgm:spPr/>
    </dgm:pt>
    <dgm:pt modelId="{3F5B9A34-3061-421C-8A1C-767CBBF679CA}" type="pres">
      <dgm:prSet presAssocID="{55F32D42-18B8-4585-B3A7-655AA1DAD4F7}" presName="c1text" presStyleLbl="node1" presStyleIdx="0" presStyleCnt="4">
        <dgm:presLayoutVars>
          <dgm:bulletEnabled val="1"/>
        </dgm:presLayoutVars>
      </dgm:prSet>
      <dgm:spPr/>
    </dgm:pt>
    <dgm:pt modelId="{599F6A02-18BA-4E3C-8A49-AF946D87FAB8}" type="pres">
      <dgm:prSet presAssocID="{55F32D42-18B8-4585-B3A7-655AA1DAD4F7}" presName="comp2" presStyleCnt="0"/>
      <dgm:spPr/>
    </dgm:pt>
    <dgm:pt modelId="{5410D44A-C686-44A8-A851-403096B9FC90}" type="pres">
      <dgm:prSet presAssocID="{55F32D42-18B8-4585-B3A7-655AA1DAD4F7}" presName="circle2" presStyleLbl="node1" presStyleIdx="1" presStyleCnt="4" custScaleX="109763"/>
      <dgm:spPr/>
    </dgm:pt>
    <dgm:pt modelId="{44383167-29F1-4BDA-A2C1-63D891A8E37C}" type="pres">
      <dgm:prSet presAssocID="{55F32D42-18B8-4585-B3A7-655AA1DAD4F7}" presName="c2text" presStyleLbl="node1" presStyleIdx="1" presStyleCnt="4">
        <dgm:presLayoutVars>
          <dgm:bulletEnabled val="1"/>
        </dgm:presLayoutVars>
      </dgm:prSet>
      <dgm:spPr/>
    </dgm:pt>
    <dgm:pt modelId="{F95E0234-EC4A-40BA-805D-4BD7ADA68AEB}" type="pres">
      <dgm:prSet presAssocID="{55F32D42-18B8-4585-B3A7-655AA1DAD4F7}" presName="comp3" presStyleCnt="0"/>
      <dgm:spPr/>
    </dgm:pt>
    <dgm:pt modelId="{07231D48-38FE-4FBD-9201-A7343E5C8DB5}" type="pres">
      <dgm:prSet presAssocID="{55F32D42-18B8-4585-B3A7-655AA1DAD4F7}" presName="circle3" presStyleLbl="node1" presStyleIdx="2" presStyleCnt="4"/>
      <dgm:spPr/>
    </dgm:pt>
    <dgm:pt modelId="{FB91A8DA-D0E4-4350-8D34-A702C6538FC3}" type="pres">
      <dgm:prSet presAssocID="{55F32D42-18B8-4585-B3A7-655AA1DAD4F7}" presName="c3text" presStyleLbl="node1" presStyleIdx="2" presStyleCnt="4">
        <dgm:presLayoutVars>
          <dgm:bulletEnabled val="1"/>
        </dgm:presLayoutVars>
      </dgm:prSet>
      <dgm:spPr/>
    </dgm:pt>
    <dgm:pt modelId="{50FCC9ED-7249-4C59-893A-0D858D6EAF67}" type="pres">
      <dgm:prSet presAssocID="{55F32D42-18B8-4585-B3A7-655AA1DAD4F7}" presName="comp4" presStyleCnt="0"/>
      <dgm:spPr/>
    </dgm:pt>
    <dgm:pt modelId="{256F75F6-045B-4FA9-8939-F7C3F324E2C6}" type="pres">
      <dgm:prSet presAssocID="{55F32D42-18B8-4585-B3A7-655AA1DAD4F7}" presName="circle4" presStyleLbl="node1" presStyleIdx="3" presStyleCnt="4" custScaleY="106230" custLinFactNeighborX="1003" custLinFactNeighborY="-2006"/>
      <dgm:spPr/>
    </dgm:pt>
    <dgm:pt modelId="{19127D48-E0DC-4AF0-BBD5-3BDF5C02AD81}" type="pres">
      <dgm:prSet presAssocID="{55F32D42-18B8-4585-B3A7-655AA1DAD4F7}" presName="c4text" presStyleLbl="node1" presStyleIdx="3" presStyleCnt="4">
        <dgm:presLayoutVars>
          <dgm:bulletEnabled val="1"/>
        </dgm:presLayoutVars>
      </dgm:prSet>
      <dgm:spPr/>
    </dgm:pt>
  </dgm:ptLst>
  <dgm:cxnLst>
    <dgm:cxn modelId="{5BBA0908-D8B1-4A01-8B28-AD0402F36E86}" type="presOf" srcId="{42A81313-7974-424C-A4A2-7CC80B9B23EA}" destId="{07231D48-38FE-4FBD-9201-A7343E5C8DB5}" srcOrd="0" destOrd="0" presId="urn:microsoft.com/office/officeart/2005/8/layout/venn2"/>
    <dgm:cxn modelId="{85FC1109-18FD-4F1D-A8C5-4823CB1835A9}" srcId="{55F32D42-18B8-4585-B3A7-655AA1DAD4F7}" destId="{42A81313-7974-424C-A4A2-7CC80B9B23EA}" srcOrd="2" destOrd="0" parTransId="{381E70F7-EA83-49E9-AF5D-D08539D34CB2}" sibTransId="{1ED4F5D1-1F11-47C1-AF02-52D7A6E4334B}"/>
    <dgm:cxn modelId="{95C4A510-9389-4610-81ED-0E7735BA80F4}" type="presOf" srcId="{12255E21-6EA7-4BC3-84FC-270B9A4BC900}" destId="{256F75F6-045B-4FA9-8939-F7C3F324E2C6}" srcOrd="0" destOrd="0" presId="urn:microsoft.com/office/officeart/2005/8/layout/venn2"/>
    <dgm:cxn modelId="{5C81F11C-76D6-403A-BE51-A28EE2528371}" srcId="{55F32D42-18B8-4585-B3A7-655AA1DAD4F7}" destId="{A409A615-18FF-4D96-9433-D0FE096A83CE}" srcOrd="0" destOrd="0" parTransId="{3E7E36C3-CD33-4674-81BF-AFB84B05C3F5}" sibTransId="{756CA929-EDA8-409F-811A-3E15964D3627}"/>
    <dgm:cxn modelId="{BF09EF2D-056F-4E18-859C-9B2F3FADA0AF}" type="presOf" srcId="{A409A615-18FF-4D96-9433-D0FE096A83CE}" destId="{3F5B9A34-3061-421C-8A1C-767CBBF679CA}" srcOrd="1" destOrd="0" presId="urn:microsoft.com/office/officeart/2005/8/layout/venn2"/>
    <dgm:cxn modelId="{7954C299-45F2-44F5-9365-4CB27EE79712}" type="presOf" srcId="{55F32D42-18B8-4585-B3A7-655AA1DAD4F7}" destId="{976B0C89-9A9F-4A7B-9B2A-433E5A38FE78}" srcOrd="0" destOrd="0" presId="urn:microsoft.com/office/officeart/2005/8/layout/venn2"/>
    <dgm:cxn modelId="{D0907B9D-2AC1-4DE8-8824-6E0F55883908}" type="presOf" srcId="{A643609A-FB04-4244-9911-120FF96CC9FF}" destId="{5410D44A-C686-44A8-A851-403096B9FC90}" srcOrd="0" destOrd="0" presId="urn:microsoft.com/office/officeart/2005/8/layout/venn2"/>
    <dgm:cxn modelId="{F813779E-ACF7-4829-AAA3-F733A0F1BE44}" type="presOf" srcId="{42A81313-7974-424C-A4A2-7CC80B9B23EA}" destId="{FB91A8DA-D0E4-4350-8D34-A702C6538FC3}" srcOrd="1" destOrd="0" presId="urn:microsoft.com/office/officeart/2005/8/layout/venn2"/>
    <dgm:cxn modelId="{038FC0A3-5A44-4A4B-B167-8E9467DA6C01}" srcId="{55F32D42-18B8-4585-B3A7-655AA1DAD4F7}" destId="{12255E21-6EA7-4BC3-84FC-270B9A4BC900}" srcOrd="3" destOrd="0" parTransId="{64EE7488-3DB5-4846-8C38-492D2F62AC43}" sibTransId="{F4ED5094-6402-45FA-BC1F-A6D3AF4C3F72}"/>
    <dgm:cxn modelId="{EA7361C0-F605-429F-8A23-95A0D721AE29}" type="presOf" srcId="{A409A615-18FF-4D96-9433-D0FE096A83CE}" destId="{0A7AB6DE-00E7-4283-9B3F-581B8AD80476}" srcOrd="0" destOrd="0" presId="urn:microsoft.com/office/officeart/2005/8/layout/venn2"/>
    <dgm:cxn modelId="{B60FF0CD-0819-4A56-AB7B-24D28BF44A36}" srcId="{55F32D42-18B8-4585-B3A7-655AA1DAD4F7}" destId="{A643609A-FB04-4244-9911-120FF96CC9FF}" srcOrd="1" destOrd="0" parTransId="{D05EECC0-34E8-499F-AD19-FA530CC06E30}" sibTransId="{0F7017BF-D44A-43F8-8A66-3632210F55A8}"/>
    <dgm:cxn modelId="{D9D7A9CE-EC29-4803-9A90-6E0078754CFE}" type="presOf" srcId="{12255E21-6EA7-4BC3-84FC-270B9A4BC900}" destId="{19127D48-E0DC-4AF0-BBD5-3BDF5C02AD81}" srcOrd="1" destOrd="0" presId="urn:microsoft.com/office/officeart/2005/8/layout/venn2"/>
    <dgm:cxn modelId="{1D5AD9ED-8FCD-441F-B923-5D55958E9AE0}" type="presOf" srcId="{A643609A-FB04-4244-9911-120FF96CC9FF}" destId="{44383167-29F1-4BDA-A2C1-63D891A8E37C}" srcOrd="1" destOrd="0" presId="urn:microsoft.com/office/officeart/2005/8/layout/venn2"/>
    <dgm:cxn modelId="{E5FE8EF1-7810-4B47-8FD9-D8D1BFEA067C}" type="presParOf" srcId="{976B0C89-9A9F-4A7B-9B2A-433E5A38FE78}" destId="{3E4620D0-0E6A-4FE6-90C4-4582AD6F410D}" srcOrd="0" destOrd="0" presId="urn:microsoft.com/office/officeart/2005/8/layout/venn2"/>
    <dgm:cxn modelId="{0114DECD-7627-41F7-AEAD-5DB3C4339C5C}" type="presParOf" srcId="{3E4620D0-0E6A-4FE6-90C4-4582AD6F410D}" destId="{0A7AB6DE-00E7-4283-9B3F-581B8AD80476}" srcOrd="0" destOrd="0" presId="urn:microsoft.com/office/officeart/2005/8/layout/venn2"/>
    <dgm:cxn modelId="{A514712C-7731-449F-9C92-AAB6BC010202}" type="presParOf" srcId="{3E4620D0-0E6A-4FE6-90C4-4582AD6F410D}" destId="{3F5B9A34-3061-421C-8A1C-767CBBF679CA}" srcOrd="1" destOrd="0" presId="urn:microsoft.com/office/officeart/2005/8/layout/venn2"/>
    <dgm:cxn modelId="{7C1CD00D-4614-45E3-9B22-A2A681B841FD}" type="presParOf" srcId="{976B0C89-9A9F-4A7B-9B2A-433E5A38FE78}" destId="{599F6A02-18BA-4E3C-8A49-AF946D87FAB8}" srcOrd="1" destOrd="0" presId="urn:microsoft.com/office/officeart/2005/8/layout/venn2"/>
    <dgm:cxn modelId="{E744821F-A8A6-41A8-900A-E3827EB68532}" type="presParOf" srcId="{599F6A02-18BA-4E3C-8A49-AF946D87FAB8}" destId="{5410D44A-C686-44A8-A851-403096B9FC90}" srcOrd="0" destOrd="0" presId="urn:microsoft.com/office/officeart/2005/8/layout/venn2"/>
    <dgm:cxn modelId="{A9B41767-4E8C-45B2-8C57-F431A087E955}" type="presParOf" srcId="{599F6A02-18BA-4E3C-8A49-AF946D87FAB8}" destId="{44383167-29F1-4BDA-A2C1-63D891A8E37C}" srcOrd="1" destOrd="0" presId="urn:microsoft.com/office/officeart/2005/8/layout/venn2"/>
    <dgm:cxn modelId="{4F0A0A95-B312-4CC2-A82B-5DE793A1F5F2}" type="presParOf" srcId="{976B0C89-9A9F-4A7B-9B2A-433E5A38FE78}" destId="{F95E0234-EC4A-40BA-805D-4BD7ADA68AEB}" srcOrd="2" destOrd="0" presId="urn:microsoft.com/office/officeart/2005/8/layout/venn2"/>
    <dgm:cxn modelId="{4C1AEECA-89B4-4A9F-B1FD-04A3342A8F7A}" type="presParOf" srcId="{F95E0234-EC4A-40BA-805D-4BD7ADA68AEB}" destId="{07231D48-38FE-4FBD-9201-A7343E5C8DB5}" srcOrd="0" destOrd="0" presId="urn:microsoft.com/office/officeart/2005/8/layout/venn2"/>
    <dgm:cxn modelId="{79C6AF42-74C9-4726-8DA0-2F0289211A38}" type="presParOf" srcId="{F95E0234-EC4A-40BA-805D-4BD7ADA68AEB}" destId="{FB91A8DA-D0E4-4350-8D34-A702C6538FC3}" srcOrd="1" destOrd="0" presId="urn:microsoft.com/office/officeart/2005/8/layout/venn2"/>
    <dgm:cxn modelId="{35F6DAC7-B989-48AE-8F21-FB19CF9553FC}" type="presParOf" srcId="{976B0C89-9A9F-4A7B-9B2A-433E5A38FE78}" destId="{50FCC9ED-7249-4C59-893A-0D858D6EAF67}" srcOrd="3" destOrd="0" presId="urn:microsoft.com/office/officeart/2005/8/layout/venn2"/>
    <dgm:cxn modelId="{3A8A3E57-42ED-40F6-A21B-478639E9336D}" type="presParOf" srcId="{50FCC9ED-7249-4C59-893A-0D858D6EAF67}" destId="{256F75F6-045B-4FA9-8939-F7C3F324E2C6}" srcOrd="0" destOrd="0" presId="urn:microsoft.com/office/officeart/2005/8/layout/venn2"/>
    <dgm:cxn modelId="{DDE82E33-2B76-45A6-92DC-E83F1E9DCC0F}" type="presParOf" srcId="{50FCC9ED-7249-4C59-893A-0D858D6EAF67}" destId="{19127D48-E0DC-4AF0-BBD5-3BDF5C02AD81}"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AB6DE-00E7-4283-9B3F-581B8AD80476}">
      <dsp:nvSpPr>
        <dsp:cNvPr id="0" name=""/>
        <dsp:cNvSpPr/>
      </dsp:nvSpPr>
      <dsp:spPr>
        <a:xfrm>
          <a:off x="1561615" y="-28394"/>
          <a:ext cx="4557730" cy="4557730"/>
        </a:xfrm>
        <a:prstGeom prst="ellips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sv-SE" sz="1600" b="0" kern="1200" dirty="0">
              <a:solidFill>
                <a:schemeClr val="tx1"/>
              </a:solidFill>
              <a:latin typeface="+mn-lt"/>
              <a:cs typeface="Times New Roman" panose="02020603050405020304" pitchFamily="18" charset="0"/>
            </a:rPr>
            <a:t>Utbildare</a:t>
          </a:r>
          <a:endParaRPr lang="sv-SE" sz="1500" b="0" kern="1200" dirty="0">
            <a:solidFill>
              <a:schemeClr val="tx1"/>
            </a:solidFill>
            <a:latin typeface="+mn-lt"/>
            <a:cs typeface="Times New Roman" panose="02020603050405020304" pitchFamily="18" charset="0"/>
          </a:endParaRPr>
        </a:p>
      </dsp:txBody>
      <dsp:txXfrm>
        <a:off x="3203309" y="199491"/>
        <a:ext cx="1274341" cy="683659"/>
      </dsp:txXfrm>
    </dsp:sp>
    <dsp:sp modelId="{5410D44A-C686-44A8-A851-403096B9FC90}">
      <dsp:nvSpPr>
        <dsp:cNvPr id="0" name=""/>
        <dsp:cNvSpPr/>
      </dsp:nvSpPr>
      <dsp:spPr>
        <a:xfrm>
          <a:off x="1839399" y="883151"/>
          <a:ext cx="4002160" cy="3646184"/>
        </a:xfrm>
        <a:prstGeom prst="ellipse">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tx1"/>
              </a:solidFill>
              <a:latin typeface="+mn-lt"/>
              <a:cs typeface="Times New Roman" panose="02020603050405020304" pitchFamily="18" charset="0"/>
            </a:rPr>
            <a:t>Gruppledare</a:t>
          </a:r>
          <a:endParaRPr lang="sv-SE" sz="1500" kern="1200" dirty="0">
            <a:solidFill>
              <a:schemeClr val="tx1"/>
            </a:solidFill>
            <a:latin typeface="+mn-lt"/>
            <a:cs typeface="Times New Roman" panose="02020603050405020304" pitchFamily="18" charset="0"/>
          </a:endParaRPr>
        </a:p>
      </dsp:txBody>
      <dsp:txXfrm>
        <a:off x="3141102" y="1101922"/>
        <a:ext cx="1398755" cy="656313"/>
      </dsp:txXfrm>
    </dsp:sp>
    <dsp:sp modelId="{07231D48-38FE-4FBD-9201-A7343E5C8DB5}">
      <dsp:nvSpPr>
        <dsp:cNvPr id="0" name=""/>
        <dsp:cNvSpPr/>
      </dsp:nvSpPr>
      <dsp:spPr>
        <a:xfrm>
          <a:off x="2473161" y="1794697"/>
          <a:ext cx="2734638" cy="2734638"/>
        </a:xfrm>
        <a:prstGeom prst="ellipse">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tx1"/>
              </a:solidFill>
              <a:latin typeface="+mn-lt"/>
              <a:cs typeface="Times New Roman" panose="02020603050405020304" pitchFamily="18" charset="0"/>
            </a:rPr>
            <a:t>Förälder</a:t>
          </a:r>
          <a:endParaRPr lang="sv-SE" sz="1500" kern="1200" dirty="0">
            <a:solidFill>
              <a:schemeClr val="tx1"/>
            </a:solidFill>
            <a:latin typeface="+mn-lt"/>
            <a:cs typeface="Times New Roman" panose="02020603050405020304" pitchFamily="18" charset="0"/>
          </a:endParaRPr>
        </a:p>
      </dsp:txBody>
      <dsp:txXfrm>
        <a:off x="3203309" y="1999795"/>
        <a:ext cx="1274341" cy="615293"/>
      </dsp:txXfrm>
    </dsp:sp>
    <dsp:sp modelId="{256F75F6-045B-4FA9-8939-F7C3F324E2C6}">
      <dsp:nvSpPr>
        <dsp:cNvPr id="0" name=""/>
        <dsp:cNvSpPr/>
      </dsp:nvSpPr>
      <dsp:spPr>
        <a:xfrm>
          <a:off x="2947219" y="2612882"/>
          <a:ext cx="1823092" cy="1936670"/>
        </a:xfrm>
        <a:prstGeom prst="ellipse">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tx1"/>
              </a:solidFill>
              <a:latin typeface="+mn-lt"/>
              <a:cs typeface="Times New Roman" panose="02020603050405020304" pitchFamily="18" charset="0"/>
            </a:rPr>
            <a:t>Ungdom</a:t>
          </a:r>
          <a:endParaRPr lang="sv-SE" sz="1500" kern="1200" dirty="0">
            <a:solidFill>
              <a:schemeClr val="tx1"/>
            </a:solidFill>
            <a:latin typeface="+mn-lt"/>
            <a:cs typeface="Times New Roman" panose="02020603050405020304" pitchFamily="18" charset="0"/>
          </a:endParaRPr>
        </a:p>
      </dsp:txBody>
      <dsp:txXfrm>
        <a:off x="3214205" y="3097050"/>
        <a:ext cx="1289120" cy="96833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0A1A012-431C-4880-9CA2-92997A067D4F}" type="datetimeFigureOut">
              <a:rPr lang="sv-SE" smtClean="0"/>
              <a:t>2025-07-03</a:t>
            </a:fld>
            <a:endParaRPr lang="sv-SE"/>
          </a:p>
        </p:txBody>
      </p:sp>
      <p:sp>
        <p:nvSpPr>
          <p:cNvPr id="4" name="Platshållare för sidfo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431DFBA-0E52-4D0F-A189-EDAD34BE7A30}" type="slidenum">
              <a:rPr lang="sv-SE" smtClean="0"/>
              <a:t>‹#›</a:t>
            </a:fld>
            <a:endParaRPr lang="sv-SE"/>
          </a:p>
        </p:txBody>
      </p:sp>
    </p:spTree>
    <p:extLst>
      <p:ext uri="{BB962C8B-B14F-4D97-AF65-F5344CB8AC3E}">
        <p14:creationId xmlns:p14="http://schemas.microsoft.com/office/powerpoint/2010/main" val="2563032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7046D77-7A3F-4FA9-AC92-709AED4FB5F6}" type="datetimeFigureOut">
              <a:rPr lang="sv-SE" smtClean="0"/>
              <a:pPr/>
              <a:t>2025-07-03</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E5D709F-E256-4A36-B43A-C2969BEDD107}" type="slidenum">
              <a:rPr lang="sv-SE" smtClean="0"/>
              <a:pPr/>
              <a:t>‹#›</a:t>
            </a:fld>
            <a:endParaRPr lang="sv-SE"/>
          </a:p>
        </p:txBody>
      </p:sp>
    </p:spTree>
    <p:extLst>
      <p:ext uri="{BB962C8B-B14F-4D97-AF65-F5344CB8AC3E}">
        <p14:creationId xmlns:p14="http://schemas.microsoft.com/office/powerpoint/2010/main" val="2729276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609600" marR="0" lvl="0" indent="-609600" algn="l" defTabSz="914400" rtl="0" eaLnBrk="1" fontAlgn="auto" latinLnBrk="0" hangingPunct="1">
              <a:lnSpc>
                <a:spcPct val="9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10 min 	</a:t>
            </a:r>
          </a:p>
          <a:p>
            <a:pPr marL="609600" marR="0" lvl="0" indent="-609600" algn="l" defTabSz="914400" rtl="0" eaLnBrk="1" fontAlgn="auto" latinLnBrk="0" hangingPunct="1">
              <a:lnSpc>
                <a:spcPct val="9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Hej och välkomna!</a:t>
            </a:r>
          </a:p>
          <a:p>
            <a:pPr marL="609600" marR="0" lvl="0" indent="-609600" algn="l" defTabSz="914400" rtl="0" eaLnBrk="1" fontAlgn="auto" latinLnBrk="0" hangingPunct="1">
              <a:lnSpc>
                <a:spcPct val="9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sv-SE" sz="1200" b="1" i="0" u="none" strike="noStrike" kern="1200" cap="none" spc="0" normalizeH="0" baseline="0" noProof="0" dirty="0">
                <a:ln>
                  <a:noFill/>
                </a:ln>
                <a:solidFill>
                  <a:prstClr val="black"/>
                </a:solidFill>
                <a:effectLst/>
                <a:uLnTx/>
                <a:uFillTx/>
                <a:latin typeface="Calibri"/>
                <a:ea typeface="+mn-ea"/>
                <a:cs typeface="+mn-cs"/>
              </a:rPr>
              <a:t>Fråga gruppen: </a:t>
            </a:r>
            <a:r>
              <a:rPr kumimoji="0" lang="sv-SE" sz="1200" b="0" i="0" u="none" strike="noStrike" kern="1200" cap="none" spc="0" normalizeH="0" baseline="0" noProof="0" dirty="0">
                <a:ln>
                  <a:noFill/>
                </a:ln>
                <a:solidFill>
                  <a:prstClr val="black"/>
                </a:solidFill>
                <a:effectLst/>
                <a:uLnTx/>
                <a:uFillTx/>
                <a:latin typeface="Calibri"/>
                <a:ea typeface="+mn-ea"/>
                <a:cs typeface="+mn-cs"/>
              </a:rPr>
              <a:t>Har alla haft sin första gruppträff? Hur många har haft sin andra gruppträff? Tredje gruppträff?</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     Vi kommer att prata mer på handledningen hur det har gått med föräldragrupperna.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Stockholm Type Regular" pitchFamily="50" charset="0"/>
                <a:ea typeface="+mn-ea"/>
                <a:cs typeface="+mn-cs"/>
              </a:rPr>
              <a:t>Vi gör en liten återkoppling från utbildningsdag 1. Hur har ni kunnat använda er av Komet-principerna i ert jobb eller i vardagen?</a:t>
            </a:r>
            <a:r>
              <a:rPr kumimoji="0" lang="sv-SE" sz="1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Stockholm Type Regular"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Stockholm Type Regular" pitchFamily="50" charset="0"/>
                <a:ea typeface="+mn-ea"/>
                <a:cs typeface="+mn-cs"/>
              </a:rPr>
              <a:t>Ta med: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Stockholm Type Regular" pitchFamily="50" charset="0"/>
                <a:ea typeface="+mn-ea"/>
                <a:cs typeface="+mn-cs"/>
              </a:rPr>
              <a:t>Åhörarkopior (läggs upp i Plusportalen)</a:t>
            </a:r>
            <a:endParaRPr kumimoji="0" lang="sv-SE" sz="1200" b="0" i="0" u="none" strike="noStrike" kern="1200" cap="none" spc="0" normalizeH="0" baseline="0" noProof="0" dirty="0">
              <a:ln>
                <a:noFill/>
              </a:ln>
              <a:solidFill>
                <a:prstClr val="black"/>
              </a:solidFill>
              <a:effectLst/>
              <a:uLnTx/>
              <a:uFillTx/>
              <a:latin typeface="Stockholm Type Regular" pitchFamily="50"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Stockholm Type Regular" pitchFamily="50" charset="0"/>
                <a:ea typeface="+mn-ea"/>
                <a:cs typeface="+mn-cs"/>
              </a:rPr>
              <a:t>Gruppledarfärdigheter-lista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Stockholm Type Regular" pitchFamily="50" charset="0"/>
                <a:ea typeface="+mn-ea"/>
                <a:cs typeface="+mn-cs"/>
              </a:rPr>
              <a:t>Planscher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Stockholm Type Regular" pitchFamily="50" charset="0"/>
                <a:ea typeface="+mn-ea"/>
                <a:cs typeface="+mn-cs"/>
              </a:rPr>
              <a:t>Namnlappar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Stockholm Type Regular" pitchFamily="50" charset="0"/>
                <a:ea typeface="+mn-ea"/>
                <a:cs typeface="+mn-cs"/>
              </a:rPr>
              <a:t>Handledningsagenda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Stockholm Type Regular" pitchFamily="50" charset="0"/>
                <a:ea typeface="+mn-ea"/>
                <a:cs typeface="+mn-cs"/>
              </a:rPr>
              <a:t>Uppdraget-planscher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Stockholm Type Regular" pitchFamily="50" charset="0"/>
                <a:ea typeface="+mn-ea"/>
                <a:cs typeface="+mn-cs"/>
              </a:rPr>
              <a:t>Att lära ut Komet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Stockholm Type Regular" pitchFamily="50" charset="0"/>
                <a:ea typeface="+mn-ea"/>
                <a:cs typeface="+mn-cs"/>
              </a:rPr>
              <a:t>Problemlösningsformulär F24 till handledning</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2572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3 min</a:t>
            </a:r>
            <a:endParaRPr lang="sv-SE" b="1"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i="0" dirty="0"/>
              <a:t>Under tidigare utbildningsdagar har vi pratat om förstärkning och vi börjar med att repetera det. (Gäller 12-18)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Inom inlärningsteori är </a:t>
            </a:r>
            <a:r>
              <a:rPr lang="sv-SE" b="1" dirty="0"/>
              <a:t>förstärkning</a:t>
            </a:r>
            <a:r>
              <a:rPr lang="sv-SE" dirty="0"/>
              <a:t> något som ökar sannolikheten för att ett beteende ska upprepas. </a:t>
            </a:r>
            <a:endParaRPr lang="sv-SE" sz="1200" b="1" i="1" kern="1200" dirty="0">
              <a:solidFill>
                <a:schemeClr val="tx1"/>
              </a:solidFill>
              <a:effectLst/>
              <a:latin typeface="+mn-lt"/>
              <a:ea typeface="+mn-ea"/>
              <a:cs typeface="+mn-cs"/>
            </a:endParaRPr>
          </a:p>
          <a:p>
            <a:pPr marL="171450" indent="-171450">
              <a:buFont typeface="Arial" panose="020B0604020202020204" pitchFamily="34" charset="0"/>
              <a:buChar char="•"/>
            </a:pPr>
            <a:r>
              <a:rPr lang="sv-SE" dirty="0"/>
              <a:t>Förstärkning påverkar </a:t>
            </a:r>
            <a:r>
              <a:rPr lang="sv-SE" baseline="0" dirty="0"/>
              <a:t>starkt vår inlärning. </a:t>
            </a:r>
            <a:endParaRPr lang="sv-SE" dirty="0"/>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Inom inlärningsteorin står orden positivt och negativt</a:t>
            </a:r>
            <a:r>
              <a:rPr lang="sv-SE" baseline="0" dirty="0">
                <a:latin typeface="Arial" panose="020B0604020202020204" pitchFamily="34" charset="0"/>
                <a:cs typeface="Arial" panose="020B0604020202020204" pitchFamily="34" charset="0"/>
              </a:rPr>
              <a:t> inte för bra eller dåligt, utan ska ses som </a:t>
            </a:r>
            <a:r>
              <a:rPr lang="sv-SE" b="1" baseline="0" dirty="0">
                <a:latin typeface="Arial" panose="020B0604020202020204" pitchFamily="34" charset="0"/>
                <a:cs typeface="Arial" panose="020B0604020202020204" pitchFamily="34" charset="0"/>
              </a:rPr>
              <a:t>matematiska termer</a:t>
            </a:r>
            <a:r>
              <a:rPr lang="sv-SE" baseline="0" dirty="0">
                <a:latin typeface="Arial" panose="020B0604020202020204" pitchFamily="34" charset="0"/>
                <a:cs typeface="Arial" panose="020B0604020202020204" pitchFamily="34" charset="0"/>
              </a:rPr>
              <a:t>: Positiv betyder att något </a:t>
            </a:r>
            <a:r>
              <a:rPr lang="sv-SE" b="1" baseline="0" dirty="0">
                <a:latin typeface="Arial" panose="020B0604020202020204" pitchFamily="34" charset="0"/>
                <a:cs typeface="Arial" panose="020B0604020202020204" pitchFamily="34" charset="0"/>
              </a:rPr>
              <a:t>läggs till </a:t>
            </a:r>
            <a:r>
              <a:rPr lang="sv-SE" baseline="0" dirty="0">
                <a:latin typeface="Arial" panose="020B0604020202020204" pitchFamily="34" charset="0"/>
                <a:cs typeface="Arial" panose="020B0604020202020204" pitchFamily="34" charset="0"/>
              </a:rPr>
              <a:t>och negativ betyder att </a:t>
            </a:r>
            <a:r>
              <a:rPr lang="sv-SE" b="1" baseline="0" dirty="0">
                <a:latin typeface="Arial" panose="020B0604020202020204" pitchFamily="34" charset="0"/>
                <a:cs typeface="Arial" panose="020B0604020202020204" pitchFamily="34" charset="0"/>
              </a:rPr>
              <a:t>något tas bort</a:t>
            </a:r>
            <a:r>
              <a:rPr lang="sv-SE" baseline="0" dirty="0">
                <a:latin typeface="Arial" panose="020B0604020202020204" pitchFamily="34" charset="0"/>
                <a:cs typeface="Arial" panose="020B0604020202020204" pitchFamily="34" charset="0"/>
              </a:rPr>
              <a:t>. </a:t>
            </a:r>
          </a:p>
          <a:p>
            <a:endParaRPr lang="sv-SE" i="1" dirty="0">
              <a:latin typeface="Arial" panose="020B0604020202020204" pitchFamily="34" charset="0"/>
              <a:cs typeface="Arial" panose="020B0604020202020204" pitchFamily="34" charset="0"/>
            </a:endParaRPr>
          </a:p>
          <a:p>
            <a:r>
              <a:rPr lang="sv-SE" b="1" i="1" dirty="0">
                <a:latin typeface="Arial" panose="020B0604020202020204" pitchFamily="34" charset="0"/>
                <a:cs typeface="Arial" panose="020B0604020202020204" pitchFamily="34" charset="0"/>
              </a:rPr>
              <a:t>Positiv förstärkning</a:t>
            </a:r>
            <a:endParaRPr lang="sv-SE" i="1" dirty="0">
              <a:latin typeface="Arial" panose="020B0604020202020204" pitchFamily="34" charset="0"/>
              <a:cs typeface="Arial" panose="020B0604020202020204" pitchFamily="34" charset="0"/>
            </a:endParaRPr>
          </a:p>
          <a:p>
            <a:pPr marL="360000" marR="0" lvl="1"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dirty="0">
                <a:latin typeface="Arial" panose="020B0604020202020204" pitchFamily="34" charset="0"/>
                <a:cs typeface="Arial" panose="020B0604020202020204" pitchFamily="34" charset="0"/>
              </a:rPr>
              <a:t>Positiv förstärkning</a:t>
            </a:r>
            <a:r>
              <a:rPr lang="sv-SE" baseline="0" dirty="0">
                <a:latin typeface="Arial" panose="020B0604020202020204" pitchFamily="34" charset="0"/>
                <a:cs typeface="Arial" panose="020B0604020202020204" pitchFamily="34" charset="0"/>
              </a:rPr>
              <a:t> är när vi </a:t>
            </a:r>
            <a:r>
              <a:rPr lang="sv-SE" b="1" baseline="0" dirty="0">
                <a:latin typeface="Arial" panose="020B0604020202020204" pitchFamily="34" charset="0"/>
                <a:cs typeface="Arial" panose="020B0604020202020204" pitchFamily="34" charset="0"/>
              </a:rPr>
              <a:t>uppnår</a:t>
            </a:r>
            <a:r>
              <a:rPr lang="sv-SE" baseline="0" dirty="0">
                <a:latin typeface="Arial" panose="020B0604020202020204" pitchFamily="34" charset="0"/>
                <a:cs typeface="Arial" panose="020B0604020202020204" pitchFamily="34" charset="0"/>
              </a:rPr>
              <a:t> något som en konsekvens av vårt beteende. Vi får beröm, uppmärksamhet, kärlek, omtanke, lön, glass etc. </a:t>
            </a:r>
            <a:r>
              <a:rPr lang="sv-SE" b="1" baseline="0" dirty="0">
                <a:latin typeface="Arial" panose="020B0604020202020204" pitchFamily="34" charset="0"/>
                <a:cs typeface="Arial" panose="020B0604020202020204" pitchFamily="34" charset="0"/>
              </a:rPr>
              <a:t>Vi vinner något, </a:t>
            </a:r>
            <a:r>
              <a:rPr lang="sv-SE" b="0" baseline="0" dirty="0">
                <a:latin typeface="Arial" panose="020B0604020202020204" pitchFamily="34" charset="0"/>
                <a:cs typeface="Arial" panose="020B0604020202020204" pitchFamily="34" charset="0"/>
              </a:rPr>
              <a:t>vilket ökar sannolikheten för att beteendet ska upprepas. </a:t>
            </a:r>
          </a:p>
          <a:p>
            <a:pPr marL="360000" marR="0" lvl="1"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b="0" baseline="0" dirty="0">
                <a:latin typeface="Arial" panose="020B0604020202020204" pitchFamily="34" charset="0"/>
                <a:cs typeface="Arial" panose="020B0604020202020204" pitchFamily="34" charset="0"/>
              </a:rPr>
              <a:t>Till exempel: </a:t>
            </a:r>
            <a:r>
              <a:rPr lang="sv-SE" b="0" dirty="0">
                <a:latin typeface="Arial" panose="020B0604020202020204" pitchFamily="34" charset="0"/>
                <a:cs typeface="Arial" panose="020B0604020202020204" pitchFamily="34" charset="0"/>
              </a:rPr>
              <a:t>Har vi fått god mat och ett trevligt bemötande på en restaurang ökar sannolikheten att vi går dit – den goda maten och det trevliga bemötandet är de positiva förstärkarna. </a:t>
            </a:r>
            <a:r>
              <a:rPr lang="sv-SE" sz="1200" b="1" i="1" dirty="0">
                <a:effectLst/>
                <a:latin typeface="Arial" panose="020B0604020202020204" pitchFamily="34" charset="0"/>
                <a:ea typeface="Times New Roman" panose="02020603050405020304" pitchFamily="18" charset="0"/>
              </a:rPr>
              <a:t>När en ungdom städar sitt rum utan att bli tillsagd får den beröm av föräldern, vilket ökar sannolikheten att ungdomen städar igen.</a:t>
            </a:r>
            <a:endParaRPr lang="sv-SE" b="0" baseline="0" dirty="0">
              <a:latin typeface="Arial" panose="020B0604020202020204" pitchFamily="34" charset="0"/>
              <a:cs typeface="Arial" panose="020B0604020202020204" pitchFamily="34" charset="0"/>
            </a:endParaRPr>
          </a:p>
          <a:p>
            <a:pPr lvl="1"/>
            <a:endParaRPr lang="sv-SE" i="1" dirty="0">
              <a:latin typeface="Arial" panose="020B0604020202020204" pitchFamily="34" charset="0"/>
              <a:cs typeface="Arial" panose="020B0604020202020204" pitchFamily="34" charset="0"/>
            </a:endParaRPr>
          </a:p>
          <a:p>
            <a:r>
              <a:rPr lang="sv-SE" b="1" i="1" dirty="0">
                <a:latin typeface="Arial" panose="020B0604020202020204" pitchFamily="34" charset="0"/>
                <a:cs typeface="Arial" panose="020B0604020202020204" pitchFamily="34" charset="0"/>
              </a:rPr>
              <a:t>Negativ förstärkning</a:t>
            </a:r>
            <a:endParaRPr lang="sv-SE" i="0" dirty="0">
              <a:latin typeface="Arial" panose="020B0604020202020204" pitchFamily="34" charset="0"/>
              <a:cs typeface="Arial" panose="020B0604020202020204" pitchFamily="34" charset="0"/>
            </a:endParaRPr>
          </a:p>
          <a:p>
            <a:pPr marL="360000" marR="0" lvl="1"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dirty="0">
                <a:latin typeface="Arial" panose="020B0604020202020204" pitchFamily="34" charset="0"/>
                <a:cs typeface="Arial" panose="020B0604020202020204" pitchFamily="34" charset="0"/>
              </a:rPr>
              <a:t>Negativ förstärkning</a:t>
            </a:r>
            <a:r>
              <a:rPr lang="sv-SE" baseline="0" dirty="0">
                <a:latin typeface="Arial" panose="020B0604020202020204" pitchFamily="34" charset="0"/>
                <a:cs typeface="Arial" panose="020B0604020202020204" pitchFamily="34" charset="0"/>
              </a:rPr>
              <a:t> är när vi</a:t>
            </a:r>
            <a:r>
              <a:rPr lang="sv-SE" dirty="0">
                <a:latin typeface="Arial" panose="020B0604020202020204" pitchFamily="34" charset="0"/>
                <a:cs typeface="Arial" panose="020B0604020202020204" pitchFamily="34" charset="0"/>
              </a:rPr>
              <a:t> </a:t>
            </a:r>
            <a:r>
              <a:rPr lang="sv-SE" b="1" dirty="0">
                <a:latin typeface="Arial" panose="020B0604020202020204" pitchFamily="34" charset="0"/>
                <a:cs typeface="Arial" panose="020B0604020202020204" pitchFamily="34" charset="0"/>
              </a:rPr>
              <a:t>slipper </a:t>
            </a:r>
            <a:r>
              <a:rPr lang="sv-SE" dirty="0">
                <a:latin typeface="Arial" panose="020B0604020202020204" pitchFamily="34" charset="0"/>
                <a:cs typeface="Arial" panose="020B0604020202020204" pitchFamily="34" charset="0"/>
              </a:rPr>
              <a:t>något vilket leder till att beteendet ökar i frekvens. Här handlar det om saker vi inte tycker om som t. ex kritik, rädsla, fysisk smärta, skam och förluster av olika slag. </a:t>
            </a:r>
            <a:r>
              <a:rPr lang="sv-SE" b="1" dirty="0">
                <a:latin typeface="Arial" panose="020B0604020202020204" pitchFamily="34" charset="0"/>
                <a:cs typeface="Arial" panose="020B0604020202020204" pitchFamily="34" charset="0"/>
              </a:rPr>
              <a:t>Vi vill undvika obehag, </a:t>
            </a:r>
            <a:r>
              <a:rPr lang="sv-SE" i="0" dirty="0">
                <a:latin typeface="Arial" panose="020B0604020202020204" pitchFamily="34" charset="0"/>
                <a:cs typeface="Arial" panose="020B0604020202020204" pitchFamily="34" charset="0"/>
              </a:rPr>
              <a:t>vilket ökar sannolikheten för ett visst beteende (det beteende som stänger av eller minskar risken för det obehagliga.) </a:t>
            </a:r>
          </a:p>
          <a:p>
            <a:pPr marL="360000" marR="0" lvl="1"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i="0" dirty="0">
                <a:latin typeface="Arial" panose="020B0604020202020204" pitchFamily="34" charset="0"/>
                <a:cs typeface="Arial" panose="020B0604020202020204" pitchFamily="34" charset="0"/>
              </a:rPr>
              <a:t>Till exempel: Den intensiva och envisa signalen i bilen får oss snabbt att spänna fast säkerhetsbältet – den envisa signalen är en negativ förstärkare. </a:t>
            </a:r>
            <a:r>
              <a:rPr lang="sv-SE" sz="1200" b="1" i="1" dirty="0">
                <a:effectLst/>
                <a:latin typeface="Arial" panose="020B0604020202020204" pitchFamily="34" charset="0"/>
                <a:ea typeface="Times New Roman" panose="02020603050405020304" pitchFamily="18" charset="0"/>
              </a:rPr>
              <a:t>En ungdom som brukar vägra gå upp på morgonen går upp direkt när larmet piper och slipper därför att föräldern tjatar.</a:t>
            </a:r>
            <a:endParaRPr lang="sv-SE" b="1" dirty="0">
              <a:latin typeface="Arial" panose="020B0604020202020204" pitchFamily="34" charset="0"/>
              <a:cs typeface="Arial" panose="020B0604020202020204" pitchFamily="34" charset="0"/>
            </a:endParaRPr>
          </a:p>
          <a:p>
            <a:pPr marL="360000" marR="0" lvl="1"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sv-S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2933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r>
              <a:rPr lang="sv-SE" sz="1200" b="0" dirty="0">
                <a:latin typeface="Arial" panose="020B0604020202020204" pitchFamily="34" charset="0"/>
                <a:cs typeface="Arial" panose="020B0604020202020204" pitchFamily="34" charset="0"/>
              </a:rPr>
              <a:t>3 min</a:t>
            </a:r>
          </a:p>
          <a:p>
            <a:endParaRPr lang="sv-SE" sz="1200"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800" b="0" dirty="0">
                <a:latin typeface="Arial" panose="020B0604020202020204" pitchFamily="34" charset="0"/>
                <a:cs typeface="Arial" panose="020B0604020202020204" pitchFamily="34" charset="0"/>
              </a:rPr>
              <a:t>Att göra hemuppgiften kan vara både positivt eller negativt förstärkt. Jag kanske gör den för att jag märker att det blir roligare hemma med mitt barn (beteendet är positivt förstärkt), eller för att slippa skämmas på nästa träff för att jag inte gjort den (beteendet är negativt förstärkt). </a:t>
            </a:r>
            <a:endParaRPr lang="sv-SE" sz="18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b="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b="0" dirty="0">
                <a:latin typeface="Arial" panose="020B0604020202020204" pitchFamily="34" charset="0"/>
                <a:cs typeface="Arial" panose="020B0604020202020204" pitchFamily="34" charset="0"/>
              </a:rPr>
              <a:t>Spelar det någon roll varför man gör hemuppgiften? Om det är positivt eller negativt förstärkt?</a:t>
            </a:r>
          </a:p>
          <a:p>
            <a:pPr marL="171450" indent="-171450" eaLnBrk="1" hangingPunct="1">
              <a:buFont typeface="Arial" panose="020B0604020202020204" pitchFamily="34" charset="0"/>
              <a:buChar char="•"/>
            </a:pPr>
            <a:endParaRPr lang="sv-SE" sz="1200" baseline="0" dirty="0">
              <a:latin typeface="Arial" panose="020B0604020202020204" pitchFamily="34" charset="0"/>
              <a:cs typeface="Arial" panose="020B0604020202020204" pitchFamily="34" charset="0"/>
            </a:endParaRPr>
          </a:p>
          <a:p>
            <a:pPr marL="360000" marR="0" lvl="0"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200" b="0" dirty="0"/>
              <a:t>Ja. När vi vill förändra ett beteende hos oss själv eller hos någon annan är positiv förstärkning det i särklass bästa sättet. Uppmuntra och kärlek</a:t>
            </a:r>
            <a:r>
              <a:rPr lang="sv-SE" sz="1200" b="0" baseline="0" dirty="0"/>
              <a:t> </a:t>
            </a:r>
            <a:r>
              <a:rPr lang="sv-SE" sz="1200" b="0" dirty="0"/>
              <a:t>gör oss nöjda och tillfreds och vi lär oss också mer effektivt.</a:t>
            </a:r>
            <a:endParaRPr lang="sv-SE" sz="1200" b="1" dirty="0"/>
          </a:p>
          <a:p>
            <a:pPr marL="360000" marR="0" lvl="0"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200" b="0" dirty="0">
                <a:latin typeface="Arial" panose="020B0604020202020204" pitchFamily="34" charset="0"/>
                <a:cs typeface="Arial" panose="020B0604020202020204" pitchFamily="34" charset="0"/>
              </a:rPr>
              <a:t>Positiv förstärkning har också mer långsiktigt</a:t>
            </a:r>
            <a:r>
              <a:rPr lang="sv-SE" sz="1200" b="0" baseline="0" dirty="0">
                <a:latin typeface="Arial" panose="020B0604020202020204" pitchFamily="34" charset="0"/>
                <a:cs typeface="Arial" panose="020B0604020202020204" pitchFamily="34" charset="0"/>
              </a:rPr>
              <a:t> hållbara effekter</a:t>
            </a:r>
            <a:r>
              <a:rPr lang="sv-SE" sz="1200" b="0" dirty="0">
                <a:latin typeface="Arial" panose="020B0604020202020204" pitchFamily="34" charset="0"/>
                <a:cs typeface="Arial" panose="020B0604020202020204" pitchFamily="34" charset="0"/>
              </a:rPr>
              <a:t>: Ett positivt förstärkt beteende är mer stabilt när det väl är inlärt, tenderar att bli självförstärkande (bli en inre förstärkare) dvs att vi kopplar ihop att göra läxan med en må-bra-känsla (som ursprungligen är inlärd eftersom vi tidigare har fått beröm/fått positiva konsekvenser). </a:t>
            </a:r>
          </a:p>
          <a:p>
            <a:pPr marL="360000" marR="0" lvl="0"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200" b="0" dirty="0">
                <a:latin typeface="Arial" panose="020B0604020202020204" pitchFamily="34" charset="0"/>
                <a:cs typeface="Arial" panose="020B0604020202020204" pitchFamily="34" charset="0"/>
              </a:rPr>
              <a:t>Negativ förstärkning</a:t>
            </a:r>
            <a:r>
              <a:rPr lang="sv-SE" sz="1200" b="0" baseline="0" dirty="0">
                <a:latin typeface="Arial" panose="020B0604020202020204" pitchFamily="34" charset="0"/>
                <a:cs typeface="Arial" panose="020B0604020202020204" pitchFamily="34" charset="0"/>
              </a:rPr>
              <a:t> </a:t>
            </a:r>
            <a:r>
              <a:rPr lang="sv-SE" sz="1200" b="0" dirty="0">
                <a:latin typeface="Arial" panose="020B0604020202020204" pitchFamily="34" charset="0"/>
                <a:cs typeface="Arial" panose="020B0604020202020204" pitchFamily="34" charset="0"/>
              </a:rPr>
              <a:t>är kortsiktigt belönande (vi undviker obehag i stunden), men beteendet är sammankopplat med rädsla för att utsättas för obehag.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a:t>Positiv förstärkning är en grundbult i</a:t>
            </a:r>
            <a:r>
              <a:rPr lang="sv-SE" sz="1200" b="0" baseline="0" dirty="0"/>
              <a:t> Komet och finns med i Positiv uppmärksam, Ficklampan och fokus på det som fungerar, 5-1:an, Gemensam stund, FUB och i uppdrag och Ormen som vi kommer berätta om under nästa utbildningsdag.</a:t>
            </a:r>
            <a:endParaRPr lang="sv-SE" sz="1200" b="0" dirty="0">
              <a:latin typeface="+mn-lt"/>
            </a:endParaRPr>
          </a:p>
          <a:p>
            <a:pPr marL="171450" indent="-171450" eaLnBrk="1" hangingPunct="1">
              <a:buFont typeface="Arial" panose="020B0604020202020204" pitchFamily="34" charset="0"/>
              <a:buChar char="•"/>
            </a:pPr>
            <a:endParaRPr lang="sv-SE" sz="1200" b="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a:latin typeface="Arial" panose="020B0604020202020204" pitchFamily="34" charset="0"/>
                <a:cs typeface="Arial" panose="020B0604020202020204" pitchFamily="34" charset="0"/>
              </a:rPr>
              <a:t>Ref: </a:t>
            </a:r>
            <a:r>
              <a:rPr lang="sv-SE" sz="1200" b="0" dirty="0" err="1">
                <a:latin typeface="Arial" panose="020B0604020202020204" pitchFamily="34" charset="0"/>
                <a:cs typeface="Arial" panose="020B0604020202020204" pitchFamily="34" charset="0"/>
              </a:rPr>
              <a:t>Kåver</a:t>
            </a:r>
            <a:r>
              <a:rPr lang="sv-SE" sz="1200" b="0" dirty="0">
                <a:latin typeface="Arial" panose="020B0604020202020204" pitchFamily="34" charset="0"/>
                <a:cs typeface="Arial" panose="020B0604020202020204" pitchFamily="34" charset="0"/>
              </a:rPr>
              <a:t> (2016)</a:t>
            </a:r>
          </a:p>
          <a:p>
            <a:pPr marL="171450" indent="-171450" eaLnBrk="1" hangingPunct="1">
              <a:buFont typeface="Arial" panose="020B0604020202020204" pitchFamily="34" charset="0"/>
              <a:buChar char="•"/>
            </a:pPr>
            <a:endParaRPr lang="sv-SE" sz="1200" b="0" dirty="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endParaRPr lang="sv-SE" sz="1200" b="0" dirty="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endParaRPr lang="sv-SE" sz="1200" b="0" dirty="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endParaRPr lang="sv-SE" sz="1200" b="0"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sv-SE" sz="1000" b="0" dirty="0">
              <a:latin typeface="+mn-lt"/>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3124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Platshållare för bildobjekt 1"/>
          <p:cNvSpPr>
            <a:spLocks noGrp="1" noRot="1" noChangeAspect="1" noTextEdit="1"/>
          </p:cNvSpPr>
          <p:nvPr>
            <p:ph type="sldImg"/>
          </p:nvPr>
        </p:nvSpPr>
        <p:spPr>
          <a:ln/>
        </p:spPr>
      </p:sp>
      <p:sp>
        <p:nvSpPr>
          <p:cNvPr id="100355" name="Platshållare för anteckningar 2"/>
          <p:cNvSpPr>
            <a:spLocks noGrp="1"/>
          </p:cNvSpPr>
          <p:nvPr>
            <p:ph type="body" idx="1"/>
          </p:nvPr>
        </p:nvSpPr>
        <p:spPr>
          <a:noFill/>
          <a:ln/>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sv-SE" dirty="0">
                <a:latin typeface="Arial" panose="020B0604020202020204" pitchFamily="34" charset="0"/>
                <a:cs typeface="Arial" panose="020B0604020202020204" pitchFamily="34" charset="0"/>
              </a:rPr>
              <a:t>4 min</a:t>
            </a:r>
            <a:endParaRPr lang="sv-SE"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latin typeface="Arial" panose="020B0604020202020204" pitchFamily="34" charset="0"/>
                <a:cs typeface="Arial" panose="020B0604020202020204" pitchFamily="34" charset="0"/>
              </a:rPr>
              <a:t>Försvagning, är som vi sa tidigare, något som minskar sannolikheten för att beteendet upprepas,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aseline="0" dirty="0">
                <a:latin typeface="Arial" panose="020B0604020202020204" pitchFamily="34" charset="0"/>
                <a:cs typeface="Arial" panose="020B0604020202020204" pitchFamily="34" charset="0"/>
              </a:rPr>
              <a:t>(Nämn endast om det kommer frågor om positiv och negativ försvagning: något vi gillar tas bort </a:t>
            </a:r>
            <a:r>
              <a:rPr lang="sv-SE" i="1" baseline="0" dirty="0">
                <a:latin typeface="Arial" panose="020B0604020202020204" pitchFamily="34" charset="0"/>
                <a:cs typeface="Arial" panose="020B0604020202020204" pitchFamily="34" charset="0"/>
              </a:rPr>
              <a:t>negativ försvagning </a:t>
            </a:r>
            <a:r>
              <a:rPr lang="sv-SE" baseline="0" dirty="0">
                <a:latin typeface="Arial" panose="020B0604020202020204" pitchFamily="34" charset="0"/>
                <a:cs typeface="Arial" panose="020B0604020202020204" pitchFamily="34" charset="0"/>
              </a:rPr>
              <a:t>eller något vi ogillar läggs till </a:t>
            </a:r>
            <a:r>
              <a:rPr lang="sv-SE" i="1" baseline="0" dirty="0">
                <a:latin typeface="Arial" panose="020B0604020202020204" pitchFamily="34" charset="0"/>
                <a:cs typeface="Arial" panose="020B0604020202020204" pitchFamily="34" charset="0"/>
              </a:rPr>
              <a:t>positiv försvagning).</a:t>
            </a:r>
            <a:endParaRPr lang="sv-S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sv-SE"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latin typeface="Arial" panose="020B0604020202020204" pitchFamily="34" charset="0"/>
                <a:cs typeface="Arial" panose="020B0604020202020204" pitchFamily="34" charset="0"/>
              </a:rPr>
              <a:t>Försvagning är ett vanligt förekommande sätt att försöka förändra andras beteenden</a:t>
            </a:r>
            <a:r>
              <a:rPr lang="sv-SE" dirty="0">
                <a:latin typeface="Arial" panose="020B0604020202020204" pitchFamily="34" charset="0"/>
                <a:cs typeface="Arial" panose="020B0604020202020204" pitchFamily="34" charset="0"/>
              </a:rPr>
              <a:t> och som förälder kan det vara i form av hot, skäll, indragen veckopeng</a:t>
            </a:r>
            <a:r>
              <a:rPr lang="sv-SE" baseline="0" dirty="0">
                <a:latin typeface="Arial" panose="020B0604020202020204" pitchFamily="34" charset="0"/>
                <a:cs typeface="Arial" panose="020B0604020202020204" pitchFamily="34" charset="0"/>
              </a:rPr>
              <a:t> med mera.</a:t>
            </a:r>
            <a:endParaRPr lang="sv-S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sv-SE"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sv-SE" b="1" dirty="0">
                <a:latin typeface="Arial" panose="020B0604020202020204" pitchFamily="34" charset="0"/>
                <a:cs typeface="Arial" panose="020B0604020202020204" pitchFamily="34" charset="0"/>
              </a:rPr>
              <a:t>Fråga gruppen: </a:t>
            </a:r>
            <a:r>
              <a:rPr lang="sv-SE" dirty="0">
                <a:latin typeface="Arial" panose="020B0604020202020204" pitchFamily="34" charset="0"/>
                <a:cs typeface="Arial" panose="020B0604020202020204" pitchFamily="34" charset="0"/>
              </a:rPr>
              <a:t>Varför</a:t>
            </a:r>
            <a:r>
              <a:rPr lang="sv-SE" baseline="0" dirty="0">
                <a:latin typeface="Arial" panose="020B0604020202020204" pitchFamily="34" charset="0"/>
                <a:cs typeface="Arial" panose="020B0604020202020204" pitchFamily="34" charset="0"/>
              </a:rPr>
              <a:t> använder vi ibland </a:t>
            </a:r>
            <a:r>
              <a:rPr lang="sv-SE" dirty="0">
                <a:latin typeface="Arial" panose="020B0604020202020204" pitchFamily="34" charset="0"/>
                <a:cs typeface="Arial" panose="020B0604020202020204" pitchFamily="34" charset="0"/>
              </a:rPr>
              <a:t>hot</a:t>
            </a:r>
            <a:r>
              <a:rPr lang="sv-SE" baseline="0" dirty="0">
                <a:latin typeface="Arial" panose="020B0604020202020204" pitchFamily="34" charset="0"/>
                <a:cs typeface="Arial" panose="020B0604020202020204" pitchFamily="34" charset="0"/>
              </a:rPr>
              <a:t> och </a:t>
            </a:r>
            <a:r>
              <a:rPr lang="sv-SE" dirty="0">
                <a:latin typeface="Arial" panose="020B0604020202020204" pitchFamily="34" charset="0"/>
                <a:cs typeface="Arial" panose="020B0604020202020204" pitchFamily="34" charset="0"/>
              </a:rPr>
              <a:t>skäll?</a:t>
            </a:r>
          </a:p>
          <a:p>
            <a:pPr marL="171450" indent="-171450">
              <a:buFont typeface="Wingdings" panose="05000000000000000000" pitchFamily="2" charset="2"/>
              <a:buChar char="Ø"/>
            </a:pPr>
            <a:r>
              <a:rPr lang="sv-SE" i="1" dirty="0">
                <a:latin typeface="Arial" panose="020B0604020202020204" pitchFamily="34" charset="0"/>
                <a:cs typeface="Arial" panose="020B0604020202020204" pitchFamily="34" charset="0"/>
              </a:rPr>
              <a:t>Fyll på med punkterna om de inte nämns.</a:t>
            </a:r>
          </a:p>
          <a:p>
            <a:pPr marL="360000" indent="-180000">
              <a:buFont typeface="Courier New" panose="02070309020205020404" pitchFamily="49" charset="0"/>
              <a:buChar char="o"/>
            </a:pPr>
            <a:r>
              <a:rPr lang="sv-SE" dirty="0">
                <a:latin typeface="Arial" panose="020B0604020202020204" pitchFamily="34" charset="0"/>
                <a:cs typeface="Arial" panose="020B0604020202020204" pitchFamily="34" charset="0"/>
              </a:rPr>
              <a:t>Det kan vara (intermittent) förstärkande för </a:t>
            </a:r>
            <a:r>
              <a:rPr lang="sv-SE" b="1" dirty="0">
                <a:latin typeface="Arial" panose="020B0604020202020204" pitchFamily="34" charset="0"/>
                <a:cs typeface="Arial" panose="020B0604020202020204" pitchFamily="34" charset="0"/>
              </a:rPr>
              <a:t>föräldern</a:t>
            </a:r>
            <a:r>
              <a:rPr lang="sv-SE" b="1" baseline="0" dirty="0">
                <a:latin typeface="Arial" panose="020B0604020202020204" pitchFamily="34" charset="0"/>
                <a:cs typeface="Arial" panose="020B0604020202020204" pitchFamily="34" charset="0"/>
              </a:rPr>
              <a:t> </a:t>
            </a:r>
            <a:r>
              <a:rPr lang="sv-SE" baseline="0" dirty="0">
                <a:latin typeface="Arial" panose="020B0604020202020204" pitchFamily="34" charset="0"/>
                <a:cs typeface="Arial" panose="020B0604020202020204" pitchFamily="34" charset="0"/>
              </a:rPr>
              <a:t>att skälla – fungerar på kort sikt eller ibland.</a:t>
            </a:r>
          </a:p>
          <a:p>
            <a:pPr marL="360000" marR="0" lvl="0"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200" kern="1200" dirty="0">
                <a:solidFill>
                  <a:schemeClr val="tx1"/>
                </a:solidFill>
                <a:effectLst/>
                <a:latin typeface="+mn-lt"/>
              </a:rPr>
              <a:t>En anledning till att föräldrar använder sig av tjat och skäll är att det ibland fungerar på kort sikt. Barnet slutar ofta för stunden, men börjar snart bråka och tjata igen. </a:t>
            </a:r>
          </a:p>
          <a:p>
            <a:pPr marL="360000" marR="0" lvl="0"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200" baseline="0" dirty="0">
                <a:latin typeface="Arial" panose="020B0604020202020204" pitchFamily="34" charset="0"/>
                <a:cs typeface="Arial" panose="020B0604020202020204" pitchFamily="34" charset="0"/>
              </a:rPr>
              <a:t>Att något fungerar på kort sikt kallas för kortsiktsfällan och kan ha att göra med att de direkta konsekvenserna av ett beteende påverkar beteenden mer än de långsiktiga. </a:t>
            </a:r>
          </a:p>
          <a:p>
            <a:pPr marL="360000" marR="0" lvl="0"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dirty="0">
                <a:latin typeface="Arial" panose="020B0604020202020204" pitchFamily="34" charset="0"/>
                <a:cs typeface="Arial" panose="020B0604020202020204" pitchFamily="34" charset="0"/>
              </a:rPr>
              <a:t>Vi tror att det är så man uppfostrar, att det</a:t>
            </a:r>
            <a:r>
              <a:rPr lang="sv-SE" baseline="0" dirty="0">
                <a:latin typeface="Arial" panose="020B0604020202020204" pitchFamily="34" charset="0"/>
                <a:cs typeface="Arial" panose="020B0604020202020204" pitchFamily="34" charset="0"/>
              </a:rPr>
              <a:t> är viktigt att utdela straff ”något dåligt måste ske så han/hon lär sig”. Känns som att man gör något åt problemet.</a:t>
            </a:r>
          </a:p>
          <a:p>
            <a:pPr marL="360000" indent="-180000">
              <a:buFont typeface="Courier New" panose="02070309020205020404" pitchFamily="49" charset="0"/>
              <a:buChar char="o"/>
            </a:pPr>
            <a:r>
              <a:rPr lang="sv-SE" baseline="0" dirty="0">
                <a:latin typeface="Arial" panose="020B0604020202020204" pitchFamily="34" charset="0"/>
                <a:cs typeface="Arial" panose="020B0604020202020204" pitchFamily="34" charset="0"/>
              </a:rPr>
              <a:t>Men lär barnet sig något? Kopplingen mellan </a:t>
            </a:r>
            <a:r>
              <a:rPr lang="sv-SE" b="0" baseline="0" dirty="0">
                <a:latin typeface="Arial" panose="020B0604020202020204" pitchFamily="34" charset="0"/>
                <a:cs typeface="Arial" panose="020B0604020202020204" pitchFamily="34" charset="0"/>
              </a:rPr>
              <a:t>straffet och beteendet är sällan särskilt tydligt, det är omöjligt att göra beteendet ogjort och </a:t>
            </a:r>
            <a:r>
              <a:rPr lang="sv-SE" b="0" baseline="0" dirty="0" err="1">
                <a:latin typeface="Arial" panose="020B0604020202020204" pitchFamily="34" charset="0"/>
                <a:cs typeface="Arial" panose="020B0604020202020204" pitchFamily="34" charset="0"/>
              </a:rPr>
              <a:t>nyinlärningen</a:t>
            </a:r>
            <a:r>
              <a:rPr lang="sv-SE" b="0" baseline="0" dirty="0">
                <a:latin typeface="Arial" panose="020B0604020202020204" pitchFamily="34" charset="0"/>
                <a:cs typeface="Arial" panose="020B0604020202020204" pitchFamily="34" charset="0"/>
              </a:rPr>
              <a:t> är minimal och det sker därför </a:t>
            </a:r>
            <a:r>
              <a:rPr lang="sv-SE" b="0" dirty="0"/>
              <a:t>ingen utveckling eller förändring i beteende eller kunskap.</a:t>
            </a:r>
            <a:endParaRPr lang="sv-SE" b="0" baseline="0" dirty="0">
              <a:latin typeface="Arial" panose="020B0604020202020204" pitchFamily="34" charset="0"/>
              <a:cs typeface="Arial" panose="020B0604020202020204" pitchFamily="34" charset="0"/>
            </a:endParaRPr>
          </a:p>
          <a:p>
            <a:pPr marL="0" indent="0">
              <a:buFont typeface="Arial"/>
              <a:buNone/>
            </a:pPr>
            <a:r>
              <a:rPr lang="sv-SE" baseline="0" dirty="0">
                <a:latin typeface="Arial" panose="020B0604020202020204" pitchFamily="34" charset="0"/>
                <a:cs typeface="Arial" panose="020B0604020202020204" pitchFamily="34" charset="0"/>
              </a:rPr>
              <a:t> </a:t>
            </a:r>
          </a:p>
          <a:p>
            <a:pPr marL="171450" indent="-171450">
              <a:buFont typeface="Arial"/>
              <a:buChar char="•"/>
            </a:pPr>
            <a:r>
              <a:rPr lang="sv-SE" baseline="0" dirty="0">
                <a:latin typeface="Arial" panose="020B0604020202020204" pitchFamily="34" charset="0"/>
                <a:cs typeface="Arial" panose="020B0604020202020204" pitchFamily="34" charset="0"/>
              </a:rPr>
              <a:t>Sammanfattningsvis: Mest effektivt för att förändra beteenden är att förstärka bra beteenden. </a:t>
            </a:r>
          </a:p>
          <a:p>
            <a:pPr marL="171450" indent="-171450">
              <a:buFont typeface="Arial"/>
              <a:buChar char="•"/>
            </a:pPr>
            <a:endParaRPr lang="sv-SE" baseline="0" dirty="0">
              <a:latin typeface="Arial" panose="020B0604020202020204" pitchFamily="34" charset="0"/>
              <a:cs typeface="Arial" panose="020B0604020202020204" pitchFamily="34" charset="0"/>
            </a:endParaRPr>
          </a:p>
          <a:p>
            <a:pPr marL="0" indent="0">
              <a:buFont typeface="Arial"/>
              <a:buNone/>
            </a:pPr>
            <a:r>
              <a:rPr lang="sv-SE" i="1" baseline="0" dirty="0">
                <a:latin typeface="Arial" panose="020B0604020202020204" pitchFamily="34" charset="0"/>
                <a:cs typeface="Arial" panose="020B0604020202020204" pitchFamily="34" charset="0"/>
              </a:rPr>
              <a:t>Vid </a:t>
            </a:r>
            <a:r>
              <a:rPr lang="sv-SE" i="1" baseline="0" dirty="0" err="1">
                <a:latin typeface="Arial" panose="020B0604020202020204" pitchFamily="34" charset="0"/>
                <a:cs typeface="Arial" panose="020B0604020202020204" pitchFamily="34" charset="0"/>
              </a:rPr>
              <a:t>ev</a:t>
            </a:r>
            <a:r>
              <a:rPr lang="sv-SE" i="1" baseline="0" dirty="0">
                <a:latin typeface="Arial" panose="020B0604020202020204" pitchFamily="34" charset="0"/>
                <a:cs typeface="Arial" panose="020B0604020202020204" pitchFamily="34" charset="0"/>
              </a:rPr>
              <a:t> frågor om skillnaden mellan försvagning och utsläckning:</a:t>
            </a:r>
          </a:p>
          <a:p>
            <a:r>
              <a:rPr lang="sv-SE" b="1" dirty="0"/>
              <a:t>Utsläckning</a:t>
            </a:r>
            <a:r>
              <a:rPr lang="sv-SE" dirty="0"/>
              <a:t> betyder att du </a:t>
            </a:r>
            <a:r>
              <a:rPr lang="sv-SE" b="1" dirty="0"/>
              <a:t>slutar ge en belöning</a:t>
            </a:r>
            <a:r>
              <a:rPr lang="sv-SE" dirty="0"/>
              <a:t> som ett beteende tidigare har lett till.</a:t>
            </a:r>
          </a:p>
          <a:p>
            <a:pPr>
              <a:buFont typeface="Arial" panose="020B0604020202020204" pitchFamily="34" charset="0"/>
              <a:buChar char="•"/>
            </a:pPr>
            <a:r>
              <a:rPr lang="sv-SE" dirty="0"/>
              <a:t>Beteendet får ingen respons längre → det tappar sin mening och försvinner med tiden.</a:t>
            </a:r>
          </a:p>
          <a:p>
            <a:pPr>
              <a:buFont typeface="Arial" panose="020B0604020202020204" pitchFamily="34" charset="0"/>
              <a:buChar char="•"/>
            </a:pPr>
            <a:r>
              <a:rPr lang="sv-SE" dirty="0"/>
              <a:t>Inget nytt läggs till, inget tas bort – man </a:t>
            </a:r>
            <a:r>
              <a:rPr lang="sv-SE" b="1" dirty="0"/>
              <a:t>ignorerar</a:t>
            </a:r>
            <a:r>
              <a:rPr lang="sv-SE" dirty="0"/>
              <a:t> eller </a:t>
            </a:r>
            <a:r>
              <a:rPr lang="sv-SE" b="1" dirty="0"/>
              <a:t>tar bort förstärkningen</a:t>
            </a:r>
            <a:r>
              <a:rPr lang="sv-SE" dirty="0"/>
              <a:t>.</a:t>
            </a:r>
          </a:p>
          <a:p>
            <a:r>
              <a:rPr lang="sv-SE" b="1" dirty="0"/>
              <a:t>Försvagning</a:t>
            </a:r>
            <a:r>
              <a:rPr lang="sv-SE" dirty="0"/>
              <a:t> betyder att du </a:t>
            </a:r>
            <a:r>
              <a:rPr lang="sv-SE" b="1" dirty="0"/>
              <a:t>straffar ett beteende</a:t>
            </a:r>
            <a:r>
              <a:rPr lang="sv-SE" dirty="0"/>
              <a:t> så att det händer mer sällan.</a:t>
            </a:r>
          </a:p>
          <a:p>
            <a:pPr>
              <a:buFont typeface="Arial" panose="020B0604020202020204" pitchFamily="34" charset="0"/>
              <a:buChar char="•"/>
            </a:pPr>
            <a:r>
              <a:rPr lang="sv-SE" dirty="0"/>
              <a:t>Något obehagligt händer </a:t>
            </a:r>
            <a:r>
              <a:rPr lang="sv-SE" b="1" dirty="0"/>
              <a:t>efter</a:t>
            </a:r>
            <a:r>
              <a:rPr lang="sv-SE" dirty="0"/>
              <a:t> beteendet, eller något trevligt tas bort → barnet lär sig att "det här lönar sig inte".</a:t>
            </a:r>
          </a:p>
          <a:p>
            <a:pPr>
              <a:buFont typeface="Arial" panose="020B0604020202020204" pitchFamily="34" charset="0"/>
              <a:buChar char="•"/>
            </a:pPr>
            <a:r>
              <a:rPr lang="sv-SE" dirty="0"/>
              <a:t>Man </a:t>
            </a:r>
            <a:r>
              <a:rPr lang="sv-SE" b="1" dirty="0"/>
              <a:t>lägger till ett obehag</a:t>
            </a:r>
            <a:r>
              <a:rPr lang="sv-SE" dirty="0"/>
              <a:t> eller </a:t>
            </a:r>
            <a:r>
              <a:rPr lang="sv-SE" b="1" dirty="0"/>
              <a:t>tar bort en belöning</a:t>
            </a:r>
            <a:r>
              <a:rPr lang="sv-SE" dirty="0"/>
              <a:t> direkt.</a:t>
            </a:r>
          </a:p>
          <a:p>
            <a:pPr>
              <a:buFont typeface="Arial" panose="020B0604020202020204" pitchFamily="34" charset="0"/>
              <a:buNone/>
            </a:pPr>
            <a:endParaRPr lang="sv-SE" dirty="0"/>
          </a:p>
          <a:p>
            <a:pPr marL="0" indent="0">
              <a:buFont typeface="Arial"/>
              <a:buNone/>
            </a:pPr>
            <a:endParaRPr lang="sv-SE" baseline="0" dirty="0">
              <a:latin typeface="Arial" panose="020B0604020202020204" pitchFamily="34" charset="0"/>
              <a:cs typeface="Arial" panose="020B0604020202020204" pitchFamily="34" charset="0"/>
            </a:endParaRPr>
          </a:p>
          <a:p>
            <a:pPr marL="0" indent="0">
              <a:buFont typeface="Arial"/>
              <a:buNone/>
            </a:pPr>
            <a:endParaRPr lang="sv-SE" baseline="0" dirty="0">
              <a:latin typeface="Arial" panose="020B0604020202020204" pitchFamily="34" charset="0"/>
              <a:cs typeface="Arial" panose="020B0604020202020204" pitchFamily="34" charset="0"/>
            </a:endParaRPr>
          </a:p>
        </p:txBody>
      </p:sp>
      <p:sp>
        <p:nvSpPr>
          <p:cNvPr id="100356" name="Platshållare för bildnumm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7B6538-646B-4C8B-BB7E-9C7D7B730489}"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3209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Platshållare för bildobjekt 1"/>
          <p:cNvSpPr>
            <a:spLocks noGrp="1" noRot="1" noChangeAspect="1" noTextEdit="1"/>
          </p:cNvSpPr>
          <p:nvPr>
            <p:ph type="sldImg"/>
          </p:nvPr>
        </p:nvSpPr>
        <p:spPr>
          <a:ln/>
        </p:spPr>
      </p:sp>
      <p:sp>
        <p:nvSpPr>
          <p:cNvPr id="102403" name="Platshållare för anteckningar 2"/>
          <p:cNvSpPr>
            <a:spLocks noGrp="1"/>
          </p:cNvSpPr>
          <p:nvPr>
            <p:ph type="body" idx="1"/>
          </p:nvPr>
        </p:nvSpPr>
        <p:spPr>
          <a:noFill/>
          <a:ln/>
        </p:spPr>
        <p:txBody>
          <a:bodyPr>
            <a:normAutofit/>
          </a:bodyPr>
          <a:lstStyle/>
          <a:p>
            <a:pPr marL="0" indent="0" eaLnBrk="1" hangingPunct="1">
              <a:buFont typeface="Arial"/>
              <a:buNone/>
            </a:pPr>
            <a:r>
              <a:rPr lang="sv-SE" dirty="0"/>
              <a:t>2 min</a:t>
            </a:r>
          </a:p>
          <a:p>
            <a:pPr marL="0" indent="0" eaLnBrk="1" hangingPunct="1">
              <a:buFont typeface="Arial"/>
              <a:buNone/>
            </a:pPr>
            <a:endParaRPr lang="sv-SE" dirty="0"/>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sv-SE" b="0" dirty="0"/>
              <a:t>I Komet 12-18 finns exempel på försvagning i form av </a:t>
            </a:r>
            <a:r>
              <a:rPr lang="sv-SE" sz="1200" b="1" dirty="0">
                <a:latin typeface="Times New Roman" panose="02020603050405020304" pitchFamily="18" charset="0"/>
                <a:cs typeface="Times New Roman" panose="02020603050405020304" pitchFamily="18" charset="0"/>
              </a:rPr>
              <a:t>indragen förmån som konsekvens </a:t>
            </a:r>
            <a:r>
              <a:rPr lang="sv-SE" sz="1200" dirty="0">
                <a:latin typeface="Times New Roman" panose="02020603050405020304" pitchFamily="18" charset="0"/>
                <a:cs typeface="Times New Roman" panose="02020603050405020304" pitchFamily="18" charset="0"/>
              </a:rPr>
              <a:t>när regel inte följs i en regelplan. Det kan användas när syftet är att stoppa ett uppenbart olämpligt beteende (farligt, skadligt) </a:t>
            </a:r>
          </a:p>
          <a:p>
            <a:pPr marL="0" indent="0" eaLnBrk="1" hangingPunct="1">
              <a:buFont typeface="Arial"/>
              <a:buNone/>
            </a:pPr>
            <a:r>
              <a:rPr lang="sv-SE" i="1" baseline="0" dirty="0"/>
              <a:t>Tänk på att ungdomen ska känna till vad som händer om en regel/ök inte följs. Konsekvensen ska vara förutsägbar och rimlig, etiskt försvarbar. </a:t>
            </a:r>
            <a:endParaRPr lang="sv-SE" i="1" dirty="0"/>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sv-SE" i="1" dirty="0"/>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sv-SE" baseline="0" dirty="0"/>
              <a:t>Vi lyfte tidigare om forskningen; en studie med ungdomar som slogs 3 ggr/v. Ungdomarna fick samtalskontakt och </a:t>
            </a:r>
            <a:r>
              <a:rPr lang="sv-SE" baseline="0" dirty="0" err="1"/>
              <a:t>fld</a:t>
            </a:r>
            <a:r>
              <a:rPr lang="sv-SE" baseline="0" dirty="0"/>
              <a:t> uppmanades att uppmärksamma och belöna positiva beteenden. Trots det var ungdomarna lika aggressiva. När </a:t>
            </a:r>
            <a:r>
              <a:rPr lang="sv-SE" baseline="0" dirty="0" err="1"/>
              <a:t>fld</a:t>
            </a:r>
            <a:r>
              <a:rPr lang="sv-SE" baseline="0" dirty="0"/>
              <a:t> lade in konsekvenser i form av </a:t>
            </a:r>
            <a:r>
              <a:rPr lang="sv-SE" b="1" baseline="0" dirty="0"/>
              <a:t>indragna förmåner</a:t>
            </a:r>
            <a:r>
              <a:rPr lang="sv-SE" baseline="0" dirty="0"/>
              <a:t> minskade slagsmålen tvärt. Följande 2 månader slogs ungdomarna 1 </a:t>
            </a:r>
            <a:r>
              <a:rPr lang="sv-SE" baseline="0" dirty="0" err="1"/>
              <a:t>gg</a:t>
            </a:r>
            <a:r>
              <a:rPr lang="sv-SE" baseline="0" dirty="0"/>
              <a:t>/v, därefter inte alls. (Stein, 1999)</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sv-SE" dirty="0"/>
          </a:p>
          <a:p>
            <a:pPr marL="0" indent="0" eaLnBrk="1" hangingPunct="1">
              <a:buFont typeface="Arial"/>
              <a:buNone/>
            </a:pPr>
            <a:r>
              <a:rPr lang="sv-SE" dirty="0"/>
              <a:t>Det är viktigt att påminna föräldrarna om att se över balansen i Förtroendekontot.</a:t>
            </a:r>
          </a:p>
          <a:p>
            <a:pPr>
              <a:buFont typeface="Arial" pitchFamily="34" charset="0"/>
              <a:buNone/>
            </a:pPr>
            <a:endParaRPr lang="sv-SE" dirty="0"/>
          </a:p>
        </p:txBody>
      </p:sp>
      <p:sp>
        <p:nvSpPr>
          <p:cNvPr id="102404" name="Platshållare för bildnumm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185D2-1EE3-4824-B176-11978971061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8083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91139" name="Platshållare för anteckninga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0" marR="0" lvl="0" indent="0" algn="l" defTabSz="914400" rtl="0" eaLnBrk="1" fontAlgn="base" latinLnBrk="0" hangingPunct="1">
              <a:lnSpc>
                <a:spcPct val="100000"/>
              </a:lnSpc>
              <a:spcBef>
                <a:spcPct val="0"/>
              </a:spcBef>
              <a:spcAft>
                <a:spcPct val="0"/>
              </a:spcAft>
              <a:buClrTx/>
              <a:buSzTx/>
              <a:buFont typeface="Arial"/>
              <a:buNone/>
              <a:tabLst/>
              <a:defRPr/>
            </a:pPr>
            <a:r>
              <a:rPr lang="sv-SE" dirty="0">
                <a:latin typeface="Arial" panose="020B0604020202020204" pitchFamily="34" charset="0"/>
                <a:cs typeface="Arial" panose="020B0604020202020204" pitchFamily="34" charset="0"/>
              </a:rPr>
              <a:t>2 min</a:t>
            </a:r>
          </a:p>
          <a:p>
            <a:pPr marL="0" marR="0" lvl="0" indent="0" algn="l" defTabSz="914400" rtl="0" eaLnBrk="1" fontAlgn="auto" latinLnBrk="0" hangingPunct="1">
              <a:lnSpc>
                <a:spcPct val="100000"/>
              </a:lnSpc>
              <a:spcBef>
                <a:spcPct val="0"/>
              </a:spcBef>
              <a:spcAft>
                <a:spcPts val="0"/>
              </a:spcAft>
              <a:buClrTx/>
              <a:buSzTx/>
              <a:buFontTx/>
              <a:buNone/>
              <a:tabLst/>
              <a:defRPr/>
            </a:pPr>
            <a:r>
              <a:rPr lang="sv-SE" b="0" i="0" dirty="0">
                <a:solidFill>
                  <a:srgbClr val="423D33"/>
                </a:solidFill>
                <a:effectLst/>
                <a:latin typeface="-apple-system"/>
              </a:rPr>
              <a:t>Utsläckning sker när ett tidigare förstärkt beteende inte längre följs av en förstärkning, vilket leder till att beteendet gradvis minskar i frekvens och till slut försvinner.</a:t>
            </a:r>
          </a:p>
          <a:p>
            <a:pPr marL="0" marR="0" lvl="0" indent="0" algn="l" defTabSz="914400" rtl="0" eaLnBrk="1" fontAlgn="auto" latinLnBrk="0" hangingPunct="1">
              <a:lnSpc>
                <a:spcPct val="100000"/>
              </a:lnSpc>
              <a:spcBef>
                <a:spcPct val="0"/>
              </a:spcBef>
              <a:spcAft>
                <a:spcPts val="0"/>
              </a:spcAft>
              <a:buClrTx/>
              <a:buSzTx/>
              <a:buFontTx/>
              <a:buNone/>
              <a:tabLst/>
              <a:defRPr/>
            </a:pPr>
            <a:endParaRPr lang="sv-SE"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Ett effektivt sätt att </a:t>
            </a:r>
            <a:r>
              <a:rPr lang="sv-SE" b="1" i="0" dirty="0">
                <a:latin typeface="Arial" panose="020B0604020202020204" pitchFamily="34" charset="0"/>
                <a:cs typeface="Arial" panose="020B0604020202020204" pitchFamily="34" charset="0"/>
              </a:rPr>
              <a:t>minska beteenden </a:t>
            </a:r>
            <a:r>
              <a:rPr lang="sv-SE" i="0" dirty="0">
                <a:latin typeface="Arial" panose="020B0604020202020204" pitchFamily="34" charset="0"/>
                <a:cs typeface="Arial" panose="020B0604020202020204" pitchFamily="34" charset="0"/>
              </a:rPr>
              <a:t>är därför att </a:t>
            </a:r>
            <a:r>
              <a:rPr lang="sv-SE" b="1" i="0" dirty="0">
                <a:latin typeface="Arial" panose="020B0604020202020204" pitchFamily="34" charset="0"/>
                <a:cs typeface="Arial" panose="020B0604020202020204" pitchFamily="34" charset="0"/>
              </a:rPr>
              <a:t>inte uppmärksamma dem. </a:t>
            </a:r>
            <a:br>
              <a:rPr lang="sv-SE" dirty="0"/>
            </a:br>
            <a:r>
              <a:rPr lang="sv-SE" b="0" i="1" dirty="0">
                <a:solidFill>
                  <a:srgbClr val="423D33"/>
                </a:solidFill>
                <a:effectLst/>
                <a:latin typeface="-apple-system"/>
              </a:rPr>
              <a:t>Exempel:</a:t>
            </a:r>
            <a:endParaRPr lang="sv-SE" dirty="0">
              <a:latin typeface="Arial" panose="020B0604020202020204" pitchFamily="34" charset="0"/>
              <a:cs typeface="Arial" panose="020B0604020202020204" pitchFamily="34" charset="0"/>
            </a:endParaRPr>
          </a:p>
          <a:p>
            <a:pPr marL="360000" indent="-180000">
              <a:buFont typeface="Courier New" panose="02070309020205020404" pitchFamily="49" charset="0"/>
              <a:buChar char="o"/>
            </a:pPr>
            <a:r>
              <a:rPr lang="sv-SE" dirty="0">
                <a:latin typeface="Arial" panose="020B0604020202020204" pitchFamily="34" charset="0"/>
                <a:cs typeface="Arial" panose="020B0604020202020204" pitchFamily="34" charset="0"/>
              </a:rPr>
              <a:t>Gruppledaren följde inte längre upp hemuppgiften, så föräldrarna slutade att göra den.</a:t>
            </a:r>
          </a:p>
          <a:p>
            <a:pPr marL="360000" marR="0" lvl="0"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200" dirty="0">
                <a:latin typeface="Times New Roman" panose="02020603050405020304" pitchFamily="18" charset="0"/>
                <a:cs typeface="Times New Roman" panose="02020603050405020304" pitchFamily="18" charset="0"/>
              </a:rPr>
              <a:t>Föräldern fortsatte med sin syssla och undvek förklaringar och argument, så ungdomen slutade tjata om att få vara ute längre på kvällen. </a:t>
            </a:r>
          </a:p>
          <a:p>
            <a:pPr marL="360000" marR="0" lvl="0"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b="0" i="0" dirty="0">
                <a:solidFill>
                  <a:srgbClr val="423D33"/>
                </a:solidFill>
                <a:effectLst/>
                <a:latin typeface="-apple-system"/>
              </a:rPr>
              <a:t>Om ungdomen inte längre får uppmärksamhet (positiv förstärkning) för tjat om utetider, kan tjatandet minska och till slut upphöra, då ungdomen lär sig att det inte lönar sig att tjata. </a:t>
            </a:r>
            <a:endParaRPr lang="sv-SE" sz="12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sv-S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MEN</a:t>
            </a:r>
            <a:r>
              <a:rPr lang="sv-SE" baseline="0" dirty="0">
                <a:latin typeface="Arial" panose="020B0604020202020204" pitchFamily="34" charset="0"/>
                <a:cs typeface="Arial" panose="020B0604020202020204" pitchFamily="34" charset="0"/>
              </a:rPr>
              <a:t> vi</a:t>
            </a:r>
            <a:r>
              <a:rPr lang="sv-SE" dirty="0">
                <a:latin typeface="Arial" panose="020B0604020202020204" pitchFamily="34" charset="0"/>
                <a:cs typeface="Arial" panose="020B0604020202020204" pitchFamily="34" charset="0"/>
              </a:rPr>
              <a:t> behöver göra</a:t>
            </a:r>
            <a:r>
              <a:rPr lang="sv-SE" baseline="0" dirty="0">
                <a:latin typeface="Arial" panose="020B0604020202020204" pitchFamily="34" charset="0"/>
                <a:cs typeface="Arial" panose="020B0604020202020204" pitchFamily="34" charset="0"/>
              </a:rPr>
              <a:t> något annat också för att utsläckningen ska bli effektiv: ge alternativ, ge uppmärksamhet direkt när ungdomen upphör med problembeteendet.</a:t>
            </a:r>
          </a:p>
          <a:p>
            <a:pPr marL="171450" indent="-171450">
              <a:buFont typeface="Arial" panose="020B0604020202020204" pitchFamily="34" charset="0"/>
              <a:buChar char="•"/>
            </a:pPr>
            <a:endParaRPr lang="sv-S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sv-SE" dirty="0" err="1">
                <a:effectLst/>
                <a:latin typeface="Times New Roman" panose="02020603050405020304" pitchFamily="18" charset="0"/>
                <a:ea typeface="Times New Roman" panose="02020603050405020304" pitchFamily="18" charset="0"/>
                <a:cs typeface="Times New Roman" panose="02020603050405020304" pitchFamily="18" charset="0"/>
              </a:rPr>
              <a:t>Kåver</a:t>
            </a:r>
            <a:r>
              <a:rPr lang="sv-SE" dirty="0">
                <a:effectLst/>
                <a:latin typeface="Times New Roman" panose="02020603050405020304" pitchFamily="18" charset="0"/>
                <a:ea typeface="Times New Roman" panose="02020603050405020304" pitchFamily="18" charset="0"/>
                <a:cs typeface="Times New Roman" panose="02020603050405020304" pitchFamily="18" charset="0"/>
              </a:rPr>
              <a:t>, 2016)</a:t>
            </a:r>
            <a:endParaRPr lang="sv-SE" dirty="0">
              <a:latin typeface="Stockholm Type Regular" pitchFamily="50" charset="0"/>
            </a:endParaRPr>
          </a:p>
          <a:p>
            <a:pPr marL="171450" indent="-171450">
              <a:buFont typeface="Arial" panose="020B0604020202020204" pitchFamily="34" charset="0"/>
              <a:buChar char="•"/>
            </a:pPr>
            <a:endParaRPr lang="sv-SE" baseline="0" dirty="0">
              <a:latin typeface="Arial" panose="020B0604020202020204" pitchFamily="34" charset="0"/>
              <a:cs typeface="Arial" panose="020B0604020202020204" pitchFamily="34" charset="0"/>
            </a:endParaRPr>
          </a:p>
        </p:txBody>
      </p:sp>
      <p:sp>
        <p:nvSpPr>
          <p:cNvPr id="89092"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A07D68-7D7D-4BE0-BC2B-1C44DE83240A}"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8739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8C43279-FC3F-46F4-AC07-F53172AA4F6D}" type="slidenum">
              <a:rPr lang="sv-SE" smtClean="0"/>
              <a:pPr/>
              <a:t>15</a:t>
            </a:fld>
            <a:endParaRPr lang="sv-SE"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normAutofit/>
          </a:bodyPr>
          <a:lstStyle/>
          <a:p>
            <a:r>
              <a:rPr lang="sv-SE" sz="1200" kern="1200" dirty="0">
                <a:solidFill>
                  <a:schemeClr val="tx1"/>
                </a:solidFill>
                <a:effectLst/>
                <a:latin typeface="+mn-lt"/>
                <a:ea typeface="+mn-ea"/>
                <a:cs typeface="+mn-cs"/>
              </a:rPr>
              <a:t>2 min</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Nu övergår vi till att prata om Beteendeanalys.</a:t>
            </a:r>
            <a:r>
              <a:rPr lang="sv-SE" sz="1200" kern="1200" baseline="0" dirty="0">
                <a:solidFill>
                  <a:schemeClr val="tx1"/>
                </a:solidFill>
                <a:effectLst/>
                <a:latin typeface="+mn-lt"/>
                <a:ea typeface="+mn-ea"/>
                <a:cs typeface="+mn-cs"/>
              </a:rPr>
              <a:t> </a:t>
            </a:r>
          </a:p>
          <a:p>
            <a:r>
              <a:rPr lang="sv-SE" sz="1200" kern="1200" baseline="0" dirty="0">
                <a:solidFill>
                  <a:schemeClr val="tx1"/>
                </a:solidFill>
                <a:effectLst/>
                <a:latin typeface="+mn-lt"/>
                <a:ea typeface="+mn-ea"/>
                <a:cs typeface="+mn-cs"/>
              </a:rPr>
              <a:t>Genom beteendeanalys kan vi förstå mer om </a:t>
            </a:r>
            <a:r>
              <a:rPr lang="sv-SE" sz="1200" kern="1200" dirty="0">
                <a:solidFill>
                  <a:schemeClr val="tx1"/>
                </a:solidFill>
                <a:effectLst/>
                <a:latin typeface="+mn-lt"/>
                <a:ea typeface="+mn-ea"/>
                <a:cs typeface="+mn-cs"/>
              </a:rPr>
              <a:t>HUR vi lär oss nya beteenden, hur beteenden VIDMAKTHÅLLS och hur man kan FÖRÄNDRA beteendemönster, hos sig själv och andra.</a:t>
            </a:r>
          </a:p>
          <a:p>
            <a:pPr lvl="0"/>
            <a:endParaRPr lang="sv-SE" sz="1200" b="1"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I Komet pratar vi om samspelsanalys = eftersom vi tittar på samspelet mellan förälder och ungdom.</a:t>
            </a:r>
          </a:p>
          <a:p>
            <a:r>
              <a:rPr lang="sv-SE" sz="1200" kern="1200" dirty="0">
                <a:solidFill>
                  <a:schemeClr val="tx1"/>
                </a:solidFill>
                <a:effectLst/>
                <a:latin typeface="+mn-lt"/>
                <a:ea typeface="+mn-ea"/>
                <a:cs typeface="+mn-cs"/>
              </a:rPr>
              <a:t> </a:t>
            </a:r>
          </a:p>
          <a:p>
            <a:pPr lvl="0"/>
            <a:r>
              <a:rPr lang="sv-SE" sz="1200" kern="1200" dirty="0">
                <a:solidFill>
                  <a:schemeClr val="tx1"/>
                </a:solidFill>
                <a:effectLst/>
                <a:latin typeface="+mn-lt"/>
                <a:ea typeface="+mn-ea"/>
                <a:cs typeface="+mn-cs"/>
              </a:rPr>
              <a:t>Med kunskaper i BA kan man systematiskt försöka </a:t>
            </a:r>
            <a:r>
              <a:rPr lang="sv-SE" sz="1200" i="1" kern="1200" dirty="0">
                <a:solidFill>
                  <a:schemeClr val="tx1"/>
                </a:solidFill>
                <a:effectLst/>
                <a:latin typeface="+mn-lt"/>
                <a:ea typeface="+mn-ea"/>
                <a:cs typeface="+mn-cs"/>
              </a:rPr>
              <a:t>förstå, förutsäga</a:t>
            </a:r>
            <a:r>
              <a:rPr lang="sv-SE" sz="1200" kern="1200" dirty="0">
                <a:solidFill>
                  <a:schemeClr val="tx1"/>
                </a:solidFill>
                <a:effectLst/>
                <a:latin typeface="+mn-lt"/>
                <a:ea typeface="+mn-ea"/>
                <a:cs typeface="+mn-cs"/>
              </a:rPr>
              <a:t> och </a:t>
            </a:r>
            <a:r>
              <a:rPr lang="sv-SE" sz="1200" i="1" kern="1200" dirty="0">
                <a:solidFill>
                  <a:schemeClr val="tx1"/>
                </a:solidFill>
                <a:effectLst/>
                <a:latin typeface="+mn-lt"/>
                <a:ea typeface="+mn-ea"/>
                <a:cs typeface="+mn-cs"/>
              </a:rPr>
              <a:t>påverka </a:t>
            </a:r>
            <a:r>
              <a:rPr lang="sv-SE" sz="1200" kern="1200" dirty="0">
                <a:solidFill>
                  <a:schemeClr val="tx1"/>
                </a:solidFill>
                <a:effectLst/>
                <a:latin typeface="+mn-lt"/>
                <a:ea typeface="+mn-ea"/>
                <a:cs typeface="+mn-cs"/>
              </a:rPr>
              <a:t>ett beteende – ungdomens och förälderns beteende.</a:t>
            </a:r>
          </a:p>
          <a:p>
            <a:r>
              <a:rPr lang="sv-SE" sz="1200" kern="1200" dirty="0">
                <a:solidFill>
                  <a:schemeClr val="tx1"/>
                </a:solidFill>
                <a:effectLst/>
                <a:latin typeface="+mn-lt"/>
                <a:ea typeface="+mn-ea"/>
                <a:cs typeface="+mn-cs"/>
              </a:rPr>
              <a:t> </a:t>
            </a:r>
          </a:p>
          <a:p>
            <a:pPr lvl="0"/>
            <a:r>
              <a:rPr lang="sv-SE" sz="1200" kern="1200" dirty="0">
                <a:solidFill>
                  <a:schemeClr val="tx1"/>
                </a:solidFill>
                <a:effectLst/>
                <a:latin typeface="+mn-lt"/>
                <a:ea typeface="+mn-ea"/>
                <a:cs typeface="+mn-cs"/>
              </a:rPr>
              <a:t>I Komet 12-18 används tillämpad beteendeanalys genom att försöka förstå hur förälderns och ungdomens beteende påverkar varandra och därmed situationer som uppstår. Föräldern blir på detta sätt en del av ungdomens miljö och genom att ändra sitt beteende kan föräldern förebygga, påverka och bemöta olika beteenden hos ungdomen. </a:t>
            </a:r>
          </a:p>
          <a:p>
            <a:r>
              <a:rPr lang="sv-SE" sz="1200" kern="1200" dirty="0">
                <a:solidFill>
                  <a:schemeClr val="tx1"/>
                </a:solidFill>
                <a:effectLst/>
                <a:latin typeface="+mn-lt"/>
                <a:ea typeface="+mn-ea"/>
                <a:cs typeface="+mn-cs"/>
              </a:rPr>
              <a:t> </a:t>
            </a:r>
          </a:p>
          <a:p>
            <a:pPr lvl="0"/>
            <a:r>
              <a:rPr lang="sv-SE" sz="1200" kern="1200" dirty="0">
                <a:solidFill>
                  <a:schemeClr val="tx1"/>
                </a:solidFill>
                <a:effectLst/>
                <a:latin typeface="+mn-lt"/>
                <a:ea typeface="+mn-ea"/>
                <a:cs typeface="+mn-cs"/>
              </a:rPr>
              <a:t>Det är via föräldern vi jobbar – det är ett effektivt sätt att hjälpa de familjer vi möter.   </a:t>
            </a:r>
          </a:p>
          <a:p>
            <a:pPr lvl="0"/>
            <a:endParaRPr lang="sv-SE"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67824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Autofit/>
          </a:bodyPr>
          <a:lstStyle/>
          <a:p>
            <a:pPr marL="0" indent="0">
              <a:buFont typeface="Arial"/>
              <a:buNone/>
            </a:pPr>
            <a:r>
              <a:rPr lang="sv-SE" sz="1200" baseline="0" dirty="0"/>
              <a:t>2 min</a:t>
            </a:r>
          </a:p>
          <a:p>
            <a:pPr marL="0" indent="0">
              <a:buFont typeface="Arial"/>
              <a:buNone/>
            </a:pPr>
            <a:endParaRPr lang="sv-SE" sz="1200" baseline="0" dirty="0"/>
          </a:p>
          <a:p>
            <a:pPr marL="0" indent="0">
              <a:buFont typeface="Arial" panose="020B0604020202020204" pitchFamily="34" charset="0"/>
              <a:buNone/>
            </a:pPr>
            <a:r>
              <a:rPr lang="sv-SE" sz="1200" baseline="0" dirty="0"/>
              <a:t>Inom inlärningsteorin menar vi att ett beteende är allt det vi gör och säger. Men det är även det vi känner, tänker och hur vår kropp reagerar (</a:t>
            </a:r>
            <a:r>
              <a:rPr lang="sv-SE" sz="1200" dirty="0" err="1">
                <a:latin typeface="Times New Roman" panose="02020603050405020304" pitchFamily="18" charset="0"/>
                <a:cs typeface="Times New Roman" panose="02020603050405020304" pitchFamily="18" charset="0"/>
              </a:rPr>
              <a:t>Kåver</a:t>
            </a:r>
            <a:r>
              <a:rPr lang="sv-SE" sz="1200" dirty="0">
                <a:latin typeface="Times New Roman" panose="02020603050405020304" pitchFamily="18" charset="0"/>
                <a:cs typeface="Times New Roman" panose="02020603050405020304" pitchFamily="18" charset="0"/>
              </a:rPr>
              <a:t>, 2016, Ramnerö &amp; </a:t>
            </a:r>
            <a:r>
              <a:rPr lang="sv-SE" sz="1200" dirty="0" err="1">
                <a:latin typeface="Times New Roman" panose="02020603050405020304" pitchFamily="18" charset="0"/>
                <a:cs typeface="Times New Roman" panose="02020603050405020304" pitchFamily="18" charset="0"/>
              </a:rPr>
              <a:t>Törneke</a:t>
            </a:r>
            <a:r>
              <a:rPr lang="sv-SE" sz="1200" dirty="0">
                <a:latin typeface="Times New Roman" panose="02020603050405020304" pitchFamily="18" charset="0"/>
                <a:cs typeface="Times New Roman" panose="02020603050405020304" pitchFamily="18" charset="0"/>
              </a:rPr>
              <a:t>, 2020)</a:t>
            </a:r>
            <a:r>
              <a:rPr lang="sv-SE" sz="1200" baseline="0" dirty="0"/>
              <a:t>. </a:t>
            </a:r>
          </a:p>
          <a:p>
            <a:pPr marL="171450" indent="-171450">
              <a:buFont typeface="Arial" panose="020B0604020202020204" pitchFamily="34" charset="0"/>
              <a:buChar char="•"/>
            </a:pPr>
            <a:r>
              <a:rPr lang="sv-SE" sz="1200" baseline="0" dirty="0"/>
              <a:t>De ”inre” beteendena som inte är synliga för andra runtomkring är svårare att komma åt och det är därför mer effektivt att tala om de ”yttre”/observerbara beteendena, </a:t>
            </a:r>
            <a:r>
              <a:rPr lang="sv-SE" sz="1200" b="0" i="0" u="none" strike="noStrike" kern="1200" baseline="0" dirty="0">
                <a:solidFill>
                  <a:schemeClr val="tx1"/>
                </a:solidFill>
              </a:rPr>
              <a:t>dvs. </a:t>
            </a:r>
            <a:r>
              <a:rPr lang="sv-SE" sz="1200" b="0" i="0" u="sng" strike="noStrike" kern="1200" baseline="0" dirty="0">
                <a:solidFill>
                  <a:schemeClr val="tx1"/>
                </a:solidFill>
              </a:rPr>
              <a:t>vad</a:t>
            </a:r>
            <a:r>
              <a:rPr lang="sv-SE" sz="1200" b="0" i="0" u="none" strike="noStrike" kern="1200" baseline="0" dirty="0">
                <a:solidFill>
                  <a:schemeClr val="tx1"/>
                </a:solidFill>
              </a:rPr>
              <a:t> gör personen och </a:t>
            </a:r>
            <a:r>
              <a:rPr lang="sv-SE" sz="1200" b="0" i="0" u="sng" strike="noStrike" kern="1200" baseline="0" dirty="0">
                <a:solidFill>
                  <a:schemeClr val="tx1"/>
                </a:solidFill>
              </a:rPr>
              <a:t>hur</a:t>
            </a:r>
            <a:r>
              <a:rPr lang="sv-SE" sz="1200" b="0" i="0" u="none" strike="noStrike" kern="1200" baseline="0" dirty="0">
                <a:solidFill>
                  <a:schemeClr val="tx1"/>
                </a:solidFill>
              </a:rPr>
              <a:t> gör den det</a:t>
            </a:r>
            <a:r>
              <a:rPr lang="sv-SE" sz="1200" baseline="0" dirty="0"/>
              <a:t>. Tolkningar av de inre beteendena landar ofta i egenskaper och etiketteringar, som ni märkte i övningen vi nyss gjorde. </a:t>
            </a:r>
          </a:p>
          <a:p>
            <a:pPr marL="0" indent="0">
              <a:buFont typeface="Arial" panose="020B0604020202020204" pitchFamily="34" charset="0"/>
              <a:buNone/>
            </a:pPr>
            <a:endParaRPr lang="sv-SE" sz="1200" b="0" i="0" u="none" strike="noStrike" kern="1200" baseline="0" dirty="0">
              <a:solidFill>
                <a:schemeClr val="tx1"/>
              </a:solidFill>
            </a:endParaRPr>
          </a:p>
          <a:p>
            <a:pPr marL="171450" indent="-171450">
              <a:buFont typeface="Arial" panose="020B0604020202020204" pitchFamily="34" charset="0"/>
              <a:buChar char="•"/>
            </a:pPr>
            <a:r>
              <a:rPr lang="sv-SE" sz="1200" b="0" baseline="0" dirty="0"/>
              <a:t>Skillnaden mellan ett beteende och en egenskap är att en egenskap är något man är född med, något man ÄR, ljushårig, trotsig. Beteende är handlingar eller reaktioner på en situation, ett sätt att förhålla sig till omgivningen. </a:t>
            </a:r>
          </a:p>
          <a:p>
            <a:pPr marL="0" indent="0">
              <a:buFont typeface="Arial" panose="020B0604020202020204" pitchFamily="34" charset="0"/>
              <a:buNone/>
            </a:pPr>
            <a:endParaRPr lang="sv-SE" sz="1200" b="0" baseline="0" dirty="0"/>
          </a:p>
          <a:p>
            <a:pPr marL="171450" indent="-171450">
              <a:buFont typeface="Arial" panose="020B0604020202020204" pitchFamily="34" charset="0"/>
              <a:buChar char="•"/>
            </a:pPr>
            <a:r>
              <a:rPr lang="sv-SE" sz="1200" b="0" baseline="0" dirty="0"/>
              <a:t>I Komet försöker vi komma bort från etiketterande och beskrivning i egenskaper eftersom det kan vara stigmatiserande och det är inte lika lätt att ändra en egenskap. Däremot vill vi fokusera på beteende eftersom de är lättare att förändra. </a:t>
            </a:r>
            <a:endParaRPr lang="sv-SE" sz="1200" b="1" baseline="0" dirty="0"/>
          </a:p>
          <a:p>
            <a:pPr marL="360000" indent="-171450">
              <a:buFont typeface="Courier New" panose="02070309020205020404" pitchFamily="49" charset="0"/>
              <a:buChar char="o"/>
            </a:pPr>
            <a:r>
              <a:rPr lang="sv-SE" sz="1200" b="0" baseline="0" dirty="0"/>
              <a:t>Det finns forskning som har visat att barn som uppmuntras till att de ÄR smarta, begåvade osv, presterar sämre än barn som uppmuntrades till att vara bra på att KÄMPA. Barn som uppmuntras till att de ÄR på visst sätt har också sämre självkänsla/vågar mindre. Slutsats; bättre att prata om beteenden, det går att förändra </a:t>
            </a:r>
            <a:r>
              <a:rPr lang="sv-SE" sz="1200" kern="1200" dirty="0">
                <a:solidFill>
                  <a:schemeClr val="tx1"/>
                </a:solidFill>
                <a:effectLst/>
              </a:rPr>
              <a:t>(</a:t>
            </a:r>
            <a:r>
              <a:rPr lang="en-US" sz="1200" kern="1200" dirty="0">
                <a:solidFill>
                  <a:schemeClr val="tx1"/>
                </a:solidFill>
                <a:effectLst/>
              </a:rPr>
              <a:t>Mueller &amp; Dweck, 1998).</a:t>
            </a:r>
          </a:p>
          <a:p>
            <a:pPr marL="188550" indent="0">
              <a:buFont typeface="Courier New" panose="02070309020205020404" pitchFamily="49" charset="0"/>
              <a:buNone/>
            </a:pPr>
            <a:endParaRPr lang="sv-SE" sz="1200" b="0" i="0" u="none" strike="noStrike" kern="1200" baseline="0" dirty="0">
              <a:solidFill>
                <a:schemeClr val="tx1"/>
              </a:solidFill>
              <a:effectLst/>
            </a:endParaRPr>
          </a:p>
          <a:p>
            <a:pPr marL="360000" indent="-171450">
              <a:buFont typeface="Courier New" panose="02070309020205020404" pitchFamily="49" charset="0"/>
              <a:buChar char="o"/>
            </a:pPr>
            <a:r>
              <a:rPr lang="sv-SE" sz="1200" b="0" i="0" u="none" strike="noStrike" kern="1200" baseline="0" dirty="0">
                <a:solidFill>
                  <a:schemeClr val="tx1"/>
                </a:solidFill>
              </a:rPr>
              <a:t>Att även försöka se vad beteendet fyller för funktion för en individ är en viktig del att ta hänsyn till. Ett beteende kan se likadant ut men ha två olika funktion. Tex. Två personer springer, en person gör det för att motionera och den andra gör det för att hinna med bussen. </a:t>
            </a:r>
            <a:r>
              <a:rPr lang="sv-SE" sz="1200" kern="1200" dirty="0">
                <a:solidFill>
                  <a:schemeClr val="tx1"/>
                </a:solidFill>
                <a:effectLst/>
                <a:latin typeface="+mn-lt"/>
                <a:ea typeface="+mn-ea"/>
                <a:cs typeface="+mn-cs"/>
              </a:rPr>
              <a:t>I Komet är det därför viktigt att fokusera på </a:t>
            </a:r>
            <a:r>
              <a:rPr lang="sv-SE" sz="1200" i="1" kern="1200" dirty="0">
                <a:solidFill>
                  <a:schemeClr val="tx1"/>
                </a:solidFill>
                <a:effectLst/>
                <a:latin typeface="+mn-lt"/>
                <a:ea typeface="+mn-ea"/>
                <a:cs typeface="+mn-cs"/>
              </a:rPr>
              <a:t>vilken funktion beteendet har i samspelet</a:t>
            </a:r>
            <a:r>
              <a:rPr lang="sv-SE" sz="1200" kern="1200" dirty="0">
                <a:solidFill>
                  <a:schemeClr val="tx1"/>
                </a:solidFill>
                <a:effectLst/>
                <a:latin typeface="+mn-lt"/>
                <a:ea typeface="+mn-ea"/>
                <a:cs typeface="+mn-cs"/>
              </a:rPr>
              <a:t> – på så vis kan vi hjälpa föräldern att se sin del och få föräldern förstå att den kan påverka olika situationer genom att göra annorlunda/förändra sitt egna beteende.  </a:t>
            </a:r>
          </a:p>
          <a:p>
            <a:r>
              <a:rPr lang="sv-SE" sz="1200" kern="1200" dirty="0">
                <a:solidFill>
                  <a:schemeClr val="tx1"/>
                </a:solidFill>
                <a:effectLst/>
                <a:latin typeface="+mn-lt"/>
                <a:ea typeface="+mn-ea"/>
                <a:cs typeface="+mn-cs"/>
              </a:rPr>
              <a:t> </a:t>
            </a:r>
            <a:r>
              <a:rPr lang="sv-SE" sz="1200" dirty="0">
                <a:latin typeface="Times New Roman" panose="02020603050405020304" pitchFamily="18" charset="0"/>
                <a:cs typeface="Times New Roman" panose="02020603050405020304" pitchFamily="18" charset="0"/>
              </a:rPr>
              <a:t>(</a:t>
            </a:r>
            <a:r>
              <a:rPr lang="sv-SE" sz="1200" dirty="0" err="1">
                <a:latin typeface="Times New Roman" panose="02020603050405020304" pitchFamily="18" charset="0"/>
                <a:cs typeface="Times New Roman" panose="02020603050405020304" pitchFamily="18" charset="0"/>
              </a:rPr>
              <a:t>Kåver</a:t>
            </a:r>
            <a:r>
              <a:rPr lang="sv-SE" sz="1200" dirty="0">
                <a:latin typeface="Times New Roman" panose="02020603050405020304" pitchFamily="18" charset="0"/>
                <a:cs typeface="Times New Roman" panose="02020603050405020304" pitchFamily="18" charset="0"/>
              </a:rPr>
              <a:t>, 2016, Ramnerö &amp; </a:t>
            </a:r>
            <a:r>
              <a:rPr lang="sv-SE" sz="1200" dirty="0" err="1">
                <a:latin typeface="Times New Roman" panose="02020603050405020304" pitchFamily="18" charset="0"/>
                <a:cs typeface="Times New Roman" panose="02020603050405020304" pitchFamily="18" charset="0"/>
              </a:rPr>
              <a:t>Törneke</a:t>
            </a:r>
            <a:r>
              <a:rPr lang="sv-SE" sz="1200" dirty="0">
                <a:latin typeface="Times New Roman" panose="02020603050405020304" pitchFamily="18" charset="0"/>
                <a:cs typeface="Times New Roman" panose="02020603050405020304" pitchFamily="18" charset="0"/>
              </a:rPr>
              <a:t>, 2020). </a:t>
            </a:r>
            <a:endParaRPr lang="sv-SE" sz="1200" dirty="0"/>
          </a:p>
          <a:p>
            <a:endParaRPr lang="sv-SE" sz="120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30528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70659" name="Platshållare för anteckningar 2"/>
          <p:cNvSpPr>
            <a:spLocks noGrp="1"/>
          </p:cNvSpPr>
          <p:nvPr>
            <p:ph type="body" idx="1"/>
          </p:nvPr>
        </p:nvSpPr>
        <p:spPr bwMode="auto">
          <a:noFill/>
        </p:spPr>
        <p:txBody>
          <a:bodyPr wrap="square" numCol="1" anchor="t" anchorCtr="0" compatLnSpc="1">
            <a:prstTxWarp prst="textNoShape">
              <a:avLst/>
            </a:prstTxWarp>
            <a:normAutofit fontScale="92500"/>
          </a:bodyPr>
          <a:lstStyle/>
          <a:p>
            <a:r>
              <a:rPr lang="sv-SE" sz="1200" kern="1200" dirty="0">
                <a:solidFill>
                  <a:schemeClr val="tx1"/>
                </a:solidFill>
                <a:effectLst/>
                <a:latin typeface="+mn-lt"/>
                <a:ea typeface="+mn-ea"/>
                <a:cs typeface="+mn-cs"/>
              </a:rPr>
              <a:t>7 min</a:t>
            </a:r>
            <a:r>
              <a:rPr lang="sv-SE" sz="1200" i="1" baseline="0" dirty="0">
                <a:latin typeface="Arial" panose="020B0604020202020204" pitchFamily="34" charset="0"/>
                <a:cs typeface="Arial" panose="020B0604020202020204" pitchFamily="34" charset="0"/>
              </a:rPr>
              <a:t>. </a:t>
            </a:r>
            <a:endParaRPr lang="sv-SE" sz="12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i="1" baseline="0" dirty="0">
              <a:latin typeface="Arial" panose="020B0604020202020204" pitchFamily="34" charset="0"/>
              <a:cs typeface="Arial" panose="020B0604020202020204" pitchFamily="34" charset="0"/>
            </a:endParaRPr>
          </a:p>
          <a:p>
            <a:r>
              <a:rPr lang="sv-SE" sz="1200" kern="1200" dirty="0">
                <a:solidFill>
                  <a:schemeClr val="tx1"/>
                </a:solidFill>
                <a:effectLst/>
                <a:latin typeface="+mn-lt"/>
                <a:ea typeface="+mn-ea"/>
                <a:cs typeface="+mn-cs"/>
              </a:rPr>
              <a:t>Vi har ofta olika förklaringar och tolkningar till problembeteenden.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Exempelvis Varför slåss Rio? </a:t>
            </a:r>
            <a:r>
              <a:rPr lang="sv-SE" sz="1200" i="1" kern="1200" dirty="0">
                <a:solidFill>
                  <a:schemeClr val="tx1"/>
                </a:solidFill>
                <a:effectLst/>
                <a:latin typeface="+mn-lt"/>
                <a:ea typeface="+mn-ea"/>
                <a:cs typeface="+mn-cs"/>
              </a:rPr>
              <a:t>Läs på bilden</a:t>
            </a:r>
            <a:r>
              <a:rPr lang="sv-SE" sz="1200" kern="1200" dirty="0">
                <a:solidFill>
                  <a:schemeClr val="tx1"/>
                </a:solidFill>
                <a:effectLst/>
                <a:latin typeface="+mn-lt"/>
                <a:ea typeface="+mn-ea"/>
                <a:cs typeface="+mn-cs"/>
              </a:rPr>
              <a:t>. Så här pratar vi lätt om personer med problembeteenden. </a:t>
            </a:r>
          </a:p>
          <a:p>
            <a:r>
              <a:rPr lang="sv-SE" sz="1200" kern="1200" dirty="0">
                <a:solidFill>
                  <a:schemeClr val="tx1"/>
                </a:solidFill>
                <a:effectLst/>
                <a:latin typeface="+mn-lt"/>
                <a:ea typeface="+mn-ea"/>
                <a:cs typeface="+mn-cs"/>
              </a:rPr>
              <a:t> </a:t>
            </a:r>
          </a:p>
          <a:p>
            <a:pPr lvl="0"/>
            <a:r>
              <a:rPr lang="sv-SE" sz="1200" kern="1200" dirty="0">
                <a:solidFill>
                  <a:schemeClr val="tx1"/>
                </a:solidFill>
                <a:effectLst/>
                <a:latin typeface="+mn-lt"/>
                <a:ea typeface="+mn-ea"/>
                <a:cs typeface="+mn-cs"/>
              </a:rPr>
              <a:t>Problemet med det är att det inte ger någon vägledning hur man skall hantera problembeteendet, i det här exemplet, att Rio slåss, det är inte tillräckligt specifikt eller informativt i behandlingssammanhang.</a:t>
            </a:r>
            <a:r>
              <a:rPr lang="sv-SE" dirty="0"/>
              <a:t> För</a:t>
            </a:r>
            <a:r>
              <a:rPr lang="sv-SE" baseline="0" dirty="0"/>
              <a:t> att förstå beteenden</a:t>
            </a:r>
            <a:r>
              <a:rPr lang="sv-SE" dirty="0"/>
              <a:t>, behöver vi hitta observerbara, synliga beteenden, de är enklast att påverka och förändra.</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pPr lvl="0"/>
            <a:r>
              <a:rPr lang="sv-SE" sz="1200" kern="1200" dirty="0">
                <a:solidFill>
                  <a:schemeClr val="tx1"/>
                </a:solidFill>
                <a:effectLst/>
                <a:latin typeface="+mn-lt"/>
                <a:ea typeface="+mn-ea"/>
                <a:cs typeface="+mn-cs"/>
              </a:rPr>
              <a:t>Diagnosen ADHD till exempel beskriver en specifik kombination av beteenden men ger inte en förklaring till varför barnet beter sig på ett specifikt sätt.  </a:t>
            </a:r>
          </a:p>
          <a:p>
            <a:r>
              <a:rPr lang="sv-SE" sz="1200" i="1" kern="1200" dirty="0">
                <a:solidFill>
                  <a:schemeClr val="tx1"/>
                </a:solidFill>
                <a:effectLst/>
                <a:latin typeface="+mn-lt"/>
                <a:ea typeface="+mn-ea"/>
                <a:cs typeface="+mn-cs"/>
              </a:rPr>
              <a:t>Klicka fram på bilden</a:t>
            </a:r>
            <a:r>
              <a:rPr lang="sv-SE" sz="1200" kern="1200" dirty="0">
                <a:solidFill>
                  <a:schemeClr val="tx1"/>
                </a:solidFill>
                <a:effectLst/>
                <a:latin typeface="+mn-lt"/>
                <a:ea typeface="+mn-ea"/>
                <a:cs typeface="+mn-cs"/>
              </a:rPr>
              <a:t>: Genom att OK-testa, som vi talat om under tidigare föreläsningar, kan vi testa om vår beskrivning är tydlig och konkret. O- Objektivt – är beteendet synligt för andra? K- Konkret – går det att mäta i frekvens/intensitet/duration? </a:t>
            </a:r>
          </a:p>
          <a:p>
            <a:r>
              <a:rPr lang="sv-SE" sz="1200" i="0" dirty="0">
                <a:latin typeface="Arial" panose="020B0604020202020204" pitchFamily="34" charset="0"/>
                <a:cs typeface="Arial" panose="020B0604020202020204" pitchFamily="34" charset="0"/>
              </a:rPr>
              <a:t>Vi behöver vara så</a:t>
            </a:r>
            <a:r>
              <a:rPr lang="sv-SE" sz="1200" i="0" baseline="0" dirty="0">
                <a:latin typeface="Arial" panose="020B0604020202020204" pitchFamily="34" charset="0"/>
                <a:cs typeface="Arial" panose="020B0604020202020204" pitchFamily="34" charset="0"/>
              </a:rPr>
              <a:t> objektiva och även konkreta som möjligt när vi pratar om beteenden, och hjälpa föräldrarna vara det. Då blir det mycket enklare att påverka beteenden och utvärdera om vi ser förändringar</a:t>
            </a:r>
            <a:endParaRPr lang="sv-SE" sz="1200" i="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Fråga gruppen: </a:t>
            </a:r>
            <a:r>
              <a:rPr lang="sv-SE" b="0" baseline="0" dirty="0"/>
              <a:t>Hur kan ni som gruppledare hjälpa </a:t>
            </a:r>
            <a:r>
              <a:rPr lang="sv-SE" b="0" baseline="0" dirty="0" err="1"/>
              <a:t>fld</a:t>
            </a:r>
            <a:r>
              <a:rPr lang="sv-SE" b="0" baseline="0" dirty="0"/>
              <a:t> att beskriva sina barn tydligare, minska tolkningar? </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Svar: </a:t>
            </a:r>
            <a:r>
              <a:rPr lang="sv-SE" sz="1200" kern="1200" dirty="0">
                <a:solidFill>
                  <a:schemeClr val="tx1"/>
                </a:solidFill>
                <a:effectLst/>
                <a:latin typeface="+mn-lt"/>
                <a:ea typeface="+mn-ea"/>
                <a:cs typeface="+mn-cs"/>
              </a:rPr>
              <a:t>Genom att specificera frågandet; Vad gör han/hon? Vad ser du? Ett av målbeteendena som gruppledare är hjälpa föräldrarna att </a:t>
            </a:r>
            <a:r>
              <a:rPr lang="sv-SE" sz="1200" b="1" kern="1200" dirty="0">
                <a:solidFill>
                  <a:schemeClr val="tx1"/>
                </a:solidFill>
                <a:effectLst/>
                <a:latin typeface="+mn-lt"/>
                <a:ea typeface="+mn-ea"/>
                <a:cs typeface="+mn-cs"/>
              </a:rPr>
              <a:t>specificera beteenden. Använda samspelsanalys.</a:t>
            </a:r>
            <a:endParaRPr lang="sv-SE" dirty="0"/>
          </a:p>
          <a:p>
            <a:pPr marL="171450" marR="0" indent="-171450" algn="l" defTabSz="914400" rtl="0" eaLnBrk="1" fontAlgn="auto" latinLnBrk="0" hangingPunct="1">
              <a:lnSpc>
                <a:spcPct val="100000"/>
              </a:lnSpc>
              <a:spcBef>
                <a:spcPct val="0"/>
              </a:spcBef>
              <a:spcAft>
                <a:spcPts val="0"/>
              </a:spcAft>
              <a:buClrTx/>
              <a:buSzTx/>
              <a:buFont typeface="Arial"/>
              <a:buChar char="•"/>
              <a:tabLst/>
              <a:defRPr/>
            </a:pPr>
            <a:endParaRPr lang="sv-SE" dirty="0"/>
          </a:p>
        </p:txBody>
      </p:sp>
      <p:sp>
        <p:nvSpPr>
          <p:cNvPr id="68612"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CA172F-16BB-4276-9E89-829B10B53ED7}" type="slidenum">
              <a:rPr lang="sv-SE" smtClean="0"/>
              <a:pPr fontAlgn="base">
                <a:spcBef>
                  <a:spcPct val="0"/>
                </a:spcBef>
                <a:spcAft>
                  <a:spcPct val="0"/>
                </a:spcAft>
                <a:defRPr/>
              </a:pPr>
              <a:t>17</a:t>
            </a:fld>
            <a:endParaRPr lang="sv-S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latshållare för bildobjekt 1"/>
          <p:cNvSpPr>
            <a:spLocks noGrp="1" noRot="1" noChangeAspect="1" noTextEdit="1"/>
          </p:cNvSpPr>
          <p:nvPr>
            <p:ph type="sldImg"/>
          </p:nvPr>
        </p:nvSpPr>
        <p:spPr>
          <a:ln/>
        </p:spPr>
      </p:sp>
      <p:sp>
        <p:nvSpPr>
          <p:cNvPr id="64515" name="Platshållare för anteckninga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 typeface="Arial"/>
              <a:buNone/>
              <a:tabLst/>
              <a:defRPr/>
            </a:pPr>
            <a:r>
              <a:rPr lang="sv-SE" dirty="0"/>
              <a:t>10 min</a:t>
            </a:r>
          </a:p>
          <a:p>
            <a:pPr marL="0" marR="0" indent="0" algn="l" defTabSz="914400" rtl="0" eaLnBrk="0" fontAlgn="base" latinLnBrk="0" hangingPunct="0">
              <a:lnSpc>
                <a:spcPct val="100000"/>
              </a:lnSpc>
              <a:spcBef>
                <a:spcPct val="30000"/>
              </a:spcBef>
              <a:spcAft>
                <a:spcPct val="0"/>
              </a:spcAft>
              <a:buClrTx/>
              <a:buSzTx/>
              <a:buFont typeface="Arial"/>
              <a:buNone/>
              <a:tabLst/>
              <a:defRPr/>
            </a:pPr>
            <a:endParaRPr lang="sv-SE" dirty="0"/>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sv-SE" b="1" dirty="0"/>
              <a:t>Övning:</a:t>
            </a:r>
            <a:r>
              <a:rPr lang="sv-SE" b="1" baseline="0" dirty="0"/>
              <a:t> </a:t>
            </a:r>
            <a:r>
              <a:rPr lang="sv-SE" b="0" baseline="0" dirty="0"/>
              <a:t>(2 och 2) </a:t>
            </a:r>
            <a:r>
              <a:rPr lang="sv-SE" baseline="0" dirty="0"/>
              <a:t>U</a:t>
            </a:r>
            <a:r>
              <a:rPr lang="sv-SE" dirty="0"/>
              <a:t>ngdomens</a:t>
            </a:r>
            <a:r>
              <a:rPr lang="sv-SE" baseline="0" dirty="0"/>
              <a:t> beteende i fokus. </a:t>
            </a:r>
          </a:p>
          <a:p>
            <a:pPr marL="0" marR="0" indent="0" algn="l" defTabSz="914400" rtl="0" eaLnBrk="0" fontAlgn="base" latinLnBrk="0" hangingPunct="0">
              <a:lnSpc>
                <a:spcPct val="100000"/>
              </a:lnSpc>
              <a:spcBef>
                <a:spcPct val="30000"/>
              </a:spcBef>
              <a:spcAft>
                <a:spcPct val="0"/>
              </a:spcAft>
              <a:buClrTx/>
              <a:buSzTx/>
              <a:buFont typeface="Arial"/>
              <a:buNone/>
              <a:tabLst/>
              <a:defRPr/>
            </a:pPr>
            <a:endParaRPr lang="sv-SE" baseline="0" dirty="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dirty="0"/>
              <a:t>Bestäm B:et</a:t>
            </a:r>
          </a:p>
          <a:p>
            <a:pPr marL="171450" indent="-171450">
              <a:buFont typeface="Arial"/>
              <a:buChar char="•"/>
            </a:pPr>
            <a:r>
              <a:rPr lang="sv-SE" dirty="0"/>
              <a:t>Bestäm K:et</a:t>
            </a:r>
          </a:p>
          <a:p>
            <a:pPr marL="171450" indent="-171450">
              <a:buFont typeface="Arial"/>
              <a:buChar char="•"/>
            </a:pPr>
            <a:r>
              <a:rPr lang="sv-SE" dirty="0"/>
              <a:t>Bestäm S:et</a:t>
            </a:r>
          </a:p>
          <a:p>
            <a:pPr marL="0" indent="0">
              <a:buFont typeface="Arial"/>
              <a:buNone/>
            </a:pPr>
            <a:endParaRPr lang="sv-SE" dirty="0"/>
          </a:p>
        </p:txBody>
      </p:sp>
      <p:sp>
        <p:nvSpPr>
          <p:cNvPr id="64516" name="Platshållare för bildnummer 3"/>
          <p:cNvSpPr>
            <a:spLocks noGrp="1"/>
          </p:cNvSpPr>
          <p:nvPr>
            <p:ph type="sldNum" sz="quarter" idx="5"/>
          </p:nvPr>
        </p:nvSpPr>
        <p:spPr>
          <a:noFill/>
        </p:spPr>
        <p:txBody>
          <a:bodyPr/>
          <a:lstStyle/>
          <a:p>
            <a:fld id="{EE3E10D7-6653-4EAF-8ADB-D5E2EC908A15}" type="slidenum">
              <a:rPr lang="sv-SE" smtClean="0"/>
              <a:pPr/>
              <a:t>18</a:t>
            </a:fld>
            <a:endParaRPr lang="sv-S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latshållare för bildobjekt 1"/>
          <p:cNvSpPr>
            <a:spLocks noGrp="1" noRot="1" noChangeAspect="1" noTextEdit="1"/>
          </p:cNvSpPr>
          <p:nvPr>
            <p:ph type="sldImg"/>
          </p:nvPr>
        </p:nvSpPr>
        <p:spPr>
          <a:ln/>
        </p:spPr>
      </p:sp>
      <p:sp>
        <p:nvSpPr>
          <p:cNvPr id="64515" name="Platshållare för anteckninga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sv-SE" b="0" dirty="0"/>
              <a:t>4 min </a:t>
            </a:r>
            <a:r>
              <a:rPr lang="sv-SE" sz="1200" kern="1200" dirty="0">
                <a:solidFill>
                  <a:schemeClr val="tx1"/>
                </a:solidFill>
                <a:effectLst/>
                <a:latin typeface="+mn-lt"/>
                <a:ea typeface="+mn-ea"/>
                <a:cs typeface="+mn-cs"/>
              </a:rPr>
              <a:t>(efter</a:t>
            </a:r>
            <a:r>
              <a:rPr lang="sv-SE" sz="1200" kern="1200" baseline="0" dirty="0">
                <a:solidFill>
                  <a:schemeClr val="tx1"/>
                </a:solidFill>
                <a:effectLst/>
                <a:latin typeface="+mn-lt"/>
                <a:ea typeface="+mn-ea"/>
                <a:cs typeface="+mn-cs"/>
              </a:rPr>
              <a:t> denna bild ca kl.10.00</a:t>
            </a:r>
            <a:r>
              <a:rPr lang="sv-SE" sz="1200" kern="1200" dirty="0">
                <a:solidFill>
                  <a:schemeClr val="tx1"/>
                </a:solidFill>
                <a:effectLst/>
                <a:latin typeface="+mn-lt"/>
                <a:ea typeface="+mn-ea"/>
                <a:cs typeface="+mn-cs"/>
              </a:rPr>
              <a:t>) Fika 20 min</a:t>
            </a:r>
            <a:endParaRPr lang="sv-SE" b="0" dirty="0"/>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sv-SE" b="1" dirty="0"/>
              <a:t>Övning: </a:t>
            </a:r>
            <a:r>
              <a:rPr lang="sv-SE" b="0" dirty="0"/>
              <a:t>(</a:t>
            </a:r>
            <a:r>
              <a:rPr lang="sv-SE" dirty="0"/>
              <a:t>gemensam) Gå igenom några förslag</a:t>
            </a:r>
            <a:r>
              <a:rPr lang="sv-SE" baseline="0" dirty="0"/>
              <a:t> på SBK. De</a:t>
            </a:r>
            <a:r>
              <a:rPr lang="sv-SE" dirty="0"/>
              <a:t>t blir olika analyser i denna övning beroende på tolkningar eftersom vi har för lite fakta. Men det är</a:t>
            </a:r>
            <a:r>
              <a:rPr lang="sv-SE" baseline="0" dirty="0"/>
              <a:t> bra att öva på SBK.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sv-SE" baseline="0" dirty="0"/>
              <a:t>Nedan är förslag på S B K</a:t>
            </a:r>
          </a:p>
          <a:p>
            <a:pPr marL="0" indent="0">
              <a:buFont typeface="Arial"/>
              <a:buNone/>
            </a:pPr>
            <a:endParaRPr lang="sv-SE" dirty="0"/>
          </a:p>
          <a:p>
            <a:pPr marL="0" indent="0">
              <a:buFont typeface="Arial"/>
              <a:buNone/>
            </a:pPr>
            <a:r>
              <a:rPr lang="sv-SE" dirty="0"/>
              <a:t>S		B		K</a:t>
            </a:r>
          </a:p>
          <a:p>
            <a:pPr marL="0" indent="0">
              <a:buFont typeface="Arial"/>
              <a:buNone/>
            </a:pPr>
            <a:r>
              <a:rPr lang="sv-SE" dirty="0"/>
              <a:t>Uttråkad		Chattar		Slipper känna sig dum</a:t>
            </a:r>
          </a:p>
          <a:p>
            <a:pPr marL="0" indent="0">
              <a:buFont typeface="Arial"/>
              <a:buNone/>
            </a:pPr>
            <a:r>
              <a:rPr lang="sv-SE" dirty="0"/>
              <a:t>Vet inte hur talet ska räknas			Glad att se ny </a:t>
            </a:r>
            <a:r>
              <a:rPr lang="sv-SE" dirty="0" err="1"/>
              <a:t>väninbjudan</a:t>
            </a:r>
            <a:endParaRPr lang="sv-SE" dirty="0"/>
          </a:p>
          <a:p>
            <a:pPr marL="0" indent="0">
              <a:buFont typeface="Arial"/>
              <a:buNone/>
            </a:pPr>
            <a:r>
              <a:rPr lang="sv-SE" dirty="0"/>
              <a:t>Nyfiken på..				Mamma blir irriterad,</a:t>
            </a:r>
            <a:r>
              <a:rPr lang="sv-SE" baseline="0" dirty="0"/>
              <a:t> skäller</a:t>
            </a:r>
            <a:endParaRPr lang="sv-SE" dirty="0"/>
          </a:p>
          <a:p>
            <a:pPr marL="0" indent="0">
              <a:buFont typeface="Arial"/>
              <a:buNone/>
            </a:pPr>
            <a:r>
              <a:rPr lang="sv-SE" dirty="0"/>
              <a:t>Vid</a:t>
            </a:r>
            <a:r>
              <a:rPr lang="sv-SE" baseline="0" dirty="0"/>
              <a:t> datorn</a:t>
            </a:r>
            <a:r>
              <a:rPr lang="sv-SE" dirty="0"/>
              <a:t>				Inte uttråkad längre</a:t>
            </a:r>
          </a:p>
          <a:p>
            <a:pPr marL="0" indent="0">
              <a:buFont typeface="Arial"/>
              <a:buNone/>
            </a:pPr>
            <a:r>
              <a:rPr lang="sv-SE" dirty="0"/>
              <a:t>			</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endParaRPr lang="sv-SE" dirty="0"/>
          </a:p>
        </p:txBody>
      </p:sp>
      <p:sp>
        <p:nvSpPr>
          <p:cNvPr id="64516" name="Platshållare för bildnummer 3"/>
          <p:cNvSpPr>
            <a:spLocks noGrp="1"/>
          </p:cNvSpPr>
          <p:nvPr>
            <p:ph type="sldNum" sz="quarter" idx="5"/>
          </p:nvPr>
        </p:nvSpPr>
        <p:spPr>
          <a:noFill/>
        </p:spPr>
        <p:txBody>
          <a:bodyPr/>
          <a:lstStyle/>
          <a:p>
            <a:fld id="{EE3E10D7-6653-4EAF-8ADB-D5E2EC908A15}" type="slidenum">
              <a:rPr lang="sv-SE" smtClean="0"/>
              <a:pPr/>
              <a:t>19</a:t>
            </a:fld>
            <a:endParaRPr lang="sv-SE" dirty="0"/>
          </a:p>
        </p:txBody>
      </p:sp>
    </p:spTree>
    <p:extLst>
      <p:ext uri="{BB962C8B-B14F-4D97-AF65-F5344CB8AC3E}">
        <p14:creationId xmlns:p14="http://schemas.microsoft.com/office/powerpoint/2010/main" val="2438889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indent="0">
              <a:lnSpc>
                <a:spcPct val="90000"/>
              </a:lnSpc>
              <a:buFont typeface="Arial"/>
              <a:buNone/>
            </a:pPr>
            <a:r>
              <a:rPr lang="sv-SE" sz="1200" dirty="0"/>
              <a:t>1 min. </a:t>
            </a:r>
          </a:p>
          <a:p>
            <a:endParaRPr lang="sv-SE" sz="1200" b="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Idag kommer vi att prata om Uppföljningsträffen</a:t>
            </a:r>
            <a:r>
              <a:rPr lang="sv-SE" sz="1200" kern="1200" baseline="0" dirty="0">
                <a:solidFill>
                  <a:schemeClr val="tx1"/>
                </a:solidFill>
                <a:effectLst/>
                <a:latin typeface="+mn-lt"/>
                <a:ea typeface="+mn-ea"/>
                <a:cs typeface="+mn-cs"/>
              </a:rPr>
              <a:t> och Beteendeanalys (BA)</a:t>
            </a:r>
            <a:endParaRPr lang="sv-SE" sz="1200" kern="1200" dirty="0">
              <a:solidFill>
                <a:schemeClr val="tx1"/>
              </a:solidFill>
              <a:effectLst/>
              <a:latin typeface="+mn-lt"/>
              <a:ea typeface="+mn-ea"/>
              <a:cs typeface="+mn-cs"/>
            </a:endParaRPr>
          </a:p>
          <a:p>
            <a:pPr marL="0" indent="0">
              <a:lnSpc>
                <a:spcPct val="90000"/>
              </a:lnSpc>
              <a:buFont typeface="Arial"/>
              <a:buNone/>
            </a:pPr>
            <a:endParaRPr lang="sv-SE" sz="1200" dirty="0"/>
          </a:p>
        </p:txBody>
      </p:sp>
      <p:sp>
        <p:nvSpPr>
          <p:cNvPr id="4" name="Platshållare för bildnummer 3"/>
          <p:cNvSpPr>
            <a:spLocks noGrp="1"/>
          </p:cNvSpPr>
          <p:nvPr>
            <p:ph type="sldNum" sz="quarter" idx="10"/>
          </p:nvPr>
        </p:nvSpPr>
        <p:spPr/>
        <p:txBody>
          <a:bodyPr/>
          <a:lstStyle/>
          <a:p>
            <a:fld id="{F8BD5DB9-A591-4E7B-AAC4-2654228CE55C}"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ts val="0"/>
              </a:spcAft>
              <a:buClrTx/>
              <a:buSzTx/>
              <a:buFont typeface="Arial"/>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2 min. </a:t>
            </a:r>
          </a:p>
          <a:p>
            <a:pPr marL="0" marR="0" lvl="0" indent="0" algn="l" defTabSz="914400" rtl="0" eaLnBrk="1" fontAlgn="auto" latinLnBrk="0" hangingPunct="1">
              <a:lnSpc>
                <a:spcPct val="100000"/>
              </a:lnSpc>
              <a:spcBef>
                <a:spcPct val="0"/>
              </a:spcBef>
              <a:spcAft>
                <a:spcPts val="0"/>
              </a:spcAft>
              <a:buClrTx/>
              <a:buSzTx/>
              <a:buFont typeface="Arial"/>
              <a:buNone/>
              <a:tabLst/>
              <a:defRPr/>
            </a:pP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Arial"/>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I KOMET lär man sig att påverka ungdomens beteende innan (i Situationen) med hjälp av </a:t>
            </a:r>
            <a:r>
              <a:rPr kumimoji="0" lang="sv-SE" sz="1200" b="1" i="0" u="none" strike="noStrike" kern="1200" cap="none" spc="0" normalizeH="0" baseline="0" noProof="0" dirty="0">
                <a:ln>
                  <a:noFill/>
                </a:ln>
                <a:solidFill>
                  <a:prstClr val="black"/>
                </a:solidFill>
                <a:effectLst/>
                <a:uLnTx/>
                <a:uFillTx/>
                <a:latin typeface="Calibri"/>
                <a:ea typeface="+mn-ea"/>
                <a:cs typeface="+mn-cs"/>
              </a:rPr>
              <a:t>F</a:t>
            </a:r>
            <a:r>
              <a:rPr kumimoji="0" lang="sv-SE" sz="1200" b="0" i="0" u="none" strike="noStrike" kern="1200" cap="none" spc="0" normalizeH="0" baseline="0" noProof="0" dirty="0">
                <a:ln>
                  <a:noFill/>
                </a:ln>
                <a:solidFill>
                  <a:prstClr val="black"/>
                </a:solidFill>
                <a:effectLst/>
                <a:uLnTx/>
                <a:uFillTx/>
                <a:latin typeface="Calibri"/>
                <a:ea typeface="+mn-ea"/>
                <a:cs typeface="+mn-cs"/>
              </a:rPr>
              <a:t>örberedelser och </a:t>
            </a:r>
            <a:r>
              <a:rPr kumimoji="0" lang="sv-SE" sz="1200" b="1" i="0" u="none" strike="noStrike" kern="1200" cap="none" spc="0" normalizeH="0" baseline="0" noProof="0" dirty="0">
                <a:ln>
                  <a:noFill/>
                </a:ln>
                <a:solidFill>
                  <a:prstClr val="black"/>
                </a:solidFill>
                <a:effectLst/>
                <a:uLnTx/>
                <a:uFillTx/>
                <a:latin typeface="Calibri"/>
                <a:ea typeface="+mn-ea"/>
                <a:cs typeface="+mn-cs"/>
              </a:rPr>
              <a:t>U</a:t>
            </a:r>
            <a:r>
              <a:rPr kumimoji="0" lang="sv-SE" sz="1200" b="0" i="0" u="none" strike="noStrike" kern="1200" cap="none" spc="0" normalizeH="0" baseline="0" noProof="0" dirty="0">
                <a:ln>
                  <a:noFill/>
                </a:ln>
                <a:solidFill>
                  <a:prstClr val="black"/>
                </a:solidFill>
                <a:effectLst/>
                <a:uLnTx/>
                <a:uFillTx/>
                <a:latin typeface="Calibri"/>
                <a:ea typeface="+mn-ea"/>
                <a:cs typeface="+mn-cs"/>
              </a:rPr>
              <a:t>ppmaningar, och efter (på Konsekvenssidan) med hjälp av </a:t>
            </a:r>
            <a:r>
              <a:rPr kumimoji="0" lang="sv-SE" sz="1200" b="1" i="0" u="none" strike="noStrike" kern="1200" cap="none" spc="0" normalizeH="0" baseline="0" noProof="0" dirty="0">
                <a:ln>
                  <a:noFill/>
                </a:ln>
                <a:solidFill>
                  <a:prstClr val="black"/>
                </a:solidFill>
                <a:effectLst/>
                <a:uLnTx/>
                <a:uFillTx/>
                <a:latin typeface="Calibri"/>
                <a:ea typeface="+mn-ea"/>
                <a:cs typeface="+mn-cs"/>
              </a:rPr>
              <a:t>B</a:t>
            </a:r>
            <a:r>
              <a:rPr kumimoji="0" lang="sv-SE" sz="1200" b="0" i="0" u="none" strike="noStrike" kern="1200" cap="none" spc="0" normalizeH="0" baseline="0" noProof="0" dirty="0">
                <a:ln>
                  <a:noFill/>
                </a:ln>
                <a:solidFill>
                  <a:prstClr val="black"/>
                </a:solidFill>
                <a:effectLst/>
                <a:uLnTx/>
                <a:uFillTx/>
                <a:latin typeface="Calibri"/>
                <a:ea typeface="+mn-ea"/>
                <a:cs typeface="+mn-cs"/>
              </a:rPr>
              <a:t>ekräftelse, Uppmuntran och Uppmärksamhet.</a:t>
            </a:r>
          </a:p>
          <a:p>
            <a:pPr marL="0" marR="0" lvl="0" indent="0" algn="l" defTabSz="914400" rtl="0" eaLnBrk="1" fontAlgn="auto" latinLnBrk="0" hangingPunct="1">
              <a:lnSpc>
                <a:spcPct val="100000"/>
              </a:lnSpc>
              <a:spcBef>
                <a:spcPct val="0"/>
              </a:spcBef>
              <a:spcAft>
                <a:spcPts val="0"/>
              </a:spcAft>
              <a:buClrTx/>
              <a:buSzTx/>
              <a:buFont typeface="Arial"/>
              <a:buNone/>
              <a:tabLst/>
              <a:defRPr/>
            </a:pP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Arial"/>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Kom ihåg att </a:t>
            </a:r>
            <a:r>
              <a:rPr kumimoji="0" lang="sv-SE" sz="1200" b="1" i="0" u="none" strike="noStrike" kern="1200" cap="none" spc="0" normalizeH="0" baseline="0" noProof="0" dirty="0">
                <a:ln>
                  <a:noFill/>
                </a:ln>
                <a:solidFill>
                  <a:prstClr val="black"/>
                </a:solidFill>
                <a:effectLst/>
                <a:uLnTx/>
                <a:uFillTx/>
                <a:latin typeface="Calibri"/>
                <a:ea typeface="+mn-ea"/>
                <a:cs typeface="+mn-cs"/>
              </a:rPr>
              <a:t>tid tillsammans </a:t>
            </a:r>
            <a:r>
              <a:rPr kumimoji="0" lang="sv-SE" sz="1200" b="0" i="0" u="none" strike="noStrike" kern="1200" cap="none" spc="0" normalizeH="0" baseline="0" noProof="0" dirty="0">
                <a:ln>
                  <a:noFill/>
                </a:ln>
                <a:solidFill>
                  <a:prstClr val="black"/>
                </a:solidFill>
                <a:effectLst/>
                <a:uLnTx/>
                <a:uFillTx/>
                <a:latin typeface="Calibri"/>
                <a:ea typeface="+mn-ea"/>
                <a:cs typeface="+mn-cs"/>
              </a:rPr>
              <a:t>är en viktig pusselbit i S:et, då umgänge och positiv samvaro ökar sannolikheten för positiva beteenden.</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Beskriv detta samspelsexempel: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S – Läxläsning. </a:t>
            </a:r>
            <a:r>
              <a:rPr kumimoji="0" lang="sv-SE" sz="1200" b="0" i="0" u="none" strike="noStrike" kern="1200" cap="none" spc="0" normalizeH="0" baseline="0" noProof="0" dirty="0" err="1">
                <a:ln>
                  <a:noFill/>
                </a:ln>
                <a:solidFill>
                  <a:prstClr val="black"/>
                </a:solidFill>
                <a:effectLst/>
                <a:uLnTx/>
                <a:uFillTx/>
                <a:latin typeface="Calibri"/>
                <a:ea typeface="+mn-ea"/>
                <a:cs typeface="+mn-cs"/>
              </a:rPr>
              <a:t>Fld</a:t>
            </a:r>
            <a:r>
              <a:rPr kumimoji="0" lang="sv-SE" sz="1200" b="0" i="0" u="none" strike="noStrike" kern="1200" cap="none" spc="0" normalizeH="0" baseline="0" noProof="0" dirty="0">
                <a:ln>
                  <a:noFill/>
                </a:ln>
                <a:solidFill>
                  <a:prstClr val="black"/>
                </a:solidFill>
                <a:effectLst/>
                <a:uLnTx/>
                <a:uFillTx/>
                <a:latin typeface="Calibri"/>
                <a:ea typeface="+mn-ea"/>
                <a:cs typeface="+mn-cs"/>
              </a:rPr>
              <a:t> klagar, kritiserar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B – Barnet skriker ”håll käften”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K – </a:t>
            </a:r>
            <a:r>
              <a:rPr kumimoji="0" lang="sv-SE" sz="1200" b="0" i="0" u="none" strike="noStrike" kern="1200" cap="none" spc="0" normalizeH="0" baseline="0" noProof="0" dirty="0" err="1">
                <a:ln>
                  <a:noFill/>
                </a:ln>
                <a:solidFill>
                  <a:prstClr val="black"/>
                </a:solidFill>
                <a:effectLst/>
                <a:uLnTx/>
                <a:uFillTx/>
                <a:latin typeface="Calibri"/>
                <a:ea typeface="+mn-ea"/>
                <a:cs typeface="+mn-cs"/>
              </a:rPr>
              <a:t>Fld</a:t>
            </a:r>
            <a:r>
              <a:rPr kumimoji="0" lang="sv-SE" sz="1200" b="0" i="0" u="none" strike="noStrike" kern="1200" cap="none" spc="0" normalizeH="0" baseline="0" noProof="0" dirty="0">
                <a:ln>
                  <a:noFill/>
                </a:ln>
                <a:solidFill>
                  <a:prstClr val="black"/>
                </a:solidFill>
                <a:effectLst/>
                <a:uLnTx/>
                <a:uFillTx/>
                <a:latin typeface="Calibri"/>
                <a:ea typeface="+mn-ea"/>
                <a:cs typeface="+mn-cs"/>
              </a:rPr>
              <a:t> skriker tillbaka, upptrappad konflikt, mycket uppmärksamhet på dåligt beteende, lär sig ett mönster</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S – </a:t>
            </a:r>
            <a:r>
              <a:rPr kumimoji="0" lang="sv-SE" sz="1200" b="0" i="0" u="none" strike="noStrike" kern="1200" cap="none" spc="0" normalizeH="0" baseline="0" noProof="0" dirty="0" err="1">
                <a:ln>
                  <a:noFill/>
                </a:ln>
                <a:solidFill>
                  <a:prstClr val="black"/>
                </a:solidFill>
                <a:effectLst/>
                <a:uLnTx/>
                <a:uFillTx/>
                <a:latin typeface="Calibri"/>
                <a:ea typeface="+mn-ea"/>
                <a:cs typeface="+mn-cs"/>
              </a:rPr>
              <a:t>Fld</a:t>
            </a:r>
            <a:r>
              <a:rPr kumimoji="0" lang="sv-SE" sz="1200" b="0" i="0" u="none" strike="noStrike" kern="1200" cap="none" spc="0" normalizeH="0" baseline="0" noProof="0" dirty="0">
                <a:ln>
                  <a:noFill/>
                </a:ln>
                <a:solidFill>
                  <a:prstClr val="black"/>
                </a:solidFill>
                <a:effectLst/>
                <a:uLnTx/>
                <a:uFillTx/>
                <a:latin typeface="Calibri"/>
                <a:ea typeface="+mn-ea"/>
                <a:cs typeface="+mn-cs"/>
              </a:rPr>
              <a:t> gör upp ett veckoschema, väljer ett bra tillfälle för läxläsning, förbereder och ger en positiv uppmaning. Bortser från klagomål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B – Barnet gör läxan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K – Föräldern uppmuntrar, ger konkret beröm, </a:t>
            </a:r>
            <a:r>
              <a:rPr kumimoji="0" lang="sv-SE" sz="1200" b="0" i="0" u="none" strike="noStrike" kern="1200" cap="none" spc="0" normalizeH="0" baseline="0" noProof="0" dirty="0" err="1">
                <a:ln>
                  <a:noFill/>
                </a:ln>
                <a:solidFill>
                  <a:prstClr val="black"/>
                </a:solidFill>
                <a:effectLst/>
                <a:uLnTx/>
                <a:uFillTx/>
                <a:latin typeface="Calibri"/>
                <a:ea typeface="+mn-ea"/>
                <a:cs typeface="+mn-cs"/>
              </a:rPr>
              <a:t>ev</a:t>
            </a:r>
            <a:r>
              <a:rPr kumimoji="0" lang="sv-SE" sz="1200" b="0" i="0" u="none" strike="noStrike" kern="1200" cap="none" spc="0" normalizeH="0" baseline="0" noProof="0" dirty="0">
                <a:ln>
                  <a:noFill/>
                </a:ln>
                <a:solidFill>
                  <a:prstClr val="black"/>
                </a:solidFill>
                <a:effectLst/>
                <a:uLnTx/>
                <a:uFillTx/>
                <a:latin typeface="Calibri"/>
                <a:ea typeface="+mn-ea"/>
                <a:cs typeface="+mn-cs"/>
              </a:rPr>
              <a:t> en förtydligande symbol i form av klistermärke till Uppdraget.</a:t>
            </a:r>
          </a:p>
          <a:p>
            <a:pPr marL="0" indent="0">
              <a:buFont typeface="Arial"/>
              <a:buNone/>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B0E1D7-9672-48B3-B7A7-2E7E5BBF2EBA}"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9816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pPr marL="0" indent="0">
              <a:buFont typeface="Arial"/>
              <a:buNone/>
            </a:pPr>
            <a:r>
              <a:rPr lang="sv-SE" dirty="0"/>
              <a:t>1 min 	(kl.10.20)</a:t>
            </a:r>
          </a:p>
          <a:p>
            <a:pPr marL="0" indent="0">
              <a:buFont typeface="Arial"/>
              <a:buNone/>
            </a:pPr>
            <a:endParaRPr lang="sv-SE" dirty="0"/>
          </a:p>
          <a:p>
            <a:pPr marL="0" indent="0">
              <a:buFont typeface="Arial"/>
              <a:buNone/>
            </a:pPr>
            <a:r>
              <a:rPr lang="sv-SE" dirty="0"/>
              <a:t>På förra bilden gick vi från analys av ungdomens beteende till att titta på hur man som förälder kan förändra ungdomens beteende. Vi kallar det förändringsfasen. </a:t>
            </a:r>
            <a:r>
              <a:rPr lang="sv-SE" baseline="0" dirty="0"/>
              <a:t>Vi har nu fokus på vilka beteenden/målbeteenden vill vi ha istället, och vi kan på så sätt påverka utfallet i ett samspel.</a:t>
            </a:r>
          </a:p>
          <a:p>
            <a:pPr marL="0" indent="0">
              <a:buFont typeface="Arial"/>
              <a:buNone/>
            </a:pPr>
            <a:endParaRPr lang="sv-SE" baseline="0"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baseline="0" dirty="0"/>
              <a:t>(Det är fokus i Komet = social inlärningspsykologi). (s.9)</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sv-SE" baseline="0"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baseline="0" dirty="0"/>
              <a:t>Vi ska nu arbeta med </a:t>
            </a:r>
            <a:r>
              <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Målbeteenden och Positiv och negativ förstärkning och försvagning. </a:t>
            </a:r>
            <a:r>
              <a:rPr kumimoji="0" lang="sv-SE"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Shaping</a:t>
            </a:r>
            <a:r>
              <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och modellinlärning är också viktiga komponenter i Komet och social inlärningspsykologi.</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sv-SE" baseline="0" dirty="0">
              <a:latin typeface="+mn-lt"/>
            </a:endParaRPr>
          </a:p>
        </p:txBody>
      </p:sp>
      <p:sp>
        <p:nvSpPr>
          <p:cNvPr id="4" name="Platshållare för bildnummer 3"/>
          <p:cNvSpPr>
            <a:spLocks noGrp="1"/>
          </p:cNvSpPr>
          <p:nvPr>
            <p:ph type="sldNum" sz="quarter" idx="10"/>
          </p:nvPr>
        </p:nvSpPr>
        <p:spPr/>
        <p:txBody>
          <a:bodyPr/>
          <a:lstStyle/>
          <a:p>
            <a:pPr>
              <a:defRPr/>
            </a:pPr>
            <a:fld id="{16F0C5ED-2381-46CE-9035-0E45BA049269}" type="slidenum">
              <a:rPr lang="sv-SE" smtClean="0"/>
              <a:pPr>
                <a:defRPr/>
              </a:pPr>
              <a:t>21</a:t>
            </a:fld>
            <a:endParaRPr lang="sv-S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51203" name="Platshållare för anteckningar 2"/>
          <p:cNvSpPr>
            <a:spLocks noGrp="1"/>
          </p:cNvSpPr>
          <p:nvPr>
            <p:ph type="body" idx="1"/>
          </p:nvPr>
        </p:nvSpPr>
        <p:spPr bwMode="auto">
          <a:noFill/>
        </p:spPr>
        <p:txBody>
          <a:bodyPr wrap="square" numCol="1" anchor="t" anchorCtr="0" compatLnSpc="1">
            <a:prstTxWarp prst="textNoShape">
              <a:avLst/>
            </a:prstTxWarp>
            <a:normAutofit/>
          </a:bodyPr>
          <a:lstStyle/>
          <a:p>
            <a:pPr marL="0" indent="0" eaLnBrk="1" hangingPunct="1">
              <a:spcBef>
                <a:spcPct val="0"/>
              </a:spcBef>
              <a:buFont typeface="Arial"/>
              <a:buNone/>
            </a:pPr>
            <a:r>
              <a:rPr lang="sv-SE" dirty="0"/>
              <a:t>1 min</a:t>
            </a:r>
          </a:p>
          <a:p>
            <a:pPr marL="0" indent="0" eaLnBrk="1" hangingPunct="1">
              <a:spcBef>
                <a:spcPct val="0"/>
              </a:spcBef>
              <a:buFont typeface="Arial"/>
              <a:buNone/>
            </a:pPr>
            <a:endParaRPr lang="sv-SE" dirty="0"/>
          </a:p>
          <a:p>
            <a:pPr marL="0" indent="0" eaLnBrk="1" hangingPunct="1">
              <a:spcBef>
                <a:spcPct val="0"/>
              </a:spcBef>
              <a:buFont typeface="Arial"/>
              <a:buNone/>
            </a:pPr>
            <a:r>
              <a:rPr lang="sv-SE" dirty="0"/>
              <a:t>Det</a:t>
            </a:r>
            <a:r>
              <a:rPr lang="sv-SE" baseline="0" dirty="0"/>
              <a:t> är mer effektivt att jobba med att öka beteenden än att minska beteenden. </a:t>
            </a:r>
          </a:p>
          <a:p>
            <a:pPr marL="0" indent="0" eaLnBrk="1" hangingPunct="1">
              <a:spcBef>
                <a:spcPct val="0"/>
              </a:spcBef>
              <a:buFont typeface="Arial"/>
              <a:buNone/>
            </a:pPr>
            <a:endParaRPr lang="sv-SE" baseline="0" dirty="0"/>
          </a:p>
          <a:p>
            <a:pPr marL="0" indent="0" eaLnBrk="1" hangingPunct="1">
              <a:spcBef>
                <a:spcPct val="0"/>
              </a:spcBef>
              <a:buFont typeface="Arial"/>
              <a:buNone/>
            </a:pPr>
            <a:r>
              <a:rPr lang="sv-SE" baseline="0" dirty="0"/>
              <a:t>Så när vi är i förändringsfasen skall vi minska problempratet och öka prat om målbeteenden – de beteenden vill vi se! </a:t>
            </a:r>
            <a:br>
              <a:rPr lang="sv-SE" baseline="0" dirty="0"/>
            </a:br>
            <a:r>
              <a:rPr lang="sv-SE" baseline="0" dirty="0"/>
              <a:t>Dessa ska vi Uppmärksamma , uppmuntra och  bekräfta</a:t>
            </a:r>
          </a:p>
          <a:p>
            <a:pPr marL="171450" indent="-171450" eaLnBrk="1" hangingPunct="1">
              <a:spcBef>
                <a:spcPct val="0"/>
              </a:spcBef>
              <a:buFont typeface="Arial"/>
              <a:buChar char="•"/>
            </a:pPr>
            <a:endParaRPr lang="sv-SE" baseline="0" dirty="0"/>
          </a:p>
          <a:p>
            <a:pPr marL="0" indent="0" eaLnBrk="1" hangingPunct="1">
              <a:spcBef>
                <a:spcPct val="0"/>
              </a:spcBef>
              <a:buFont typeface="Arial" panose="020B0604020202020204" pitchFamily="34" charset="0"/>
              <a:buNone/>
            </a:pPr>
            <a:r>
              <a:rPr lang="sv-SE" dirty="0"/>
              <a:t>Hur kan föräldern</a:t>
            </a:r>
            <a:r>
              <a:rPr lang="sv-SE" baseline="0" dirty="0"/>
              <a:t> minska beteenden som leder till bråk och konflikter för tonåringen?</a:t>
            </a:r>
          </a:p>
          <a:p>
            <a:pPr eaLnBrk="1" hangingPunct="1">
              <a:spcBef>
                <a:spcPct val="0"/>
              </a:spcBef>
            </a:pPr>
            <a:r>
              <a:rPr lang="sv-SE" baseline="0" dirty="0"/>
              <a:t>Här gäller det för föräldern att ge mindre förstärkning på problembeteenden, att inte gå igång på allting utan att välja sina strider. Vad är viktigt?</a:t>
            </a:r>
            <a:endParaRPr lang="sv-SE" dirty="0"/>
          </a:p>
          <a:p>
            <a:pPr eaLnBrk="1" hangingPunct="1"/>
            <a:endParaRPr lang="sv-SE" dirty="0">
              <a:latin typeface="Times"/>
            </a:endParaRPr>
          </a:p>
        </p:txBody>
      </p:sp>
      <p:sp>
        <p:nvSpPr>
          <p:cNvPr id="75780" name="Platshållare för bildnummer 3"/>
          <p:cNvSpPr>
            <a:spLocks noGrp="1"/>
          </p:cNvSpPr>
          <p:nvPr>
            <p:ph type="sldNum" sz="quarter" idx="5"/>
          </p:nvPr>
        </p:nvSpPr>
        <p:spPr/>
        <p:txBody>
          <a:bodyPr/>
          <a:lstStyle/>
          <a:p>
            <a:pPr>
              <a:defRPr/>
            </a:pPr>
            <a:fld id="{62948674-7F9D-4E66-B134-CF4EFE3EEC1A}" type="slidenum">
              <a:rPr lang="sv-SE" smtClean="0"/>
              <a:pPr>
                <a:defRPr/>
              </a:pPr>
              <a:t>22</a:t>
            </a:fld>
            <a:endParaRPr lang="sv-SE"/>
          </a:p>
        </p:txBody>
      </p:sp>
    </p:spTree>
    <p:extLst>
      <p:ext uri="{BB962C8B-B14F-4D97-AF65-F5344CB8AC3E}">
        <p14:creationId xmlns:p14="http://schemas.microsoft.com/office/powerpoint/2010/main" val="3760193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eaLnBrk="1" hangingPunct="1">
              <a:spcBef>
                <a:spcPct val="0"/>
              </a:spcBef>
              <a:buFont typeface="Arial"/>
              <a:buNone/>
            </a:pPr>
            <a:r>
              <a:rPr lang="sv-SE" dirty="0"/>
              <a:t>4 min. </a:t>
            </a:r>
          </a:p>
          <a:p>
            <a:pPr marL="0" indent="0" eaLnBrk="1" hangingPunct="1">
              <a:spcBef>
                <a:spcPct val="0"/>
              </a:spcBef>
              <a:buFont typeface="Arial"/>
              <a:buNone/>
            </a:pPr>
            <a:endParaRPr lang="sv-SE" dirty="0"/>
          </a:p>
          <a:p>
            <a:pPr marL="0" indent="0" eaLnBrk="1" hangingPunct="1">
              <a:spcBef>
                <a:spcPct val="0"/>
              </a:spcBef>
              <a:buFont typeface="Arial"/>
              <a:buNone/>
            </a:pPr>
            <a:r>
              <a:rPr lang="sv-SE" dirty="0"/>
              <a:t>I samspelsanalysen börjar vi alltid</a:t>
            </a:r>
            <a:r>
              <a:rPr lang="sv-SE" baseline="0" dirty="0"/>
              <a:t> med att</a:t>
            </a:r>
            <a:r>
              <a:rPr lang="sv-SE" dirty="0"/>
              <a:t> formulera ett </a:t>
            </a:r>
            <a:r>
              <a:rPr lang="sv-SE" b="1" dirty="0"/>
              <a:t>målbeteende</a:t>
            </a:r>
            <a:r>
              <a:rPr lang="sv-SE" b="0" dirty="0"/>
              <a:t>.</a:t>
            </a:r>
            <a:r>
              <a:rPr lang="sv-SE" b="0" baseline="0" dirty="0"/>
              <a:t> H</a:t>
            </a:r>
            <a:r>
              <a:rPr lang="sv-SE" dirty="0"/>
              <a:t>är har </a:t>
            </a:r>
            <a:r>
              <a:rPr lang="sv-SE" dirty="0" err="1"/>
              <a:t>fld</a:t>
            </a:r>
            <a:r>
              <a:rPr lang="sv-SE" dirty="0"/>
              <a:t> formulerat</a:t>
            </a:r>
            <a:r>
              <a:rPr lang="sv-SE" baseline="0" dirty="0"/>
              <a:t> ett antal målbeteenden för sin ungdom. </a:t>
            </a:r>
            <a:endParaRPr lang="sv-SE" dirty="0"/>
          </a:p>
          <a:p>
            <a:pPr marL="0" marR="0" indent="0" algn="l" defTabSz="914400" rtl="0" eaLnBrk="1" fontAlgn="auto" latinLnBrk="0" hangingPunct="1">
              <a:lnSpc>
                <a:spcPct val="100000"/>
              </a:lnSpc>
              <a:spcBef>
                <a:spcPct val="0"/>
              </a:spcBef>
              <a:spcAft>
                <a:spcPts val="0"/>
              </a:spcAft>
              <a:buClrTx/>
              <a:buSzTx/>
              <a:buFont typeface="Arial"/>
              <a:buNone/>
              <a:tabLst/>
              <a:defRPr/>
            </a:pPr>
            <a:endParaRPr lang="sv-SE" baseline="0" dirty="0"/>
          </a:p>
          <a:p>
            <a:pPr marL="0" marR="0" indent="0" algn="l" defTabSz="914400" rtl="0" eaLnBrk="1" fontAlgn="auto" latinLnBrk="0" hangingPunct="1">
              <a:lnSpc>
                <a:spcPct val="100000"/>
              </a:lnSpc>
              <a:spcBef>
                <a:spcPct val="0"/>
              </a:spcBef>
              <a:spcAft>
                <a:spcPts val="0"/>
              </a:spcAft>
              <a:buClrTx/>
              <a:buSzTx/>
              <a:buFont typeface="Arial"/>
              <a:buNone/>
              <a:tabLst/>
              <a:defRPr/>
            </a:pPr>
            <a:r>
              <a:rPr lang="sv-SE" b="1" baseline="0" dirty="0"/>
              <a:t>Fråga gruppen: </a:t>
            </a:r>
            <a:r>
              <a:rPr lang="sv-SE" dirty="0"/>
              <a:t>Vad kan </a:t>
            </a:r>
            <a:r>
              <a:rPr lang="sv-SE" dirty="0" err="1"/>
              <a:t>fld</a:t>
            </a:r>
            <a:r>
              <a:rPr lang="sv-SE" dirty="0"/>
              <a:t> göra</a:t>
            </a:r>
            <a:r>
              <a:rPr lang="sv-SE" baseline="0" dirty="0"/>
              <a:t> innan och efter?</a:t>
            </a:r>
          </a:p>
          <a:p>
            <a:endParaRPr lang="sv-SE" dirty="0"/>
          </a:p>
        </p:txBody>
      </p:sp>
      <p:sp>
        <p:nvSpPr>
          <p:cNvPr id="4" name="Platshållare för bildnummer 3"/>
          <p:cNvSpPr>
            <a:spLocks noGrp="1"/>
          </p:cNvSpPr>
          <p:nvPr>
            <p:ph type="sldNum" sz="quarter" idx="5"/>
          </p:nvPr>
        </p:nvSpPr>
        <p:spPr/>
        <p:txBody>
          <a:bodyPr/>
          <a:lstStyle/>
          <a:p>
            <a:fld id="{CE5D709F-E256-4A36-B43A-C2969BEDD107}" type="slidenum">
              <a:rPr lang="sv-SE" smtClean="0"/>
              <a:pPr/>
              <a:t>23</a:t>
            </a:fld>
            <a:endParaRPr lang="sv-SE"/>
          </a:p>
        </p:txBody>
      </p:sp>
    </p:spTree>
    <p:extLst>
      <p:ext uri="{BB962C8B-B14F-4D97-AF65-F5344CB8AC3E}">
        <p14:creationId xmlns:p14="http://schemas.microsoft.com/office/powerpoint/2010/main" val="3747908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69635"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 typeface="Arial"/>
              <a:buNone/>
            </a:pPr>
            <a:r>
              <a:rPr lang="sv-SE" dirty="0"/>
              <a:t>1 min. </a:t>
            </a:r>
          </a:p>
          <a:p>
            <a:pPr marL="171450" marR="0" lvl="0" indent="-171450" algn="l" defTabSz="914400" rtl="0" eaLnBrk="1" fontAlgn="auto" latinLnBrk="0" hangingPunct="1">
              <a:lnSpc>
                <a:spcPct val="100000"/>
              </a:lnSpc>
              <a:spcBef>
                <a:spcPct val="0"/>
              </a:spcBef>
              <a:spcAft>
                <a:spcPts val="0"/>
              </a:spcAft>
              <a:buClrTx/>
              <a:buSzTx/>
              <a:buFont typeface="Arial"/>
              <a:buChar char="•"/>
              <a:tabLst/>
              <a:defRPr/>
            </a:pPr>
            <a:endParaRPr lang="sv-SE" dirty="0"/>
          </a:p>
          <a:p>
            <a:pPr marL="0" marR="0" lvl="0" indent="0" algn="l" defTabSz="914400" rtl="0" eaLnBrk="1" fontAlgn="auto" latinLnBrk="0" hangingPunct="1">
              <a:lnSpc>
                <a:spcPct val="100000"/>
              </a:lnSpc>
              <a:spcBef>
                <a:spcPct val="0"/>
              </a:spcBef>
              <a:spcAft>
                <a:spcPts val="0"/>
              </a:spcAft>
              <a:buClrTx/>
              <a:buSzTx/>
              <a:buFont typeface="Arial"/>
              <a:buNone/>
              <a:tabLst/>
              <a:defRPr/>
            </a:pPr>
            <a:r>
              <a:rPr lang="sv-SE" dirty="0"/>
              <a:t>Beteenden går att analysera på flera nivåer. </a:t>
            </a:r>
          </a:p>
          <a:p>
            <a:pPr marL="0" marR="0" lvl="0" indent="0" algn="l" defTabSz="914400" rtl="0" eaLnBrk="1" fontAlgn="auto" latinLnBrk="0" hangingPunct="1">
              <a:lnSpc>
                <a:spcPct val="100000"/>
              </a:lnSpc>
              <a:spcBef>
                <a:spcPct val="0"/>
              </a:spcBef>
              <a:spcAft>
                <a:spcPts val="0"/>
              </a:spcAft>
              <a:buClrTx/>
              <a:buSzTx/>
              <a:buFont typeface="Arial"/>
              <a:buNone/>
              <a:tabLst/>
              <a:defRPr/>
            </a:pPr>
            <a:endParaRPr lang="sv-SE" dirty="0"/>
          </a:p>
          <a:p>
            <a:pPr marL="0" marR="0" lvl="0" indent="0" algn="l" defTabSz="914400" rtl="0" eaLnBrk="1" fontAlgn="auto" latinLnBrk="0" hangingPunct="1">
              <a:lnSpc>
                <a:spcPct val="100000"/>
              </a:lnSpc>
              <a:spcBef>
                <a:spcPct val="0"/>
              </a:spcBef>
              <a:spcAft>
                <a:spcPts val="0"/>
              </a:spcAft>
              <a:buClrTx/>
              <a:buSzTx/>
              <a:buFont typeface="Arial"/>
              <a:buNone/>
              <a:tabLst/>
              <a:defRPr/>
            </a:pPr>
            <a:r>
              <a:rPr lang="sv-SE" dirty="0"/>
              <a:t>Hur vi utbildare gör</a:t>
            </a:r>
            <a:r>
              <a:rPr lang="sv-SE" baseline="0" dirty="0"/>
              <a:t> kommer påverka hur ni gruppledare sen gör under era föräldragrupper, vilket påverkar hur föräldrarna gör. Och föräldrarnas beteenden vet vi påverkar barnets agerande. </a:t>
            </a:r>
          </a:p>
          <a:p>
            <a:pPr marL="0" marR="0" lvl="0" indent="0" algn="l" defTabSz="914400" rtl="0" eaLnBrk="1" fontAlgn="auto" latinLnBrk="0" hangingPunct="1">
              <a:lnSpc>
                <a:spcPct val="100000"/>
              </a:lnSpc>
              <a:spcBef>
                <a:spcPct val="0"/>
              </a:spcBef>
              <a:spcAft>
                <a:spcPts val="0"/>
              </a:spcAft>
              <a:buClrTx/>
              <a:buSzTx/>
              <a:buFont typeface="Arial"/>
              <a:buNone/>
              <a:tabLst/>
              <a:defRPr/>
            </a:pPr>
            <a:endParaRPr lang="sv-SE" baseline="0" dirty="0"/>
          </a:p>
          <a:p>
            <a:pPr marL="0" marR="0" lvl="0" indent="0" algn="l" defTabSz="914400" rtl="0" eaLnBrk="1" fontAlgn="auto" latinLnBrk="0" hangingPunct="1">
              <a:lnSpc>
                <a:spcPct val="100000"/>
              </a:lnSpc>
              <a:spcBef>
                <a:spcPct val="0"/>
              </a:spcBef>
              <a:spcAft>
                <a:spcPts val="0"/>
              </a:spcAft>
              <a:buClrTx/>
              <a:buSzTx/>
              <a:buFont typeface="Arial"/>
              <a:buNone/>
              <a:tabLst/>
              <a:defRPr/>
            </a:pPr>
            <a:r>
              <a:rPr lang="sv-SE" baseline="0" dirty="0"/>
              <a:t>Det finns alltså ett samspel mellan alla dessa nivåer och därför är det viktigt att också ha medvetenhet om sina egna beteenden, som utbildare och gruppledare – </a:t>
            </a:r>
            <a:r>
              <a:rPr lang="sv-SE" dirty="0"/>
              <a:t>lyckas vi lära ut rätt målbeteenden i </a:t>
            </a:r>
            <a:r>
              <a:rPr lang="sv-SE" b="1" dirty="0"/>
              <a:t>vårt</a:t>
            </a:r>
            <a:r>
              <a:rPr lang="sv-SE" dirty="0"/>
              <a:t> samspel?</a:t>
            </a:r>
          </a:p>
        </p:txBody>
      </p:sp>
      <p:sp>
        <p:nvSpPr>
          <p:cNvPr id="67588"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25DEBE-8A71-4DA5-AC30-B6F1CFC50278}"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dirty="0"/>
              <a:t>10 min. 	</a:t>
            </a:r>
          </a:p>
          <a:p>
            <a:pPr marL="0" marR="0" lvl="0" indent="0" algn="l" defTabSz="914400" rtl="0" eaLnBrk="1" fontAlgn="auto" latinLnBrk="0" hangingPunct="1">
              <a:lnSpc>
                <a:spcPct val="100000"/>
              </a:lnSpc>
              <a:spcBef>
                <a:spcPct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ct val="0"/>
              </a:spcBef>
              <a:spcAft>
                <a:spcPts val="0"/>
              </a:spcAft>
              <a:buClrTx/>
              <a:buSzTx/>
              <a:buFontTx/>
              <a:buNone/>
              <a:tabLst/>
              <a:defRPr/>
            </a:pPr>
            <a:r>
              <a:rPr lang="sv-SE" sz="1200" dirty="0"/>
              <a:t>Här</a:t>
            </a:r>
            <a:r>
              <a:rPr lang="sv-SE" sz="1200" baseline="0" dirty="0"/>
              <a:t> har vi några målbeteenden som vi strävar efter i KOMET. </a:t>
            </a:r>
          </a:p>
          <a:p>
            <a:pPr marL="0" marR="0" lvl="0" indent="0" algn="l" defTabSz="914400" rtl="0" eaLnBrk="1" fontAlgn="auto" latinLnBrk="0" hangingPunct="1">
              <a:lnSpc>
                <a:spcPct val="100000"/>
              </a:lnSpc>
              <a:spcBef>
                <a:spcPct val="0"/>
              </a:spcBef>
              <a:spcAft>
                <a:spcPts val="0"/>
              </a:spcAft>
              <a:buClrTx/>
              <a:buSzTx/>
              <a:buFontTx/>
              <a:buNone/>
              <a:tabLst/>
              <a:defRPr/>
            </a:pPr>
            <a:r>
              <a:rPr lang="sv-SE" sz="1200" b="1" dirty="0"/>
              <a:t>Fråga gruppen</a:t>
            </a:r>
            <a:r>
              <a:rPr lang="sv-SE" sz="1200" dirty="0"/>
              <a:t>: (4 och 4?) </a:t>
            </a:r>
            <a:r>
              <a:rPr lang="sv-SE" sz="1200" baseline="0" dirty="0"/>
              <a:t>Vad kan gruppledarna göra innan och efter för att uppnå dom?</a:t>
            </a:r>
          </a:p>
          <a:p>
            <a:pPr marL="0" marR="0" lvl="0" indent="0" algn="l" defTabSz="914400" rtl="0" eaLnBrk="1" fontAlgn="auto" latinLnBrk="0" hangingPunct="1">
              <a:lnSpc>
                <a:spcPct val="100000"/>
              </a:lnSpc>
              <a:spcBef>
                <a:spcPct val="0"/>
              </a:spcBef>
              <a:spcAft>
                <a:spcPts val="0"/>
              </a:spcAft>
              <a:buClrTx/>
              <a:buSzTx/>
              <a:buFontTx/>
              <a:buNone/>
              <a:tabLst/>
              <a:defRPr/>
            </a:pPr>
            <a:endParaRPr lang="sv-SE" sz="1200" baseline="0" dirty="0"/>
          </a:p>
          <a:p>
            <a:pPr eaLnBrk="1" hangingPunct="1">
              <a:spcBef>
                <a:spcPct val="0"/>
              </a:spcBef>
            </a:pPr>
            <a:r>
              <a:rPr lang="sv-SE" sz="1200" u="sng" baseline="0" dirty="0"/>
              <a:t>Prata i beteendetermer</a:t>
            </a:r>
          </a:p>
          <a:p>
            <a:pPr eaLnBrk="1" hangingPunct="1">
              <a:spcBef>
                <a:spcPct val="0"/>
              </a:spcBef>
            </a:pPr>
            <a:r>
              <a:rPr lang="sv-SE" sz="1200" baseline="0" dirty="0"/>
              <a:t>S: Ge </a:t>
            </a:r>
            <a:r>
              <a:rPr lang="sv-SE" sz="1200" baseline="0" dirty="0" err="1"/>
              <a:t>rationalen</a:t>
            </a:r>
            <a:r>
              <a:rPr lang="sv-SE" sz="1200" baseline="0" dirty="0"/>
              <a:t> för varför det är bra att prata i beteendetermer. Specificera beteenden. Ställa frågor som ger ”beteendesvar” t ex Hur såg du? Vad gjorde? Vad sa du?. Själv vara en förebild. </a:t>
            </a:r>
          </a:p>
          <a:p>
            <a:pPr eaLnBrk="1" hangingPunct="1">
              <a:spcBef>
                <a:spcPct val="0"/>
              </a:spcBef>
            </a:pPr>
            <a:r>
              <a:rPr lang="sv-SE" sz="1200" baseline="0" dirty="0"/>
              <a:t>K: Lyfta fram tydligheten, ”Vad bra du beskriver”, ”Nu blir det lättare att se vad en kan göra” </a:t>
            </a:r>
          </a:p>
          <a:p>
            <a:pPr eaLnBrk="1" hangingPunct="1">
              <a:spcBef>
                <a:spcPct val="0"/>
              </a:spcBef>
            </a:pPr>
            <a:endParaRPr lang="sv-SE" sz="1200" u="sng" baseline="0" dirty="0"/>
          </a:p>
          <a:p>
            <a:pPr eaLnBrk="1" hangingPunct="1">
              <a:spcBef>
                <a:spcPct val="0"/>
              </a:spcBef>
            </a:pPr>
            <a:r>
              <a:rPr lang="sv-SE" sz="1200" u="sng" baseline="0" dirty="0"/>
              <a:t>Göra hemuppgifter</a:t>
            </a:r>
          </a:p>
          <a:p>
            <a:pPr eaLnBrk="1" hangingPunct="1">
              <a:spcBef>
                <a:spcPct val="0"/>
              </a:spcBef>
            </a:pPr>
            <a:r>
              <a:rPr lang="sv-SE" sz="1200" baseline="0" dirty="0"/>
              <a:t>S: Förberedelse, syfte, genomgång tydlig, vad ska göras? Be fä skriva ner När/var/hur?				</a:t>
            </a:r>
          </a:p>
          <a:p>
            <a:pPr eaLnBrk="1" hangingPunct="1">
              <a:spcBef>
                <a:spcPct val="0"/>
              </a:spcBef>
            </a:pPr>
            <a:r>
              <a:rPr lang="sv-SE" sz="1200" dirty="0"/>
              <a:t>K:</a:t>
            </a:r>
            <a:r>
              <a:rPr lang="sv-SE" sz="1200" baseline="0" dirty="0"/>
              <a:t> </a:t>
            </a:r>
            <a:r>
              <a:rPr lang="sv-SE" sz="1200" baseline="0" dirty="0" err="1"/>
              <a:t>shaping</a:t>
            </a:r>
            <a:r>
              <a:rPr lang="sv-SE" sz="1200" baseline="0" dirty="0"/>
              <a:t>, lyfta varje försök, sätta ord på vad som gjorts, fråga hr blev det för barnet/ungdomen</a:t>
            </a:r>
          </a:p>
          <a:p>
            <a:pPr eaLnBrk="1" hangingPunct="1">
              <a:spcBef>
                <a:spcPct val="0"/>
              </a:spcBef>
            </a:pPr>
            <a:endParaRPr lang="sv-SE" sz="1200" baseline="0" dirty="0"/>
          </a:p>
          <a:p>
            <a:pPr eaLnBrk="1" hangingPunct="1">
              <a:spcBef>
                <a:spcPct val="0"/>
              </a:spcBef>
            </a:pPr>
            <a:r>
              <a:rPr lang="sv-SE" sz="1200" u="sng" baseline="0" dirty="0"/>
              <a:t>Prata om lösningar</a:t>
            </a:r>
          </a:p>
          <a:p>
            <a:pPr eaLnBrk="1" hangingPunct="1">
              <a:spcBef>
                <a:spcPct val="0"/>
              </a:spcBef>
            </a:pPr>
            <a:r>
              <a:rPr lang="sv-SE" sz="1200" baseline="0" dirty="0"/>
              <a:t>S: modell, själv vara lösningsinriktad. Ställa frågor</a:t>
            </a:r>
          </a:p>
          <a:p>
            <a:pPr eaLnBrk="1" hangingPunct="1">
              <a:spcBef>
                <a:spcPct val="0"/>
              </a:spcBef>
            </a:pPr>
            <a:r>
              <a:rPr lang="sv-SE" sz="1200" baseline="0" dirty="0"/>
              <a:t>K: skriva upp lösningar på tavlan, Lyfta</a:t>
            </a:r>
          </a:p>
          <a:p>
            <a:pPr marL="0" indent="0">
              <a:buFont typeface="Arial"/>
              <a:buNone/>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B0E1D7-9672-48B3-B7A7-2E7E5BBF2EBA}"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0817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endParaRPr lang="sv-SE" sz="1200" b="0" u="none" kern="1200" baseline="0" dirty="0">
              <a:solidFill>
                <a:schemeClr val="tx1"/>
              </a:solidFill>
              <a:effectLst/>
              <a:latin typeface="+mn-lt"/>
              <a:ea typeface="+mn-ea"/>
              <a:cs typeface="+mn-cs"/>
            </a:endParaRPr>
          </a:p>
          <a:p>
            <a:r>
              <a:rPr lang="sv-SE" sz="1200" b="0" i="1" u="none" kern="1200" baseline="0" dirty="0">
                <a:solidFill>
                  <a:schemeClr val="tx1"/>
                </a:solidFill>
                <a:effectLst/>
                <a:latin typeface="+mn-lt"/>
                <a:ea typeface="+mn-ea"/>
                <a:cs typeface="+mn-cs"/>
              </a:rPr>
              <a:t>En repetition från utbildningsdag 1. </a:t>
            </a:r>
          </a:p>
          <a:p>
            <a:pPr eaLnBrk="1" hangingPunct="1">
              <a:spcBef>
                <a:spcPct val="0"/>
              </a:spcBef>
            </a:pPr>
            <a:r>
              <a:rPr lang="sv-SE" dirty="0">
                <a:latin typeface="Arial" panose="020B0604020202020204" pitchFamily="34" charset="0"/>
                <a:cs typeface="Arial" panose="020B0604020202020204" pitchFamily="34" charset="0"/>
              </a:rPr>
              <a:t>Manus 3-11: </a:t>
            </a:r>
          </a:p>
          <a:p>
            <a:pPr eaLnBrk="1" hangingPunct="1">
              <a:spcBef>
                <a:spcPct val="0"/>
              </a:spcBef>
            </a:pPr>
            <a:r>
              <a:rPr lang="sv-SE" dirty="0" err="1">
                <a:latin typeface="Arial" panose="020B0604020202020204" pitchFamily="34" charset="0"/>
                <a:cs typeface="Arial" panose="020B0604020202020204" pitchFamily="34" charset="0"/>
              </a:rPr>
              <a:t>Shaping</a:t>
            </a:r>
            <a:r>
              <a:rPr lang="sv-SE" baseline="0" dirty="0">
                <a:latin typeface="Arial" panose="020B0604020202020204" pitchFamily="34" charset="0"/>
                <a:cs typeface="Arial" panose="020B0604020202020204" pitchFamily="34" charset="0"/>
              </a:rPr>
              <a:t> eller stegvis inlärning handlar om att man gradvis bygger upp ett beteende genom att förstärka </a:t>
            </a:r>
            <a:r>
              <a:rPr lang="sv-SE" i="1" baseline="0" dirty="0">
                <a:latin typeface="Arial" panose="020B0604020202020204" pitchFamily="34" charset="0"/>
                <a:cs typeface="Arial" panose="020B0604020202020204" pitchFamily="34" charset="0"/>
              </a:rPr>
              <a:t>alla</a:t>
            </a:r>
            <a:r>
              <a:rPr lang="sv-SE" baseline="0" dirty="0">
                <a:latin typeface="Arial" panose="020B0604020202020204" pitchFamily="34" charset="0"/>
                <a:cs typeface="Arial" panose="020B0604020202020204" pitchFamily="34" charset="0"/>
              </a:rPr>
              <a:t> steg i rätt riktning. </a:t>
            </a:r>
          </a:p>
          <a:p>
            <a:pPr marL="171450" indent="-171450" eaLnBrk="1" hangingPunct="1">
              <a:spcBef>
                <a:spcPct val="0"/>
              </a:spcBef>
              <a:buFont typeface="Arial" panose="020B0604020202020204" pitchFamily="34" charset="0"/>
              <a:buChar char="•"/>
            </a:pPr>
            <a:r>
              <a:rPr lang="sv-SE" baseline="0" dirty="0">
                <a:latin typeface="Arial" panose="020B0604020202020204" pitchFamily="34" charset="0"/>
                <a:cs typeface="Arial" panose="020B0604020202020204" pitchFamily="34" charset="0"/>
              </a:rPr>
              <a:t>Att något är ”icke etablerat”: innebär något som personen inte gör eller uppvisar. </a:t>
            </a:r>
          </a:p>
          <a:p>
            <a:pPr marL="171450" indent="-171450" eaLnBrk="1" hangingPunct="1">
              <a:spcBef>
                <a:spcPct val="0"/>
              </a:spcBef>
              <a:buFont typeface="Arial" panose="020B0604020202020204" pitchFamily="34" charset="0"/>
              <a:buChar char="•"/>
            </a:pPr>
            <a:r>
              <a:rPr lang="sv-SE" baseline="0" dirty="0">
                <a:latin typeface="Arial" panose="020B0604020202020204" pitchFamily="34" charset="0"/>
                <a:cs typeface="Arial" panose="020B0604020202020204" pitchFamily="34" charset="0"/>
              </a:rPr>
              <a:t>När vi ska lära oss ngt nytt så behöver vi uppmuntran varje gång vi gör rätt. </a:t>
            </a:r>
          </a:p>
          <a:p>
            <a:pPr marL="0" indent="0" eaLnBrk="1" hangingPunct="1">
              <a:spcBef>
                <a:spcPct val="0"/>
              </a:spcBef>
              <a:buFont typeface="Arial" panose="020B0604020202020204" pitchFamily="34" charset="0"/>
              <a:buNone/>
            </a:pPr>
            <a:endParaRPr lang="sv-SE" strike="sngStrike" baseline="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strike="noStrike" baseline="0" dirty="0">
                <a:latin typeface="Arial" panose="020B0604020202020204" pitchFamily="34" charset="0"/>
                <a:cs typeface="Arial" panose="020B0604020202020204" pitchFamily="34" charset="0"/>
              </a:rPr>
              <a:t>Vi behöver ibland dela upp mer komplexa beteenden i mindre delar för att komma till det beteende vi vill uppnå - nå målbeteendet. T. ex. om målbeteendet är att klarar av att köra bil så behöver vi dela upp detta beteende i mindre delar (som att starta, växla, styra mm) för att slutligen nå sitt mål. </a:t>
            </a:r>
            <a:r>
              <a:rPr lang="sv-SE" sz="1200" b="0" strike="noStrike" dirty="0">
                <a:latin typeface="Arial" panose="020B0604020202020204" pitchFamily="34" charset="0"/>
                <a:cs typeface="Arial" panose="020B0604020202020204" pitchFamily="34" charset="0"/>
              </a:rPr>
              <a:t>Under övningskörningen med ungdomen</a:t>
            </a:r>
            <a:r>
              <a:rPr lang="sv-SE" sz="1200" b="0" strike="noStrike" baseline="0" dirty="0">
                <a:latin typeface="Arial" panose="020B0604020202020204" pitchFamily="34" charset="0"/>
                <a:cs typeface="Arial" panose="020B0604020202020204" pitchFamily="34" charset="0"/>
              </a:rPr>
              <a:t> </a:t>
            </a:r>
            <a:r>
              <a:rPr lang="sv-SE" sz="1200" b="0" strike="noStrike" dirty="0">
                <a:latin typeface="Arial" panose="020B0604020202020204" pitchFamily="34" charset="0"/>
                <a:cs typeface="Arial" panose="020B0604020202020204" pitchFamily="34" charset="0"/>
              </a:rPr>
              <a:t>vinner vi på att lära ut färdigheter i små steg, belöna när ungdomen gör rätt och inte koncentrera oss på det som blir fel och ge kritik eller utskällning. Kritik </a:t>
            </a:r>
            <a:r>
              <a:rPr lang="sv-SE" sz="1200" b="0" dirty="0">
                <a:latin typeface="Arial" panose="020B0604020202020204" pitchFamily="34" charset="0"/>
                <a:cs typeface="Arial" panose="020B0604020202020204" pitchFamily="34" charset="0"/>
              </a:rPr>
              <a:t>minskar inlärningsförmågan och beröm ökar den. </a:t>
            </a:r>
          </a:p>
          <a:p>
            <a:pPr eaLnBrk="1" hangingPunct="1">
              <a:spcBef>
                <a:spcPct val="0"/>
              </a:spcBef>
            </a:pPr>
            <a:endParaRPr lang="sv-SE" dirty="0"/>
          </a:p>
          <a:p>
            <a:pPr eaLnBrk="1" hangingPunct="1">
              <a:spcBef>
                <a:spcPct val="0"/>
              </a:spcBef>
            </a:pPr>
            <a:r>
              <a:rPr lang="sv-SE" dirty="0" err="1"/>
              <a:t>Shaping</a:t>
            </a:r>
            <a:r>
              <a:rPr lang="sv-SE" baseline="0" dirty="0"/>
              <a:t> eller stegvis inlärning handlar om att man gradvis bygger upp ett beteende genom att förstärka </a:t>
            </a:r>
            <a:r>
              <a:rPr lang="sv-SE" i="1" baseline="0" dirty="0"/>
              <a:t>alla</a:t>
            </a:r>
            <a:r>
              <a:rPr lang="sv-SE" baseline="0" dirty="0"/>
              <a:t> steg i rätt riktning. </a:t>
            </a:r>
          </a:p>
          <a:p>
            <a:pPr marL="171450" indent="-171450" eaLnBrk="1" hangingPunct="1">
              <a:spcBef>
                <a:spcPct val="0"/>
              </a:spcBef>
              <a:buFont typeface="Arial" panose="020B0604020202020204" pitchFamily="34" charset="0"/>
              <a:buChar char="•"/>
            </a:pPr>
            <a:r>
              <a:rPr lang="sv-SE" strike="sngStrike" baseline="0" dirty="0"/>
              <a:t>Att något är ”icke etablerat”: innebär något som personen inte gör eller uppvisar</a:t>
            </a:r>
            <a:r>
              <a:rPr lang="sv-SE" baseline="0" dirty="0"/>
              <a:t>. </a:t>
            </a:r>
          </a:p>
          <a:p>
            <a:pPr marL="171450" indent="-171450" eaLnBrk="1" hangingPunct="1">
              <a:spcBef>
                <a:spcPct val="0"/>
              </a:spcBef>
              <a:buFont typeface="Arial" panose="020B0604020202020204" pitchFamily="34" charset="0"/>
              <a:buChar char="•"/>
            </a:pPr>
            <a:r>
              <a:rPr lang="sv-SE" baseline="0" dirty="0"/>
              <a:t>Ett beteende som personen inte gör eller uppvisar – ett ”icke etablerat” beteende. </a:t>
            </a:r>
          </a:p>
          <a:p>
            <a:pPr marL="171450" indent="-171450" eaLnBrk="1" hangingPunct="1">
              <a:spcBef>
                <a:spcPct val="0"/>
              </a:spcBef>
              <a:buFont typeface="Arial" panose="020B0604020202020204" pitchFamily="34" charset="0"/>
              <a:buChar char="•"/>
            </a:pPr>
            <a:r>
              <a:rPr lang="sv-SE" baseline="0" dirty="0"/>
              <a:t>När vi ska lära oss ngt nytt så behöver vi uppmuntran varje gång vi gör rätt. </a:t>
            </a:r>
          </a:p>
          <a:p>
            <a:pPr marL="0" indent="0" eaLnBrk="1" hangingPunct="1">
              <a:spcBef>
                <a:spcPct val="0"/>
              </a:spcBef>
              <a:buFont typeface="Arial" panose="020B0604020202020204" pitchFamily="34" charset="0"/>
              <a:buNone/>
            </a:pPr>
            <a:endParaRPr lang="sv-SE" strike="sngStrike" baseline="0" dirty="0"/>
          </a:p>
          <a:p>
            <a:pPr marL="171450" indent="-171450" eaLnBrk="1" hangingPunct="1">
              <a:spcBef>
                <a:spcPct val="0"/>
              </a:spcBef>
              <a:buFont typeface="Arial" panose="020B0604020202020204" pitchFamily="34" charset="0"/>
              <a:buChar char="•"/>
            </a:pPr>
            <a:r>
              <a:rPr lang="sv-SE" strike="noStrike" baseline="0" dirty="0"/>
              <a:t>Vi behöver ibland dela upp mer komplexa beteenden i mindre delar för att komma till det beteende vi vill uppnå - nå målbeteendet. T.ex. om målbeteendet är att klarar av att köra bil så behöver vi dela upp detta beteende i mindre delar (som att starta, växla, styra mm) för att slutligen nå sitt mål. </a:t>
            </a:r>
            <a:r>
              <a:rPr lang="sv-SE" sz="1200" b="0" strike="noStrike" dirty="0"/>
              <a:t>Under övningskörningen med ungdomen</a:t>
            </a:r>
            <a:r>
              <a:rPr lang="sv-SE" sz="1200" b="0" strike="noStrike" baseline="0" dirty="0"/>
              <a:t> </a:t>
            </a:r>
            <a:r>
              <a:rPr lang="sv-SE" sz="1200" b="0" strike="noStrike" dirty="0"/>
              <a:t>vinner vi på att lära ut färdigheter i små steg, belöna när han/hon gör rätt och inte koncentrera oss på det som blir fel och ge kritik eller utskällning. Kritik </a:t>
            </a:r>
            <a:r>
              <a:rPr lang="sv-SE" sz="1200" b="0" dirty="0"/>
              <a:t>minskar inlärningsförmågan och beröm ökar den. </a:t>
            </a:r>
          </a:p>
          <a:p>
            <a:pPr eaLnBrk="1" hangingPunct="1">
              <a:spcBef>
                <a:spcPct val="0"/>
              </a:spcBef>
            </a:pPr>
            <a:endParaRPr lang="sv-SE" baseline="0" dirty="0"/>
          </a:p>
          <a:p>
            <a:pPr eaLnBrk="1" hangingPunct="1">
              <a:spcBef>
                <a:spcPct val="0"/>
              </a:spcBef>
            </a:pPr>
            <a:r>
              <a:rPr lang="sv-SE" baseline="0" dirty="0"/>
              <a:t>När ni följer upp föräldrarnas hemuppgifter och uppmuntrar alla steg i rätt riktning mot målbeteendet så använder ni er av </a:t>
            </a:r>
            <a:r>
              <a:rPr lang="sv-SE" baseline="0" dirty="0" err="1"/>
              <a:t>shaping</a:t>
            </a:r>
            <a:r>
              <a:rPr lang="sv-SE" baseline="0" dirty="0"/>
              <a:t>. </a:t>
            </a:r>
          </a:p>
          <a:p>
            <a:pPr marL="171450" indent="-171450" eaLnBrk="1" hangingPunct="1">
              <a:spcBef>
                <a:spcPct val="0"/>
              </a:spcBef>
              <a:buFont typeface="Arial" panose="020B0604020202020204" pitchFamily="34" charset="0"/>
              <a:buChar char="•"/>
            </a:pPr>
            <a:r>
              <a:rPr lang="sv-SE" baseline="0" dirty="0"/>
              <a:t>Det gäller att lysa med ficklampan på det som kan vara ett litet steg mot ett målbeteende, t.ex. att ha försökt få till en gemensam stund. Att föräldern har en plan, att föräldern prövade att ta ett initiativ till att leka osv. Målbeteendet är att till slut ha fått till en gemensam stund</a:t>
            </a:r>
            <a:endParaRPr lang="sv-SE" sz="1200" dirty="0">
              <a:latin typeface="+mn-lt"/>
            </a:endParaRPr>
          </a:p>
          <a:p>
            <a:pPr marL="0" indent="0">
              <a:buFont typeface="Arial" panose="020B0604020202020204" pitchFamily="34" charset="0"/>
              <a:buNone/>
            </a:pPr>
            <a:r>
              <a:rPr lang="sv-SE" dirty="0"/>
              <a:t>. </a:t>
            </a:r>
            <a:endParaRPr lang="sv-SE" sz="1200" b="0" u="none" kern="1200" dirty="0">
              <a:solidFill>
                <a:schemeClr val="tx1"/>
              </a:solidFill>
              <a:effectLst/>
              <a:latin typeface="+mn-lt"/>
              <a:ea typeface="+mn-ea"/>
              <a:cs typeface="+mn-cs"/>
            </a:endParaRPr>
          </a:p>
          <a:p>
            <a:pPr marL="0" indent="0" eaLnBrk="1" hangingPunct="1">
              <a:buFont typeface="Arial" panose="020B0604020202020204" pitchFamily="34" charset="0"/>
              <a:buNone/>
            </a:pPr>
            <a:endParaRPr lang="sv-SE" sz="1200" b="0" dirty="0">
              <a:latin typeface="+mn-lt"/>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26</a:t>
            </a:fld>
            <a:endParaRPr lang="sv-SE"/>
          </a:p>
        </p:txBody>
      </p:sp>
    </p:spTree>
    <p:extLst>
      <p:ext uri="{BB962C8B-B14F-4D97-AF65-F5344CB8AC3E}">
        <p14:creationId xmlns:p14="http://schemas.microsoft.com/office/powerpoint/2010/main" val="456293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62467" name="Platshållare för anteckningar 2"/>
          <p:cNvSpPr>
            <a:spLocks noGrp="1"/>
          </p:cNvSpPr>
          <p:nvPr>
            <p:ph type="body" idx="1"/>
          </p:nvPr>
        </p:nvSpPr>
        <p:spPr bwMode="auto">
          <a:noFill/>
        </p:spPr>
        <p:txBody>
          <a:bodyPr wrap="square" numCol="1" anchor="t" anchorCtr="0" compatLnSpc="1">
            <a:prstTxWarp prst="textNoShape">
              <a:avLst/>
            </a:prstTxWarp>
            <a:normAutofit fontScale="92500"/>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sv-SE" dirty="0"/>
              <a:t>40 min</a:t>
            </a:r>
            <a:r>
              <a:rPr lang="sv-SE" sz="1200" kern="1200" dirty="0">
                <a:solidFill>
                  <a:schemeClr val="tx1"/>
                </a:solidFill>
                <a:effectLst/>
                <a:latin typeface="+mn-lt"/>
                <a:ea typeface="+mn-ea"/>
                <a:cs typeface="+mn-cs"/>
              </a:rPr>
              <a:t> för hela övningen. </a:t>
            </a:r>
            <a:r>
              <a:rPr lang="sv-SE" sz="1200" b="1" kern="1200" dirty="0">
                <a:solidFill>
                  <a:schemeClr val="tx1"/>
                </a:solidFill>
                <a:effectLst/>
                <a:latin typeface="+mn-lt"/>
                <a:ea typeface="+mn-ea"/>
                <a:cs typeface="+mn-cs"/>
              </a:rPr>
              <a:t>(start senast kl.11)</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Övning i grupper utifrån filmen ”En dag i Marcus liv” Filmen och övningar finns i mappen: </a:t>
            </a:r>
            <a:r>
              <a:rPr lang="sv-SE" sz="1200" kern="1200" dirty="0" err="1">
                <a:solidFill>
                  <a:schemeClr val="tx1"/>
                </a:solidFill>
                <a:effectLst/>
                <a:latin typeface="+mn-lt"/>
                <a:ea typeface="+mn-ea"/>
                <a:cs typeface="+mn-cs"/>
              </a:rPr>
              <a:t>Utbdag</a:t>
            </a:r>
            <a:r>
              <a:rPr lang="sv-SE" sz="1200" kern="1200" dirty="0">
                <a:solidFill>
                  <a:schemeClr val="tx1"/>
                </a:solidFill>
                <a:effectLst/>
                <a:latin typeface="+mn-lt"/>
                <a:ea typeface="+mn-ea"/>
                <a:cs typeface="+mn-cs"/>
              </a:rPr>
              <a:t> 4 film och övningar. </a:t>
            </a:r>
          </a:p>
          <a:p>
            <a:pPr lvl="0"/>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Dela in i 3 grupper, dela ut övningar, en övning per grupp.</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Titta på </a:t>
            </a:r>
            <a:r>
              <a:rPr lang="sv-SE" sz="1200" b="1" kern="1200" dirty="0">
                <a:solidFill>
                  <a:schemeClr val="tx1"/>
                </a:solidFill>
                <a:effectLst/>
                <a:latin typeface="+mn-lt"/>
                <a:ea typeface="+mn-ea"/>
                <a:cs typeface="+mn-cs"/>
              </a:rPr>
              <a:t>film 6 från Familjeverkstan </a:t>
            </a:r>
            <a:r>
              <a:rPr lang="sv-SE" sz="1200" kern="1200" dirty="0">
                <a:solidFill>
                  <a:schemeClr val="tx1"/>
                </a:solidFill>
                <a:effectLst/>
                <a:latin typeface="+mn-lt"/>
                <a:ea typeface="+mn-ea"/>
                <a:cs typeface="+mn-cs"/>
              </a:rPr>
              <a:t>om Marcus.</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Låt gruppen arbeta med övningarna i 15 minuter, sedan redovisning i helgrupp, ca 8 min per grupp.</a:t>
            </a: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Grupp 1</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Vilka beteenden hos Markus skulle föräldrarna kunna förstärka - positiva beteenden som de vill se mer av? Skriv upp så många ni ser. På vilket sätt skulle de kunna förstärka Markus beteenden, vad kan föräldrarna göra i S och vad kan föräldrarna göra i K? Visa med en SBK hur </a:t>
            </a:r>
            <a:r>
              <a:rPr lang="sv-SE" sz="1200" b="1" kern="1200" dirty="0">
                <a:solidFill>
                  <a:schemeClr val="tx1"/>
                </a:solidFill>
                <a:effectLst/>
                <a:latin typeface="+mn-lt"/>
                <a:ea typeface="+mn-ea"/>
                <a:cs typeface="+mn-cs"/>
              </a:rPr>
              <a:t>ett</a:t>
            </a:r>
            <a:r>
              <a:rPr lang="sv-SE" sz="1200" kern="1200" dirty="0">
                <a:solidFill>
                  <a:schemeClr val="tx1"/>
                </a:solidFill>
                <a:effectLst/>
                <a:latin typeface="+mn-lt"/>
                <a:ea typeface="+mn-ea"/>
                <a:cs typeface="+mn-cs"/>
              </a:rPr>
              <a:t> av Markus beteenden skulle kunna förstärkas. Förbered er för att kort demonstrera SBK, vad föräldrarna skulle kunna säga och göra.</a:t>
            </a:r>
          </a:p>
          <a:p>
            <a:r>
              <a:rPr lang="sv-SE" sz="1200" b="1" kern="1200" dirty="0">
                <a:solidFill>
                  <a:schemeClr val="tx1"/>
                </a:solidFill>
                <a:effectLst/>
                <a:latin typeface="+mn-lt"/>
                <a:ea typeface="+mn-ea"/>
                <a:cs typeface="+mn-cs"/>
              </a:rPr>
              <a:t>Grupp 2.</a:t>
            </a:r>
          </a:p>
          <a:p>
            <a:r>
              <a:rPr lang="sv-SE" sz="1200" kern="1200" dirty="0">
                <a:solidFill>
                  <a:schemeClr val="tx1"/>
                </a:solidFill>
                <a:effectLst/>
                <a:latin typeface="+mn-lt"/>
                <a:ea typeface="+mn-ea"/>
                <a:cs typeface="+mn-cs"/>
              </a:rPr>
              <a:t>Gör en Kometplan för familjen. Utifrån det ni ser på filmen, vilka delar av Komet och vilka principer anser ni är särskilt viktiga för familjen att jobba med? Förbered er för att visa något exempel i en kort demonstration</a:t>
            </a:r>
          </a:p>
          <a:p>
            <a:r>
              <a:rPr lang="sv-SE" sz="1200" b="1" kern="1200" dirty="0">
                <a:solidFill>
                  <a:schemeClr val="tx1"/>
                </a:solidFill>
                <a:effectLst/>
                <a:latin typeface="+mn-lt"/>
                <a:ea typeface="+mn-ea"/>
                <a:cs typeface="+mn-cs"/>
              </a:rPr>
              <a:t>Grupp 3</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Registrera vilka av Markus beteenden som förstärks under filmen. Skriv upp så många som möjligt av dem. Gör en SBK på </a:t>
            </a:r>
            <a:r>
              <a:rPr lang="sv-SE" sz="1200" b="1" kern="1200" dirty="0">
                <a:solidFill>
                  <a:schemeClr val="tx1"/>
                </a:solidFill>
                <a:effectLst/>
                <a:latin typeface="+mn-lt"/>
                <a:ea typeface="+mn-ea"/>
                <a:cs typeface="+mn-cs"/>
              </a:rPr>
              <a:t>ett</a:t>
            </a:r>
            <a:r>
              <a:rPr lang="sv-SE" sz="1200" kern="1200" dirty="0">
                <a:solidFill>
                  <a:schemeClr val="tx1"/>
                </a:solidFill>
                <a:effectLst/>
                <a:latin typeface="+mn-lt"/>
                <a:ea typeface="+mn-ea"/>
                <a:cs typeface="+mn-cs"/>
              </a:rPr>
              <a:t> av beteendena - vad gör föräldrarna före (S) och vad gör de efter (K) som förstärker Markus beteende. Förbered er på att visa det i en kort demonstration. </a:t>
            </a:r>
          </a:p>
          <a:p>
            <a:endParaRPr lang="sv-SE" dirty="0"/>
          </a:p>
        </p:txBody>
      </p:sp>
      <p:sp>
        <p:nvSpPr>
          <p:cNvPr id="44036" name="Platshållare för bildnummer 3"/>
          <p:cNvSpPr>
            <a:spLocks noGrp="1"/>
          </p:cNvSpPr>
          <p:nvPr>
            <p:ph type="sldNum" sz="quarter" idx="5"/>
          </p:nvPr>
        </p:nvSpPr>
        <p:spPr/>
        <p:txBody>
          <a:bodyPr/>
          <a:lstStyle/>
          <a:p>
            <a:pPr>
              <a:defRPr/>
            </a:pPr>
            <a:fld id="{F5DDC773-A53B-43C7-A2D4-D5D143FC8DA3}" type="slidenum">
              <a:rPr lang="sv-SE" smtClean="0"/>
              <a:pPr>
                <a:defRPr/>
              </a:pPr>
              <a:t>27</a:t>
            </a:fld>
            <a:endParaRPr lang="sv-SE"/>
          </a:p>
        </p:txBody>
      </p:sp>
    </p:spTree>
    <p:extLst>
      <p:ext uri="{BB962C8B-B14F-4D97-AF65-F5344CB8AC3E}">
        <p14:creationId xmlns:p14="http://schemas.microsoft.com/office/powerpoint/2010/main" val="388941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 </a:t>
            </a:r>
          </a:p>
          <a:p>
            <a:endParaRPr lang="en-US" sz="1400" baseline="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sv-SE" sz="1400" dirty="0">
                <a:latin typeface="Times New Roman" panose="02020603050405020304" pitchFamily="18" charset="0"/>
                <a:cs typeface="Times New Roman" panose="02020603050405020304" pitchFamily="18" charset="0"/>
              </a:rPr>
              <a:t>Förändra situationen</a:t>
            </a:r>
          </a:p>
          <a:p>
            <a:pPr marL="171450" indent="-171450" algn="l">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Uppmuntra önskvärt beteende</a:t>
            </a:r>
          </a:p>
          <a:p>
            <a:pPr marL="171450" indent="-171450" algn="l">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Lär ut önskvärt beteende</a:t>
            </a:r>
          </a:p>
          <a:p>
            <a:pPr marL="171450" indent="-171450" algn="l">
              <a:buFont typeface="Arial" panose="020B0604020202020204" pitchFamily="34" charset="0"/>
              <a:buChar char="•"/>
            </a:pPr>
            <a:r>
              <a:rPr lang="sv-SE" sz="1100" dirty="0">
                <a:latin typeface="Times New Roman" panose="02020603050405020304" pitchFamily="18" charset="0"/>
                <a:cs typeface="Times New Roman" panose="02020603050405020304" pitchFamily="18" charset="0"/>
              </a:rPr>
              <a:t>Minska fokus på olämpligt beteende</a:t>
            </a:r>
          </a:p>
          <a:p>
            <a:pPr marL="171450" indent="-171450" algn="l">
              <a:buFont typeface="Arial" panose="020B0604020202020204" pitchFamily="34" charset="0"/>
              <a:buChar char="•"/>
            </a:pPr>
            <a:r>
              <a:rPr lang="sv-SE" dirty="0">
                <a:latin typeface="Times New Roman" panose="02020603050405020304" pitchFamily="18" charset="0"/>
                <a:cs typeface="Times New Roman" panose="02020603050405020304" pitchFamily="18" charset="0"/>
              </a:rPr>
              <a:t>Försvaga olämpligt beteende</a:t>
            </a:r>
          </a:p>
          <a:p>
            <a:endParaRPr lang="en-US" dirty="0"/>
          </a:p>
        </p:txBody>
      </p:sp>
      <p:sp>
        <p:nvSpPr>
          <p:cNvPr id="4" name="Slide Number Placeholder 3"/>
          <p:cNvSpPr>
            <a:spLocks noGrp="1"/>
          </p:cNvSpPr>
          <p:nvPr>
            <p:ph type="sldNum" sz="quarter" idx="10"/>
          </p:nvPr>
        </p:nvSpPr>
        <p:spPr/>
        <p:txBody>
          <a:bodyPr/>
          <a:lstStyle/>
          <a:p>
            <a:fld id="{CE5D709F-E256-4A36-B43A-C2969BEDD107}" type="slidenum">
              <a:rPr lang="sv-SE" smtClean="0"/>
              <a:pPr/>
              <a:t>28</a:t>
            </a:fld>
            <a:endParaRPr lang="sv-SE"/>
          </a:p>
        </p:txBody>
      </p:sp>
    </p:spTree>
    <p:extLst>
      <p:ext uri="{BB962C8B-B14F-4D97-AF65-F5344CB8AC3E}">
        <p14:creationId xmlns:p14="http://schemas.microsoft.com/office/powerpoint/2010/main" val="4271751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3 min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Till nästa</a:t>
            </a:r>
            <a:r>
              <a:rPr lang="sv-SE" baseline="0" dirty="0"/>
              <a:t> termin </a:t>
            </a:r>
            <a:r>
              <a:rPr lang="sv-SE" dirty="0"/>
              <a:t>ska ni ha </a:t>
            </a:r>
            <a:r>
              <a:rPr lang="sv-SE" baseline="0" dirty="0"/>
              <a:t>er andra </a:t>
            </a:r>
            <a:r>
              <a:rPr lang="sv-SE" b="1" baseline="0" dirty="0"/>
              <a:t>föräldragrupp</a:t>
            </a:r>
            <a:r>
              <a:rPr lang="sv-SE" baseline="0" dirty="0"/>
              <a:t> KOMET 12-18.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indent="0">
              <a:buFont typeface="Arial" panose="020B0604020202020204" pitchFamily="34" charset="0"/>
              <a:buNone/>
            </a:pPr>
            <a:r>
              <a:rPr lang="sv-SE" baseline="0" dirty="0"/>
              <a:t>Ni gör då </a:t>
            </a:r>
            <a:r>
              <a:rPr lang="sv-SE" b="1" baseline="0" dirty="0"/>
              <a:t>Filmuppgift 2 </a:t>
            </a:r>
            <a:r>
              <a:rPr lang="sv-SE" dirty="0"/>
              <a:t>– </a:t>
            </a:r>
            <a:r>
              <a:rPr lang="sv-SE" baseline="0" dirty="0"/>
              <a:t>andra gången ni håller grupp kommer ni notera ännu fler målbeteenden. </a:t>
            </a:r>
          </a:p>
          <a:p>
            <a:pPr marL="0" indent="0">
              <a:buFont typeface="Arial" panose="020B0604020202020204" pitchFamily="34" charset="0"/>
              <a:buNone/>
            </a:pPr>
            <a:endParaRPr lang="sv-SE" baseline="0" dirty="0"/>
          </a:p>
          <a:p>
            <a:pPr marL="342900" indent="-342900">
              <a:buFont typeface="Arial" panose="020B0604020202020204" pitchFamily="34" charset="0"/>
              <a:buChar char="•"/>
            </a:pPr>
            <a:r>
              <a:rPr lang="sv-SE" dirty="0"/>
              <a:t>Filma</a:t>
            </a:r>
            <a:r>
              <a:rPr lang="sv-SE" baseline="0" dirty="0"/>
              <a:t> en hel träff, välj ut </a:t>
            </a:r>
            <a:r>
              <a:rPr lang="sv-SE" dirty="0"/>
              <a:t>30 min sammanhängande</a:t>
            </a:r>
            <a:r>
              <a:rPr lang="sv-SE" baseline="0" dirty="0"/>
              <a:t> för varje person. </a:t>
            </a:r>
            <a:r>
              <a:rPr lang="sv-SE" dirty="0">
                <a:latin typeface="Stockholm Type Regular" pitchFamily="50" charset="0"/>
              </a:rPr>
              <a:t>Ange</a:t>
            </a:r>
            <a:r>
              <a:rPr lang="sv-SE" baseline="0" dirty="0">
                <a:latin typeface="Stockholm Type Regular" pitchFamily="50" charset="0"/>
              </a:rPr>
              <a:t> målbeteenden och tidsangivelser enligt</a:t>
            </a:r>
            <a:r>
              <a:rPr lang="sv-SE" dirty="0">
                <a:latin typeface="Stockholm Type Regular" pitchFamily="50" charset="0"/>
              </a:rPr>
              <a:t> listan</a:t>
            </a:r>
            <a:r>
              <a:rPr lang="sv-SE" baseline="0" dirty="0">
                <a:latin typeface="Stockholm Type Regular" pitchFamily="50" charset="0"/>
              </a:rPr>
              <a:t> i filmformulär Filmuppgift termin 2</a:t>
            </a:r>
            <a:r>
              <a:rPr lang="sv-SE" dirty="0">
                <a:latin typeface="Stockholm Type Regular" pitchFamily="50" charset="0"/>
              </a:rPr>
              <a:t> </a:t>
            </a:r>
            <a:r>
              <a:rPr lang="sv-SE" baseline="0" dirty="0"/>
              <a:t> – 4 av 6 målbeteenden skall finnas med på filmen. Ta hjälp av listan med gruppledarfärdigheter. Påminn om de </a:t>
            </a:r>
            <a:r>
              <a:rPr lang="sv-SE" baseline="0" dirty="0">
                <a:solidFill>
                  <a:srgbClr val="FF0000"/>
                </a:solidFill>
              </a:rPr>
              <a:t>obligatoriska, </a:t>
            </a:r>
            <a:r>
              <a:rPr lang="sv-SE" sz="1200" i="1" dirty="0">
                <a:latin typeface="Times New Roman" panose="02020603050405020304" pitchFamily="18" charset="0"/>
                <a:cs typeface="Times New Roman" panose="02020603050405020304" pitchFamily="18" charset="0"/>
              </a:rPr>
              <a:t>Positiv förstärkning</a:t>
            </a:r>
            <a:r>
              <a:rPr lang="sv-SE" sz="1200" dirty="0">
                <a:latin typeface="Times New Roman" panose="02020603050405020304" pitchFamily="18" charset="0"/>
                <a:cs typeface="Times New Roman" panose="02020603050405020304" pitchFamily="18" charset="0"/>
              </a:rPr>
              <a:t> och </a:t>
            </a:r>
            <a:r>
              <a:rPr lang="sv-SE" sz="1200" i="1" dirty="0">
                <a:latin typeface="Times New Roman" panose="02020603050405020304" pitchFamily="18" charset="0"/>
                <a:cs typeface="Times New Roman" panose="02020603050405020304" pitchFamily="18" charset="0"/>
              </a:rPr>
              <a:t>Förankring i KOMET</a:t>
            </a:r>
            <a:r>
              <a:rPr lang="sv-SE" sz="1200" dirty="0">
                <a:latin typeface="Times New Roman" panose="02020603050405020304" pitchFamily="18" charset="0"/>
                <a:cs typeface="Times New Roman" panose="02020603050405020304" pitchFamily="18" charset="0"/>
              </a:rPr>
              <a:t> </a:t>
            </a:r>
            <a:r>
              <a:rPr lang="sv-SE" baseline="0" dirty="0">
                <a:solidFill>
                  <a:srgbClr val="FF0000"/>
                </a:solidFill>
              </a:rPr>
              <a:t>!</a:t>
            </a:r>
            <a:endParaRPr lang="sv-SE" dirty="0">
              <a:solidFill>
                <a:srgbClr val="FF0000"/>
              </a:solidFill>
            </a:endParaRPr>
          </a:p>
          <a:p>
            <a:pPr marL="342900" indent="-342900">
              <a:buFont typeface="Arial" panose="020B0604020202020204" pitchFamily="34" charset="0"/>
              <a:buChar char="•"/>
            </a:pPr>
            <a:r>
              <a:rPr lang="sv-SE" dirty="0"/>
              <a:t>Filmen skickas till handledaren eller ta med USB till Utbildningsdag</a:t>
            </a:r>
            <a:r>
              <a:rPr lang="sv-SE" baseline="0" dirty="0"/>
              <a:t> 5</a:t>
            </a:r>
            <a:r>
              <a:rPr lang="sv-SE" dirty="0"/>
              <a:t>.</a:t>
            </a:r>
            <a:r>
              <a:rPr lang="sv-SE" baseline="0" dirty="0"/>
              <a:t> Filmformuläret mailas till handledaren senast Utbildningsdag 5.</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Utbildningsdag 5</a:t>
            </a:r>
            <a:r>
              <a:rPr lang="sv-SE" baseline="0" dirty="0"/>
              <a:t> – metodhandledning då vi övar samspelanalysen och gruppledarfärdigheter, </a:t>
            </a:r>
            <a:r>
              <a:rPr lang="sv-SE" baseline="0" dirty="0" err="1"/>
              <a:t>problemlöser</a:t>
            </a:r>
            <a:r>
              <a:rPr lang="sv-SE" baseline="0" dirty="0"/>
              <a:t> utmaningar tillsammans.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Har ni några frågor om detta?</a:t>
            </a: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29</a:t>
            </a:fld>
            <a:endParaRPr lang="sv-SE"/>
          </a:p>
        </p:txBody>
      </p:sp>
    </p:spTree>
    <p:extLst>
      <p:ext uri="{BB962C8B-B14F-4D97-AF65-F5344CB8AC3E}">
        <p14:creationId xmlns:p14="http://schemas.microsoft.com/office/powerpoint/2010/main" val="1611225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2902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baseline="0" dirty="0"/>
              <a:t>Marie	7 min </a:t>
            </a:r>
            <a:endParaRPr lang="sv-SE" b="0" dirty="0"/>
          </a:p>
          <a:p>
            <a:endParaRPr lang="sv-SE" dirty="0"/>
          </a:p>
          <a:p>
            <a:r>
              <a:rPr lang="sv-SE" dirty="0"/>
              <a:t>Tänkvärt</a:t>
            </a:r>
            <a:r>
              <a:rPr lang="sv-SE" baseline="0" dirty="0"/>
              <a:t> att ta med t</a:t>
            </a:r>
            <a:r>
              <a:rPr lang="sv-SE" dirty="0"/>
              <a:t>ill nästa</a:t>
            </a:r>
            <a:r>
              <a:rPr lang="sv-SE" baseline="0" dirty="0"/>
              <a:t> termin;</a:t>
            </a:r>
          </a:p>
          <a:p>
            <a:endParaRPr lang="sv-SE" b="1" baseline="0" dirty="0"/>
          </a:p>
          <a:p>
            <a:r>
              <a:rPr lang="sv-SE" b="1" baseline="0" dirty="0"/>
              <a:t>Fråga: </a:t>
            </a:r>
            <a:r>
              <a:rPr lang="sv-SE" dirty="0"/>
              <a:t>Vad är viktigt att ligga före med i planeringen? Om ni skulle ge en ny blivande Kometledare råd, vad skulle ni då säga?!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Följdfråga: </a:t>
            </a:r>
            <a:r>
              <a:rPr lang="sv-SE" b="0" dirty="0"/>
              <a:t>När det gäller rekrytering</a:t>
            </a:r>
            <a:r>
              <a:rPr lang="sv-SE" b="0" baseline="0" dirty="0"/>
              <a:t> av föräldrar till grupperna – hur kan vi nå fler män/pappor och andra målgrupper som är svåra att nå?</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1" baseline="0" dirty="0"/>
              <a:t>Om tid finns, prata 2 och 2, eller 4 och 4. </a:t>
            </a:r>
            <a:r>
              <a:rPr lang="sv-SE" i="1" dirty="0"/>
              <a:t>Samla in förslag,</a:t>
            </a:r>
            <a:r>
              <a:rPr lang="sv-SE" i="1" baseline="0" dirty="0"/>
              <a:t> skriv på tavlan.</a:t>
            </a:r>
            <a:endParaRPr lang="sv-SE" i="1" dirty="0"/>
          </a:p>
          <a:p>
            <a:endParaRPr lang="sv-SE" dirty="0"/>
          </a:p>
          <a:p>
            <a:r>
              <a:rPr lang="sv-SE" u="sng" dirty="0"/>
              <a:t>Tips:</a:t>
            </a:r>
          </a:p>
          <a:p>
            <a:pPr marL="0" indent="0">
              <a:lnSpc>
                <a:spcPct val="100000"/>
              </a:lnSpc>
              <a:buFont typeface="Arial" panose="020B0604020202020204" pitchFamily="34" charset="0"/>
              <a:buNone/>
            </a:pPr>
            <a:r>
              <a:rPr lang="sv-SE" sz="1200" dirty="0"/>
              <a:t>Tid för rekrytering och intervju </a:t>
            </a:r>
          </a:p>
          <a:p>
            <a:pPr marL="0" indent="0">
              <a:lnSpc>
                <a:spcPct val="100000"/>
              </a:lnSpc>
              <a:buFont typeface="Arial" panose="020B0604020202020204" pitchFamily="34" charset="0"/>
              <a:buNone/>
            </a:pPr>
            <a:r>
              <a:rPr lang="sv-SE" sz="1200" dirty="0"/>
              <a:t>Tänk igenom praktiska frågor  (lokal, utrustning, tid )</a:t>
            </a:r>
          </a:p>
          <a:p>
            <a:pPr marL="0" indent="0">
              <a:lnSpc>
                <a:spcPct val="100000"/>
              </a:lnSpc>
              <a:buFont typeface="Arial" panose="020B0604020202020204" pitchFamily="34" charset="0"/>
              <a:buNone/>
            </a:pPr>
            <a:r>
              <a:rPr lang="sv-SE" sz="1200" dirty="0"/>
              <a:t>Boka tider för samarbete och förberedelse med kollega</a:t>
            </a:r>
          </a:p>
          <a:p>
            <a:r>
              <a:rPr lang="sv-SE" dirty="0"/>
              <a:t>Förankra förberedelsetid hos arbetsledare eller chef.</a:t>
            </a:r>
          </a:p>
        </p:txBody>
      </p:sp>
      <p:sp>
        <p:nvSpPr>
          <p:cNvPr id="4" name="Platshållare för bildnummer 3"/>
          <p:cNvSpPr>
            <a:spLocks noGrp="1"/>
          </p:cNvSpPr>
          <p:nvPr>
            <p:ph type="sldNum" sz="quarter" idx="10"/>
          </p:nvPr>
        </p:nvSpPr>
        <p:spPr/>
        <p:txBody>
          <a:bodyPr/>
          <a:lstStyle/>
          <a:p>
            <a:pPr>
              <a:defRPr/>
            </a:pPr>
            <a:fld id="{B9171E39-6468-425B-8112-E82D2F02410B}" type="slidenum">
              <a:rPr lang="sv-SE" smtClean="0"/>
              <a:pPr>
                <a:defRPr/>
              </a:pPr>
              <a:t>30</a:t>
            </a:fld>
            <a:endParaRPr lang="sv-SE"/>
          </a:p>
        </p:txBody>
      </p:sp>
    </p:spTree>
    <p:extLst>
      <p:ext uri="{BB962C8B-B14F-4D97-AF65-F5344CB8AC3E}">
        <p14:creationId xmlns:p14="http://schemas.microsoft.com/office/powerpoint/2010/main" val="3898989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3 min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alibri"/>
                <a:ea typeface="+mn-ea"/>
                <a:cs typeface="+mn-cs"/>
              </a:rPr>
              <a:t>Utvärdering av gruppledarutbildningen. </a:t>
            </a:r>
            <a:r>
              <a:rPr kumimoji="0" lang="sv-SE" sz="1200" b="0" i="0" u="none" strike="noStrike" kern="1200" cap="none" spc="0" normalizeH="0" baseline="0" noProof="0" dirty="0">
                <a:ln>
                  <a:noFill/>
                </a:ln>
                <a:solidFill>
                  <a:prstClr val="black"/>
                </a:solidFill>
                <a:effectLst/>
                <a:uLnTx/>
                <a:uFillTx/>
                <a:latin typeface="Calibri"/>
                <a:ea typeface="+mn-ea"/>
                <a:cs typeface="+mn-cs"/>
              </a:rPr>
              <a:t>Alla uppmanas att fylla i innan de lämnar.</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695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159747" name="Platshållare för anteckningar 2"/>
          <p:cNvSpPr>
            <a:spLocks noGrp="1"/>
          </p:cNvSpPr>
          <p:nvPr>
            <p:ph type="body" idx="1"/>
          </p:nvPr>
        </p:nvSpPr>
        <p:spPr bwMode="auto">
          <a:noFill/>
        </p:spPr>
        <p:txBody>
          <a:bodyPr wrap="square" numCol="1" anchor="t" anchorCtr="0" compatLnSpc="1">
            <a:prstTxWarp prst="textNoShape">
              <a:avLst/>
            </a:prstTxWarp>
            <a:normAutofit/>
          </a:bodyPr>
          <a:lstStyle/>
          <a:p>
            <a:endParaRPr lang="sv-SE" dirty="0"/>
          </a:p>
          <a:p>
            <a:pPr eaLnBrk="1" hangingPunct="1"/>
            <a:endParaRPr lang="sv-SE" dirty="0"/>
          </a:p>
        </p:txBody>
      </p:sp>
      <p:sp>
        <p:nvSpPr>
          <p:cNvPr id="172036"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2C856E-90A4-484E-A154-1BC6A4A0FDE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3299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tshållare för bildobjekt 1"/>
          <p:cNvSpPr>
            <a:spLocks noGrp="1" noRot="1" noChangeAspect="1" noTextEdit="1"/>
          </p:cNvSpPr>
          <p:nvPr>
            <p:ph type="sldImg"/>
          </p:nvPr>
        </p:nvSpPr>
        <p:spPr>
          <a:ln/>
        </p:spPr>
      </p:sp>
      <p:sp>
        <p:nvSpPr>
          <p:cNvPr id="58371" name="Platshållare för anteckninga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 typeface="Arial"/>
              <a:buNone/>
              <a:tabLst/>
              <a:defRPr/>
            </a:pPr>
            <a:r>
              <a:rPr lang="sv-SE" baseline="0" dirty="0"/>
              <a:t>2 min. </a:t>
            </a:r>
          </a:p>
          <a:p>
            <a:pPr marL="0" marR="0" indent="0" algn="l" defTabSz="914400" rtl="0" eaLnBrk="0" fontAlgn="base" latinLnBrk="0" hangingPunct="0">
              <a:lnSpc>
                <a:spcPct val="100000"/>
              </a:lnSpc>
              <a:spcBef>
                <a:spcPct val="30000"/>
              </a:spcBef>
              <a:spcAft>
                <a:spcPct val="0"/>
              </a:spcAft>
              <a:buClrTx/>
              <a:buSzTx/>
              <a:buFont typeface="Arial"/>
              <a:buNone/>
              <a:tabLst/>
              <a:defRPr/>
            </a:pPr>
            <a:endParaRPr lang="sv-SE" baseline="0" dirty="0"/>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sv-SE" baseline="0" dirty="0"/>
              <a:t>Syftet med uppföljningsträffen är att hjälpa och stötta föräldrarna att vidmakthålla de förändringar som de gjort med hjälp av Komet.</a:t>
            </a:r>
          </a:p>
          <a:p>
            <a:pPr marL="0" marR="0" indent="0" algn="l" defTabSz="914400" rtl="0" eaLnBrk="0" fontAlgn="base" latinLnBrk="0" hangingPunct="0">
              <a:lnSpc>
                <a:spcPct val="100000"/>
              </a:lnSpc>
              <a:spcBef>
                <a:spcPct val="30000"/>
              </a:spcBef>
              <a:spcAft>
                <a:spcPct val="0"/>
              </a:spcAft>
              <a:buClrTx/>
              <a:buSzTx/>
              <a:buFont typeface="Arial"/>
              <a:buNone/>
              <a:tabLst/>
              <a:defRPr/>
            </a:pPr>
            <a:endParaRPr lang="sv-SE" baseline="0" dirty="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sv-SE" b="0" dirty="0">
                <a:latin typeface="+mn-lt"/>
              </a:rPr>
              <a:t>På återträffen är det meningen</a:t>
            </a:r>
            <a:r>
              <a:rPr lang="sv-SE" b="0" baseline="0" dirty="0">
                <a:latin typeface="+mn-lt"/>
              </a:rPr>
              <a:t> att man ska repetera delar som varit extra givande för gruppen och viktigast är att </a:t>
            </a:r>
            <a:r>
              <a:rPr lang="sv-SE" b="0" baseline="0" dirty="0" err="1">
                <a:latin typeface="+mn-lt"/>
              </a:rPr>
              <a:t>fld</a:t>
            </a:r>
            <a:r>
              <a:rPr lang="sv-SE" b="0" baseline="0" dirty="0">
                <a:latin typeface="+mn-lt"/>
              </a:rPr>
              <a:t> får lyfta var de står i dagsläget.</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sv-SE" baseline="0" dirty="0"/>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sv-SE" baseline="0" dirty="0"/>
              <a:t> Som GL behöver du vara vaksam på att det inte blir problemprat, påminn om </a:t>
            </a:r>
            <a:r>
              <a:rPr lang="sv-SE" b="1" baseline="0" dirty="0"/>
              <a:t>basen</a:t>
            </a:r>
            <a:r>
              <a:rPr lang="sv-SE" baseline="0" dirty="0"/>
              <a:t>, hjälp </a:t>
            </a:r>
            <a:r>
              <a:rPr lang="sv-SE" baseline="0" dirty="0" err="1"/>
              <a:t>fld</a:t>
            </a:r>
            <a:r>
              <a:rPr lang="sv-SE" baseline="0" dirty="0"/>
              <a:t> att tänka på vad som kan fungera, ta hjälp av övriga i gruppen.</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endParaRPr lang="sv-SE" baseline="0" dirty="0"/>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sv-SE" baseline="0" dirty="0"/>
              <a:t>Använd dina GL-färdigheter </a:t>
            </a:r>
            <a:r>
              <a:rPr lang="sv-SE" b="1" baseline="0" dirty="0"/>
              <a:t>Hålla ramar </a:t>
            </a:r>
            <a:r>
              <a:rPr lang="sv-SE" baseline="0" dirty="0"/>
              <a:t>och </a:t>
            </a:r>
            <a:r>
              <a:rPr lang="sv-SE" b="1" baseline="0" dirty="0"/>
              <a:t>Förankra i Komet-principerna</a:t>
            </a:r>
            <a:r>
              <a:rPr lang="sv-SE" baseline="0" dirty="0"/>
              <a:t>. </a:t>
            </a:r>
          </a:p>
          <a:p>
            <a:pPr marL="0" marR="0" indent="0" algn="l" defTabSz="914400" rtl="0" eaLnBrk="0" fontAlgn="base" latinLnBrk="0" hangingPunct="0">
              <a:lnSpc>
                <a:spcPct val="100000"/>
              </a:lnSpc>
              <a:spcBef>
                <a:spcPct val="30000"/>
              </a:spcBef>
              <a:spcAft>
                <a:spcPct val="0"/>
              </a:spcAft>
              <a:buClrTx/>
              <a:buSzTx/>
              <a:buFont typeface="Arial"/>
              <a:buNone/>
              <a:tabLst/>
              <a:defRPr/>
            </a:pPr>
            <a:endParaRPr lang="sv-SE" baseline="0" dirty="0"/>
          </a:p>
          <a:p>
            <a:pPr marL="0" marR="0" lvl="0" indent="0" algn="l" defTabSz="914400" rtl="0" eaLnBrk="0" fontAlgn="base" latinLnBrk="0" hangingPunct="0">
              <a:lnSpc>
                <a:spcPct val="100000"/>
              </a:lnSpc>
              <a:spcBef>
                <a:spcPct val="30000"/>
              </a:spcBef>
              <a:spcAft>
                <a:spcPct val="0"/>
              </a:spcAft>
              <a:buClrTx/>
              <a:buSzTx/>
              <a:buFont typeface="Arial"/>
              <a:buNone/>
              <a:tabLst/>
              <a:defRPr/>
            </a:pPr>
            <a:r>
              <a:rPr lang="sv-SE" dirty="0"/>
              <a:t>Det är lätt för föräldrar att falla tillbaka i gamla mönster. Man har sett att föräldrar tappar ungefär 30 % av vad de lärt sig 3-4 månader efter en avslutad föräldrakurs. Samtidigt har man sett att föräldrar som erbjuds en uppföljningsträff i högre grad fortsätter att använda lärdomarna från föräldrastödet.</a:t>
            </a:r>
          </a:p>
          <a:p>
            <a:pPr marL="0" marR="0" lvl="0" indent="0" algn="l" defTabSz="914400" rtl="0" eaLnBrk="0" fontAlgn="base" latinLnBrk="0" hangingPunct="0">
              <a:lnSpc>
                <a:spcPct val="100000"/>
              </a:lnSpc>
              <a:spcBef>
                <a:spcPct val="30000"/>
              </a:spcBef>
              <a:spcAft>
                <a:spcPct val="0"/>
              </a:spcAft>
              <a:buClrTx/>
              <a:buSzTx/>
              <a:buFont typeface="Arial"/>
              <a:buNone/>
              <a:tabLst/>
              <a:defRPr/>
            </a:pPr>
            <a:r>
              <a:rPr lang="sv-SE" baseline="0" dirty="0"/>
              <a:t>Träffen läggs därför ca 2-3 månader efter avslutad utbildning, eftersom det kan vara en kritisk period. Likaså efter två år men då har inte vi någon planerad träff.</a:t>
            </a:r>
          </a:p>
        </p:txBody>
      </p:sp>
      <p:sp>
        <p:nvSpPr>
          <p:cNvPr id="58372" name="Platshållare för bildnummer 3"/>
          <p:cNvSpPr>
            <a:spLocks noGrp="1"/>
          </p:cNvSpPr>
          <p:nvPr>
            <p:ph type="sldNum" sz="quarter" idx="5"/>
          </p:nvPr>
        </p:nvSpPr>
        <p:spPr>
          <a:noFill/>
        </p:spPr>
        <p:txBody>
          <a:bodyPr/>
          <a:lstStyle/>
          <a:p>
            <a:fld id="{9B90259B-EFAF-42EF-92E0-E84B8A9E8E73}" type="slidenum">
              <a:rPr lang="sv-SE" smtClean="0"/>
              <a:pPr/>
              <a:t>5</a:t>
            </a:fld>
            <a:endParaRPr lang="sv-SE"/>
          </a:p>
        </p:txBody>
      </p:sp>
    </p:spTree>
    <p:extLst>
      <p:ext uri="{BB962C8B-B14F-4D97-AF65-F5344CB8AC3E}">
        <p14:creationId xmlns:p14="http://schemas.microsoft.com/office/powerpoint/2010/main" val="3499264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tshållare för bildobjekt 1"/>
          <p:cNvSpPr>
            <a:spLocks noGrp="1" noRot="1" noChangeAspect="1" noTextEdit="1"/>
          </p:cNvSpPr>
          <p:nvPr>
            <p:ph type="sldImg"/>
          </p:nvPr>
        </p:nvSpPr>
        <p:spPr>
          <a:ln/>
        </p:spPr>
      </p:sp>
      <p:sp>
        <p:nvSpPr>
          <p:cNvPr id="59395" name="Platshållare för anteckningar 2"/>
          <p:cNvSpPr>
            <a:spLocks noGrp="1"/>
          </p:cNvSpPr>
          <p:nvPr>
            <p:ph type="body" idx="1"/>
          </p:nvPr>
        </p:nvSpPr>
        <p:spPr>
          <a:noFill/>
          <a:ln/>
        </p:spPr>
        <p:txBody>
          <a:bodyPr>
            <a:normAutofit fontScale="92500" lnSpcReduction="10000"/>
          </a:bodyPr>
          <a:lstStyle/>
          <a:p>
            <a:pPr marL="0" indent="0">
              <a:buFont typeface="Arial"/>
              <a:buNone/>
            </a:pPr>
            <a:r>
              <a:rPr lang="sv-SE" dirty="0"/>
              <a:t>3 min</a:t>
            </a:r>
          </a:p>
          <a:p>
            <a:pPr marL="0" indent="0">
              <a:buFont typeface="Arial"/>
              <a:buNone/>
            </a:pPr>
            <a:endParaRPr lang="sv-SE" dirty="0"/>
          </a:p>
          <a:p>
            <a:pPr marL="0" indent="0">
              <a:buFont typeface="Arial"/>
              <a:buNone/>
            </a:pPr>
            <a:r>
              <a:rPr lang="sv-SE" dirty="0"/>
              <a:t>Var beredd på att vissa föräldrar kan vara besvikna på att de inte har gjort så mycket som de räknat med eller på att de fortfarande upplever stora problem. Därför är det särskilt viktigt att uppmuntra små framsteg och att påminna om att förändring tar tid. Hänvisa att föräldrarna ska planera fortsatt arbete och förändring. </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Påminn föräldrarna om: </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Att det är normalt med problem i ungdomsåren. Det är en relativt stor grupp som i ungdomsåren plötsligt börjar testa alkohol/droger eller begår brott. Det kan vara viktiga varningstecken, men för de allra flesta är problemen övergående.</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Det</a:t>
            </a:r>
            <a:r>
              <a:rPr lang="sv-SE" sz="1200" kern="1200" baseline="0" dirty="0">
                <a:solidFill>
                  <a:schemeClr val="tx1"/>
                </a:solidFill>
                <a:effectLst/>
                <a:latin typeface="+mn-lt"/>
                <a:ea typeface="+mn-ea"/>
                <a:cs typeface="+mn-cs"/>
              </a:rPr>
              <a:t> finns fo</a:t>
            </a:r>
            <a:r>
              <a:rPr lang="sv-SE" sz="1200" kern="1200" dirty="0">
                <a:solidFill>
                  <a:schemeClr val="tx1"/>
                </a:solidFill>
                <a:effectLst/>
                <a:latin typeface="+mn-lt"/>
                <a:ea typeface="+mn-ea"/>
                <a:cs typeface="+mn-cs"/>
              </a:rPr>
              <a:t>rskning som visar att föräldrar som har insyn i barnens/ungdomens fritid, alltså inte kontroll utan att ungdomarna berättar själva, har färre vanliga ungdomsproblem (rökning, alkohol, kontakt m polis eller liknande).</a:t>
            </a:r>
          </a:p>
          <a:p>
            <a:pPr marL="171450" indent="-171450">
              <a:buFont typeface="Arial" panose="020B0604020202020204" pitchFamily="34" charset="0"/>
              <a:buChar char="•"/>
            </a:pPr>
            <a:r>
              <a:rPr lang="sv-SE" sz="1200" kern="1200" baseline="0" dirty="0">
                <a:solidFill>
                  <a:schemeClr val="tx1"/>
                </a:solidFill>
                <a:effectLst/>
                <a:latin typeface="+mn-lt"/>
                <a:ea typeface="+mn-ea"/>
                <a:cs typeface="+mn-cs"/>
              </a:rPr>
              <a:t>Det är </a:t>
            </a:r>
            <a:r>
              <a:rPr lang="sv-SE" sz="1200" kern="1200" dirty="0">
                <a:solidFill>
                  <a:schemeClr val="tx1"/>
                </a:solidFill>
                <a:effectLst/>
                <a:latin typeface="+mn-lt"/>
                <a:ea typeface="+mn-ea"/>
                <a:cs typeface="+mn-cs"/>
              </a:rPr>
              <a:t>vanligt att i perioder återfalla i gamla invanda mönster. Men genom att uppmärksamma mönster blir det lättare att komma igen. </a:t>
            </a:r>
          </a:p>
          <a:p>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Orsaksmodellen - Det finns många förklararingar till att ungdomar får problem, som ungdomen och föräldrarnas egenskaper eller livssituationen. Det område som föräldrarna har makt att påverka är sitt eget bemötande av ungdomen. Det kan göra en stor skillnad, men samtidigt kan en som förälder behöva acceptera att det inte går att styra allt. </a:t>
            </a:r>
          </a:p>
          <a:p>
            <a:r>
              <a:rPr lang="sv-SE"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Fokusera på det arbete och de förändringar de själva har gjort, även om det inte har givit väntat resultat än.</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Det är nu arbetet börjar – det är lite som att ta körkort – det krävs mycket övning i bilkörning och det är mycket att tänka på innan en känner sig säker på att köra bil och det är samma för föräldrarna - genom att fortsätta öva kommer föräldrarna på sikt känna sig mer säkra i hur de kan bemöta sin ungdom och det förändrade beteendet blir mer invant och automatiserat. </a:t>
            </a:r>
          </a:p>
        </p:txBody>
      </p:sp>
      <p:sp>
        <p:nvSpPr>
          <p:cNvPr id="59396" name="Platshållare för bildnummer 3"/>
          <p:cNvSpPr>
            <a:spLocks noGrp="1"/>
          </p:cNvSpPr>
          <p:nvPr>
            <p:ph type="sldNum" sz="quarter" idx="5"/>
          </p:nvPr>
        </p:nvSpPr>
        <p:spPr>
          <a:noFill/>
        </p:spPr>
        <p:txBody>
          <a:bodyPr/>
          <a:lstStyle/>
          <a:p>
            <a:fld id="{7DBC7325-40BE-47CE-A904-DCF9C21EBC9D}" type="slidenum">
              <a:rPr lang="sv-SE" smtClean="0"/>
              <a:pPr/>
              <a:t>6</a:t>
            </a:fld>
            <a:endParaRPr lang="sv-SE"/>
          </a:p>
        </p:txBody>
      </p:sp>
    </p:spTree>
    <p:extLst>
      <p:ext uri="{BB962C8B-B14F-4D97-AF65-F5344CB8AC3E}">
        <p14:creationId xmlns:p14="http://schemas.microsoft.com/office/powerpoint/2010/main" val="768949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9091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61443" name="Platshållare för anteckningar 2"/>
          <p:cNvSpPr>
            <a:spLocks noGrp="1"/>
          </p:cNvSpPr>
          <p:nvPr>
            <p:ph type="body" idx="1"/>
          </p:nvPr>
        </p:nvSpPr>
        <p:spPr bwMode="auto">
          <a:noFill/>
        </p:spPr>
        <p:txBody>
          <a:bodyPr wrap="square" numCol="1" anchor="t" anchorCtr="0" compatLnSpc="1">
            <a:prstTxWarp prst="textNoShape">
              <a:avLst/>
            </a:prstTxWarp>
            <a:noAutofit/>
          </a:bodyPr>
          <a:lstStyle/>
          <a:p>
            <a:pPr marL="0" indent="0" eaLnBrk="1" hangingPunct="1">
              <a:spcBef>
                <a:spcPct val="0"/>
              </a:spcBef>
              <a:buFont typeface="Arial"/>
              <a:buNone/>
            </a:pPr>
            <a:r>
              <a:rPr lang="sv-SE" dirty="0">
                <a:latin typeface="Arial" panose="020B0604020202020204" pitchFamily="34" charset="0"/>
                <a:cs typeface="Arial" panose="020B0604020202020204" pitchFamily="34" charset="0"/>
              </a:rPr>
              <a:t>4 min</a:t>
            </a:r>
          </a:p>
          <a:p>
            <a:pPr marL="0" indent="0" eaLnBrk="1" hangingPunct="1">
              <a:spcBef>
                <a:spcPct val="0"/>
              </a:spcBef>
              <a:buFont typeface="Arial"/>
              <a:buNone/>
            </a:pPr>
            <a:r>
              <a:rPr lang="sv-SE" dirty="0">
                <a:latin typeface="Arial" panose="020B0604020202020204" pitchFamily="34" charset="0"/>
                <a:cs typeface="Arial" panose="020B0604020202020204" pitchFamily="34" charset="0"/>
              </a:rPr>
              <a:t>Teorin bakom</a:t>
            </a:r>
            <a:r>
              <a:rPr lang="sv-SE" baseline="0" dirty="0">
                <a:latin typeface="Arial" panose="020B0604020202020204" pitchFamily="34" charset="0"/>
                <a:cs typeface="Arial" panose="020B0604020202020204" pitchFamily="34" charset="0"/>
              </a:rPr>
              <a:t> Komet är </a:t>
            </a:r>
            <a:r>
              <a:rPr lang="sv-SE" b="1" baseline="0" dirty="0">
                <a:latin typeface="Arial" panose="020B0604020202020204" pitchFamily="34" charset="0"/>
                <a:cs typeface="Arial" panose="020B0604020202020204" pitchFamily="34" charset="0"/>
              </a:rPr>
              <a:t>inlärningsteori</a:t>
            </a:r>
            <a:r>
              <a:rPr lang="sv-SE" baseline="0" dirty="0">
                <a:latin typeface="Arial" panose="020B0604020202020204" pitchFamily="34" charset="0"/>
                <a:cs typeface="Arial" panose="020B0604020202020204" pitchFamily="34" charset="0"/>
              </a:rPr>
              <a:t>. </a:t>
            </a:r>
          </a:p>
          <a:p>
            <a:pPr marL="171450" indent="-171450" eaLnBrk="1" hangingPunct="1">
              <a:spcBef>
                <a:spcPct val="0"/>
              </a:spcBef>
              <a:buFont typeface="Arial" panose="020B0604020202020204" pitchFamily="34" charset="0"/>
              <a:buChar char="•"/>
            </a:pPr>
            <a:endParaRPr lang="sv-SE" baseline="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baseline="0" dirty="0">
                <a:latin typeface="Arial" panose="020B0604020202020204" pitchFamily="34" charset="0"/>
                <a:cs typeface="Arial" panose="020B0604020202020204" pitchFamily="34" charset="0"/>
              </a:rPr>
              <a:t>Vad är då inlärning? Inlärning är m</a:t>
            </a:r>
            <a:r>
              <a:rPr lang="sv-SE" dirty="0">
                <a:latin typeface="Arial" panose="020B0604020202020204" pitchFamily="34" charset="0"/>
                <a:cs typeface="Arial" panose="020B0604020202020204" pitchFamily="34" charset="0"/>
              </a:rPr>
              <a:t>änniskans förmåga att </a:t>
            </a:r>
            <a:r>
              <a:rPr lang="sv-SE" b="1" dirty="0">
                <a:latin typeface="Arial" panose="020B0604020202020204" pitchFamily="34" charset="0"/>
                <a:cs typeface="Arial" panose="020B0604020202020204" pitchFamily="34" charset="0"/>
              </a:rPr>
              <a:t>lära in </a:t>
            </a:r>
            <a:r>
              <a:rPr lang="sv-SE" dirty="0">
                <a:latin typeface="Arial" panose="020B0604020202020204" pitchFamily="34" charset="0"/>
                <a:cs typeface="Arial" panose="020B0604020202020204" pitchFamily="34" charset="0"/>
              </a:rPr>
              <a:t>och </a:t>
            </a:r>
            <a:r>
              <a:rPr lang="sv-SE" b="1" dirty="0">
                <a:latin typeface="Arial" panose="020B0604020202020204" pitchFamily="34" charset="0"/>
                <a:cs typeface="Arial" panose="020B0604020202020204" pitchFamily="34" charset="0"/>
              </a:rPr>
              <a:t>lära om </a:t>
            </a:r>
            <a:r>
              <a:rPr lang="sv-SE" dirty="0">
                <a:latin typeface="Arial" panose="020B0604020202020204" pitchFamily="34" charset="0"/>
                <a:cs typeface="Arial" panose="020B0604020202020204" pitchFamily="34" charset="0"/>
              </a:rPr>
              <a:t>som ett </a:t>
            </a:r>
            <a:r>
              <a:rPr lang="sv-SE" b="1" dirty="0">
                <a:latin typeface="Arial" panose="020B0604020202020204" pitchFamily="34" charset="0"/>
                <a:cs typeface="Arial" panose="020B0604020202020204" pitchFamily="34" charset="0"/>
              </a:rPr>
              <a:t>resultat av nya erfarenheter</a:t>
            </a:r>
            <a:r>
              <a:rPr lang="sv-SE" dirty="0">
                <a:latin typeface="Arial" panose="020B0604020202020204" pitchFamily="34" charset="0"/>
                <a:cs typeface="Arial" panose="020B0604020202020204" pitchFamily="34" charset="0"/>
              </a:rPr>
              <a:t>. </a:t>
            </a:r>
          </a:p>
          <a:p>
            <a:pPr marL="171450" indent="-171450" eaLnBrk="1" hangingPunct="1">
              <a:spcBef>
                <a:spcPct val="0"/>
              </a:spcBef>
              <a:buFont typeface="Arial"/>
              <a:buChar char="•"/>
            </a:pPr>
            <a:endParaRPr lang="sv-SE" baseline="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baseline="0" dirty="0">
                <a:latin typeface="Arial" panose="020B0604020202020204" pitchFamily="34" charset="0"/>
                <a:cs typeface="Arial" panose="020B0604020202020204" pitchFamily="34" charset="0"/>
              </a:rPr>
              <a:t>Det inlärningsteoretiska synsättet är därmed att människan är </a:t>
            </a:r>
            <a:r>
              <a:rPr lang="sv-SE" b="1" baseline="0" dirty="0">
                <a:latin typeface="Arial" panose="020B0604020202020204" pitchFamily="34" charset="0"/>
                <a:cs typeface="Arial" panose="020B0604020202020204" pitchFamily="34" charset="0"/>
              </a:rPr>
              <a:t>anpassningsbar och föränderlig</a:t>
            </a:r>
            <a:r>
              <a:rPr lang="sv-SE" baseline="0" dirty="0">
                <a:latin typeface="Arial" panose="020B0604020202020204" pitchFamily="34" charset="0"/>
                <a:cs typeface="Arial" panose="020B0604020202020204" pitchFamily="34" charset="0"/>
              </a:rPr>
              <a:t>, till motsats till ett mer deterministiskt synsätt (tex det biologiska) – som snarare framhäver att en individ är förutbestämd (man föds på ett viss sätt och kommer fortsätta att vara så). </a:t>
            </a:r>
          </a:p>
          <a:p>
            <a:pPr marL="171450" indent="-171450" eaLnBrk="1" hangingPunct="1">
              <a:spcBef>
                <a:spcPct val="0"/>
              </a:spcBef>
              <a:buFont typeface="Arial"/>
              <a:buChar char="•"/>
            </a:pPr>
            <a:endParaRPr lang="sv-SE"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När vi försöker lära oss nya saker eller förändra ett beteende hos oss själva eller andra sker det genom olika inlärningsprocesser</a:t>
            </a:r>
            <a:r>
              <a:rPr lang="sv-SE" b="1" dirty="0"/>
              <a:t>. </a:t>
            </a:r>
            <a:r>
              <a:rPr lang="sv-SE" b="0" dirty="0"/>
              <a:t>Dessa bygger på vissa grundregler – så kallade inlärningslagar – som styr hur vi tar in ny kunskap. Vi använder dem hela tiden, ofta utan att tänka på det. Men om vi känner till dem kan vi lära oss saker på ett mer effektivt sätt.</a:t>
            </a:r>
          </a:p>
          <a:p>
            <a:endParaRPr lang="sv-SE" dirty="0"/>
          </a:p>
          <a:p>
            <a:pPr marL="171450" indent="-171450">
              <a:buFont typeface="Arial" panose="020B0604020202020204" pitchFamily="34" charset="0"/>
              <a:buChar char="•"/>
            </a:pPr>
            <a:r>
              <a:rPr lang="sv-SE" b="0" dirty="0"/>
              <a:t>En av de vanligaste inlärningsformerna är modellinlärning eller observationsinlärning, alltså att vi lär oss genom att härma andra</a:t>
            </a:r>
            <a:r>
              <a:rPr lang="sv-SE" b="0" strike="sngStrike" dirty="0"/>
              <a:t>, den tog upp under förra utbildningsdagen</a:t>
            </a:r>
            <a:r>
              <a:rPr lang="sv-SE" b="0" dirty="0"/>
              <a:t>. </a:t>
            </a:r>
            <a:r>
              <a:rPr lang="sv-SE" dirty="0"/>
              <a:t>Utöver det brukar man inom inlärningsteorin särskilt lyfta fram två centrala inlärningsprocesser: associationsinlärning och konsekvensinlärning. Dessa hjälper oss att förstå varför vi beter oss som vi gör. Ni behöver inte kunna dessa i detalj, men vi går igenom dem översiktligt.</a:t>
            </a:r>
          </a:p>
          <a:p>
            <a:pPr marL="457200" lvl="1" indent="0" eaLnBrk="1" hangingPunct="1">
              <a:spcBef>
                <a:spcPct val="0"/>
              </a:spcBef>
              <a:buFont typeface="Arial"/>
              <a:buNone/>
            </a:pPr>
            <a:endParaRPr lang="sv-S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b="1" u="sng" baseline="0" dirty="0">
                <a:latin typeface="Arial" panose="020B0604020202020204" pitchFamily="34" charset="0"/>
                <a:cs typeface="Arial" panose="020B0604020202020204" pitchFamily="34" charset="0"/>
              </a:rPr>
              <a:t>Associationsinlärning</a:t>
            </a:r>
            <a:r>
              <a:rPr lang="sv-SE" baseline="0" dirty="0">
                <a:latin typeface="Arial" panose="020B0604020202020204" pitchFamily="34" charset="0"/>
                <a:cs typeface="Arial" panose="020B0604020202020204" pitchFamily="34" charset="0"/>
              </a:rPr>
              <a:t> (eller r</a:t>
            </a:r>
            <a:r>
              <a:rPr lang="sv-SE" dirty="0">
                <a:latin typeface="Arial" panose="020B0604020202020204" pitchFamily="34" charset="0"/>
                <a:cs typeface="Arial" panose="020B0604020202020204" pitchFamily="34" charset="0"/>
              </a:rPr>
              <a:t>espondent</a:t>
            </a:r>
            <a:r>
              <a:rPr lang="sv-SE" baseline="0" dirty="0">
                <a:latin typeface="Arial" panose="020B0604020202020204" pitchFamily="34" charset="0"/>
                <a:cs typeface="Arial" panose="020B0604020202020204" pitchFamily="34" charset="0"/>
              </a:rPr>
              <a:t> inlärning) innebär att </a:t>
            </a:r>
            <a:r>
              <a:rPr lang="sv-SE" i="0" baseline="0" dirty="0">
                <a:latin typeface="Arial" panose="020B0604020202020204" pitchFamily="34" charset="0"/>
                <a:cs typeface="Arial" panose="020B0604020202020204" pitchFamily="34" charset="0"/>
              </a:rPr>
              <a:t>v</a:t>
            </a:r>
            <a:r>
              <a:rPr lang="sv-SE" b="0" i="0" baseline="0" dirty="0">
                <a:latin typeface="Arial" panose="020B0604020202020204" pitchFamily="34" charset="0"/>
                <a:cs typeface="Arial" panose="020B0604020202020204" pitchFamily="34" charset="0"/>
              </a:rPr>
              <a:t>i lär oss att associera, det vill säga </a:t>
            </a:r>
            <a:r>
              <a:rPr lang="sv-SE" b="1" i="0" baseline="0" dirty="0">
                <a:latin typeface="Arial" panose="020B0604020202020204" pitchFamily="34" charset="0"/>
                <a:cs typeface="Arial" panose="020B0604020202020204" pitchFamily="34" charset="0"/>
              </a:rPr>
              <a:t>koppla samman</a:t>
            </a:r>
            <a:r>
              <a:rPr lang="sv-SE" b="0" i="0" baseline="0" dirty="0">
                <a:latin typeface="Arial" panose="020B0604020202020204" pitchFamily="34" charset="0"/>
                <a:cs typeface="Arial" panose="020B0604020202020204" pitchFamily="34" charset="0"/>
              </a:rPr>
              <a:t>, medfödda reaktioner med olika händelser i vår omgivning.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0" i="0" baseline="0" dirty="0">
                <a:latin typeface="Arial" panose="020B0604020202020204" pitchFamily="34" charset="0"/>
                <a:cs typeface="Arial" panose="020B0604020202020204" pitchFamily="34" charset="0"/>
              </a:rPr>
              <a:t>En medfödd reaktion är t. </a:t>
            </a:r>
            <a:r>
              <a:rPr lang="sv-SE" baseline="0" dirty="0">
                <a:latin typeface="Arial" panose="020B0604020202020204" pitchFamily="34" charset="0"/>
                <a:cs typeface="Arial" panose="020B0604020202020204" pitchFamily="34" charset="0"/>
              </a:rPr>
              <a:t>ex att ett barn som lägger sin hand på en varm spisplatta genast kommer att dra bort handen. Barnet behöver inte lära sig att dra bort handen, eller tänka efter, det sker instinktivt. </a:t>
            </a:r>
          </a:p>
          <a:p>
            <a:pPr marL="171450" indent="-171450" eaLnBrk="1" hangingPunct="1">
              <a:spcBef>
                <a:spcPct val="0"/>
              </a:spcBef>
              <a:buFont typeface="Arial" panose="020B0604020202020204" pitchFamily="34" charset="0"/>
              <a:buChar char="•"/>
            </a:pPr>
            <a:r>
              <a:rPr lang="sv-SE" baseline="0" dirty="0">
                <a:latin typeface="Arial" panose="020B0604020202020204" pitchFamily="34" charset="0"/>
                <a:cs typeface="Arial" panose="020B0604020202020204" pitchFamily="34" charset="0"/>
              </a:rPr>
              <a:t>Många automatiska reaktioner har ett direkt </a:t>
            </a:r>
            <a:r>
              <a:rPr lang="sv-SE" b="1" baseline="0" dirty="0">
                <a:latin typeface="Arial" panose="020B0604020202020204" pitchFamily="34" charset="0"/>
                <a:cs typeface="Arial" panose="020B0604020202020204" pitchFamily="34" charset="0"/>
              </a:rPr>
              <a:t>överlevnadsvärde</a:t>
            </a:r>
            <a:r>
              <a:rPr lang="sv-SE" baseline="0" dirty="0">
                <a:latin typeface="Arial" panose="020B0604020202020204" pitchFamily="34" charset="0"/>
                <a:cs typeface="Arial" panose="020B0604020202020204" pitchFamily="34" charset="0"/>
              </a:rPr>
              <a:t> för oss. Utan dem hade vi behövt tänka efter och göra val i obehagliga situationer eller farliga situationer, viket är ineffektivt och farligt.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1" dirty="0"/>
              <a:t>Vi kan också lära oss att associera obehag med orelaterade saker. </a:t>
            </a:r>
            <a:r>
              <a:rPr lang="sv-SE" baseline="0" dirty="0">
                <a:latin typeface="Arial" panose="020B0604020202020204" pitchFamily="34" charset="0"/>
                <a:cs typeface="Arial" panose="020B0604020202020204" pitchFamily="34" charset="0"/>
              </a:rPr>
              <a:t>Tänk att barnets morbror Axel råkar befinna sig i köket just då. Då kan barnet via associationsinlärning lära sig förknippa smärtan inte bara med spisplattan utan också med morbror Axel, trots att han egentligen inte har med saken att göra. På samma sätt kan man må illa av mat man ätit precis innan man blivit magsjuk, även om maten inte är orsaken till att man bir sjuk. </a:t>
            </a:r>
          </a:p>
          <a:p>
            <a:pPr marL="0" indent="0" eaLnBrk="1" hangingPunct="1">
              <a:spcBef>
                <a:spcPct val="0"/>
              </a:spcBef>
              <a:buFont typeface="Arial" panose="020B0604020202020204" pitchFamily="34" charset="0"/>
              <a:buNone/>
            </a:pPr>
            <a:r>
              <a:rPr lang="sv-SE" sz="1200" b="1" baseline="0" dirty="0">
                <a:latin typeface="Arial" panose="020B0604020202020204" pitchFamily="34" charset="0"/>
                <a:cs typeface="Arial" panose="020B0604020202020204" pitchFamily="34" charset="0"/>
              </a:rPr>
              <a:t>Kortare förklaring:</a:t>
            </a:r>
          </a:p>
          <a:p>
            <a:r>
              <a:rPr lang="sv-SE" i="1" dirty="0"/>
              <a:t>Associationsinlärning innebär att vi kopplar ihop medfödda reaktioner med händelser i omgivningen. Exempelvis drar ett barn instinktivt bort handen från en varm spisplatta. Sådana reaktioner är livsviktiga eftersom de skyddar oss utan att vi behöver tänka efter.</a:t>
            </a:r>
          </a:p>
          <a:p>
            <a:r>
              <a:rPr lang="sv-SE" i="1" dirty="0"/>
              <a:t>Vi kan också lära oss att associera obehag med orelaterade saker. Om en morbror råkar vara närvarande när barnet bränner sig, kan barnet omedvetet koppla smärtan till honom. På samma sätt kan vi börja undvika en viss mat om vi ätit den innan vi blev magsjuka, även om maten inte var orsaken.</a:t>
            </a:r>
            <a:endParaRPr lang="sv-SE" sz="1200" i="1" baseline="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endParaRPr lang="sv-SE" sz="1200" baseline="0"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sv-SE" b="1" u="sng" baseline="0" dirty="0">
                <a:latin typeface="Arial" panose="020B0604020202020204" pitchFamily="34" charset="0"/>
                <a:cs typeface="Arial" panose="020B0604020202020204" pitchFamily="34" charset="0"/>
              </a:rPr>
              <a:t>Konsekvensinlärning</a:t>
            </a:r>
            <a:r>
              <a:rPr lang="sv-SE" u="sng" baseline="0" dirty="0">
                <a:latin typeface="Arial" panose="020B0604020202020204" pitchFamily="34" charset="0"/>
                <a:cs typeface="Arial" panose="020B0604020202020204" pitchFamily="34" charset="0"/>
              </a:rPr>
              <a:t> (</a:t>
            </a:r>
            <a:r>
              <a:rPr lang="sv-SE" baseline="0" dirty="0">
                <a:latin typeface="Arial" panose="020B0604020202020204" pitchFamily="34" charset="0"/>
                <a:cs typeface="Arial" panose="020B0604020202020204" pitchFamily="34" charset="0"/>
              </a:rPr>
              <a:t>eller </a:t>
            </a:r>
            <a:r>
              <a:rPr lang="sv-SE" baseline="0" dirty="0" err="1">
                <a:latin typeface="Arial" panose="020B0604020202020204" pitchFamily="34" charset="0"/>
                <a:cs typeface="Arial" panose="020B0604020202020204" pitchFamily="34" charset="0"/>
              </a:rPr>
              <a:t>operant</a:t>
            </a:r>
            <a:r>
              <a:rPr lang="sv-SE" baseline="0" dirty="0">
                <a:latin typeface="Arial" panose="020B0604020202020204" pitchFamily="34" charset="0"/>
                <a:cs typeface="Arial" panose="020B0604020202020204" pitchFamily="34" charset="0"/>
              </a:rPr>
              <a:t> inlärning) </a:t>
            </a:r>
            <a:r>
              <a:rPr lang="sv-SE" dirty="0">
                <a:latin typeface="Arial" panose="020B0604020202020204" pitchFamily="34" charset="0"/>
                <a:cs typeface="Arial" panose="020B0604020202020204" pitchFamily="34" charset="0"/>
              </a:rPr>
              <a:t>utgår ifrån </a:t>
            </a:r>
            <a:r>
              <a:rPr lang="sv-SE" i="0" dirty="0">
                <a:latin typeface="Arial" panose="020B0604020202020204" pitchFamily="34" charset="0"/>
                <a:cs typeface="Arial" panose="020B0604020202020204" pitchFamily="34" charset="0"/>
              </a:rPr>
              <a:t>att </a:t>
            </a:r>
            <a:r>
              <a:rPr lang="sv-SE" b="0" i="0" dirty="0">
                <a:latin typeface="Arial" panose="020B0604020202020204" pitchFamily="34" charset="0"/>
                <a:cs typeface="Arial" panose="020B0604020202020204" pitchFamily="34" charset="0"/>
              </a:rPr>
              <a:t>beteenden </a:t>
            </a:r>
            <a:r>
              <a:rPr lang="sv-SE" b="1" i="0" dirty="0">
                <a:latin typeface="Arial" panose="020B0604020202020204" pitchFamily="34" charset="0"/>
                <a:cs typeface="Arial" panose="020B0604020202020204" pitchFamily="34" charset="0"/>
              </a:rPr>
              <a:t>styrs av sina konsekvenser</a:t>
            </a:r>
            <a:r>
              <a:rPr lang="sv-SE" b="0" i="0" dirty="0">
                <a:latin typeface="Arial" panose="020B0604020202020204" pitchFamily="34" charset="0"/>
                <a:cs typeface="Arial" panose="020B0604020202020204" pitchFamily="34" charset="0"/>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Konsekvenserna/effekten av </a:t>
            </a:r>
            <a:r>
              <a:rPr lang="sv-SE" b="0" dirty="0">
                <a:latin typeface="Arial" panose="020B0604020202020204" pitchFamily="34" charset="0"/>
                <a:cs typeface="Arial" panose="020B0604020202020204" pitchFamily="34" charset="0"/>
              </a:rPr>
              <a:t>beteendet påverkar sannolikheten </a:t>
            </a:r>
            <a:r>
              <a:rPr lang="sv-SE" dirty="0">
                <a:latin typeface="Arial" panose="020B0604020202020204" pitchFamily="34" charset="0"/>
                <a:cs typeface="Arial" panose="020B0604020202020204" pitchFamily="34" charset="0"/>
              </a:rPr>
              <a:t>för att beteendet ska förekomma igen. </a:t>
            </a:r>
            <a:r>
              <a:rPr lang="sv-SE" b="0" i="0" dirty="0">
                <a:solidFill>
                  <a:srgbClr val="232323"/>
                </a:solidFill>
                <a:effectLst/>
                <a:latin typeface="DM Sans"/>
              </a:rPr>
              <a:t>Beroende på vilken konsekvens som beteendet får så kommer du med andra ord bli mer eller mindre benägen att fortsätta göra beteendet.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sv-SE" strike="noStrike" baseline="0" dirty="0">
              <a:latin typeface="Arial" panose="020B0604020202020204" pitchFamily="34" charset="0"/>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trike="noStrike" baseline="0" dirty="0">
                <a:latin typeface="Arial" panose="020B0604020202020204" pitchFamily="34" charset="0"/>
                <a:cs typeface="Arial" panose="020B0604020202020204" pitchFamily="34" charset="0"/>
              </a:rPr>
              <a:t>I det verkliga livet samverkar associationsinlärning och konsekvensinlärning nästan alltid.</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sv-SE" dirty="0">
              <a:latin typeface="Arial" panose="020B0604020202020204" pitchFamily="34" charset="0"/>
              <a:cs typeface="Arial" panose="020B0604020202020204" pitchFamily="34" charset="0"/>
            </a:endParaRPr>
          </a:p>
          <a:p>
            <a:pPr marL="0" indent="0" eaLnBrk="1" hangingPunct="1">
              <a:spcBef>
                <a:spcPct val="0"/>
              </a:spcBef>
              <a:buFont typeface="Arial"/>
              <a:buNone/>
            </a:pPr>
            <a:endParaRPr lang="sv-SE" baseline="0" dirty="0">
              <a:latin typeface="Arial" panose="020B0604020202020204" pitchFamily="34" charset="0"/>
              <a:cs typeface="Arial" panose="020B0604020202020204" pitchFamily="34" charset="0"/>
            </a:endParaRPr>
          </a:p>
          <a:p>
            <a:pPr marL="457200" lvl="1" indent="0" eaLnBrk="1" hangingPunct="1">
              <a:spcBef>
                <a:spcPct val="0"/>
              </a:spcBef>
              <a:buFont typeface="Arial"/>
              <a:buNone/>
            </a:pPr>
            <a:endParaRPr lang="sv-SE" dirty="0">
              <a:latin typeface="Arial" panose="020B0604020202020204" pitchFamily="34" charset="0"/>
              <a:cs typeface="Arial" panose="020B0604020202020204" pitchFamily="34" charset="0"/>
            </a:endParaRPr>
          </a:p>
          <a:p>
            <a:pPr eaLnBrk="1" hangingPunct="1">
              <a:spcBef>
                <a:spcPct val="0"/>
              </a:spcBef>
            </a:pPr>
            <a:endParaRPr lang="sv-SE" dirty="0"/>
          </a:p>
        </p:txBody>
      </p:sp>
      <p:sp>
        <p:nvSpPr>
          <p:cNvPr id="59396"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18BEE9-3637-4366-8974-DCBC1A63B5D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0444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61443" name="Platshållare för anteckningar 2"/>
          <p:cNvSpPr>
            <a:spLocks noGrp="1"/>
          </p:cNvSpPr>
          <p:nvPr>
            <p:ph type="body" idx="1"/>
          </p:nvPr>
        </p:nvSpPr>
        <p:spPr bwMode="auto">
          <a:noFill/>
        </p:spPr>
        <p:txBody>
          <a:bodyPr wrap="square" numCol="1" anchor="t" anchorCtr="0" compatLnSpc="1">
            <a:prstTxWarp prst="textNoShape">
              <a:avLst/>
            </a:prstTxWarp>
            <a:noAutofit/>
          </a:bodyPr>
          <a:lstStyle/>
          <a:p>
            <a:pPr marL="0" indent="0" eaLnBrk="1" hangingPunct="1">
              <a:spcBef>
                <a:spcPct val="0"/>
              </a:spcBef>
              <a:buFont typeface="Arial" panose="020B0604020202020204" pitchFamily="34" charset="0"/>
              <a:buNone/>
            </a:pPr>
            <a:r>
              <a:rPr lang="sv-SE" b="0" i="0" dirty="0">
                <a:solidFill>
                  <a:srgbClr val="232323"/>
                </a:solidFill>
                <a:effectLst/>
                <a:latin typeface="DM Sans"/>
              </a:rPr>
              <a:t>1 min</a:t>
            </a:r>
          </a:p>
          <a:p>
            <a:pPr marL="0" indent="0" eaLnBrk="1" hangingPunct="1">
              <a:spcBef>
                <a:spcPct val="0"/>
              </a:spcBef>
              <a:buFont typeface="Arial" panose="020B0604020202020204" pitchFamily="34" charset="0"/>
              <a:buNone/>
            </a:pPr>
            <a:r>
              <a:rPr lang="sv-SE" b="0" i="0" dirty="0">
                <a:solidFill>
                  <a:srgbClr val="232323"/>
                </a:solidFill>
                <a:effectLst/>
                <a:latin typeface="DM Sans"/>
              </a:rPr>
              <a:t>Nu kommer vi att fördjupa oss lite i konsekvensinlärning. </a:t>
            </a:r>
          </a:p>
          <a:p>
            <a:pPr marL="171450" indent="-171450" eaLnBrk="1" hangingPunct="1">
              <a:spcBef>
                <a:spcPct val="0"/>
              </a:spcBef>
              <a:buFont typeface="Arial" panose="020B0604020202020204" pitchFamily="34" charset="0"/>
              <a:buChar char="•"/>
            </a:pPr>
            <a:endParaRPr lang="sv-SE" b="0" i="0" dirty="0">
              <a:solidFill>
                <a:srgbClr val="232323"/>
              </a:solidFill>
              <a:effectLst/>
              <a:latin typeface="DM Sans"/>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0" i="0" dirty="0">
                <a:solidFill>
                  <a:srgbClr val="232323"/>
                </a:solidFill>
                <a:effectLst/>
                <a:latin typeface="DM Sans"/>
              </a:rPr>
              <a:t>Om en konsekvens gör så att beteendet utförs </a:t>
            </a:r>
            <a:r>
              <a:rPr lang="sv-SE" b="1" i="0" dirty="0">
                <a:solidFill>
                  <a:srgbClr val="232323"/>
                </a:solidFill>
                <a:effectLst/>
                <a:latin typeface="DM Sans"/>
              </a:rPr>
              <a:t>i högre utsträckning </a:t>
            </a:r>
            <a:r>
              <a:rPr lang="sv-SE" b="0" i="0" dirty="0">
                <a:solidFill>
                  <a:srgbClr val="232323"/>
                </a:solidFill>
                <a:effectLst/>
                <a:latin typeface="DM Sans"/>
              </a:rPr>
              <a:t>kallas det att det har blivit </a:t>
            </a:r>
            <a:r>
              <a:rPr lang="sv-SE" b="1" i="0" dirty="0">
                <a:solidFill>
                  <a:srgbClr val="232323"/>
                </a:solidFill>
                <a:effectLst/>
                <a:latin typeface="DM Sans"/>
              </a:rPr>
              <a:t>förstärkt. </a:t>
            </a:r>
            <a:r>
              <a:rPr lang="sv-SE" b="0" i="0" dirty="0">
                <a:solidFill>
                  <a:srgbClr val="232323"/>
                </a:solidFill>
                <a:effectLst/>
                <a:latin typeface="DM Sans"/>
              </a:rPr>
              <a:t>Om konsekvensen istället gör så att vi blir </a:t>
            </a:r>
            <a:r>
              <a:rPr lang="sv-SE" b="1" i="0" dirty="0">
                <a:solidFill>
                  <a:srgbClr val="232323"/>
                </a:solidFill>
                <a:effectLst/>
                <a:latin typeface="DM Sans"/>
              </a:rPr>
              <a:t>mindre benägna </a:t>
            </a:r>
            <a:r>
              <a:rPr lang="sv-SE" b="0" i="0" dirty="0">
                <a:solidFill>
                  <a:srgbClr val="232323"/>
                </a:solidFill>
                <a:effectLst/>
                <a:latin typeface="DM Sans"/>
              </a:rPr>
              <a:t>att utföra beteendet så kallas det att det har blivit </a:t>
            </a:r>
            <a:r>
              <a:rPr lang="sv-SE" b="1" i="0" dirty="0">
                <a:solidFill>
                  <a:srgbClr val="232323"/>
                </a:solidFill>
                <a:effectLst/>
                <a:latin typeface="DM Sans"/>
              </a:rPr>
              <a:t>försvagat </a:t>
            </a:r>
            <a:r>
              <a:rPr lang="sv-SE" b="0" i="0" dirty="0">
                <a:solidFill>
                  <a:srgbClr val="232323"/>
                </a:solidFill>
                <a:effectLst/>
                <a:latin typeface="DM Sans"/>
              </a:rPr>
              <a:t>(kallas även att beteendet blivit </a:t>
            </a:r>
            <a:r>
              <a:rPr lang="sv-SE" b="0" i="1" dirty="0">
                <a:solidFill>
                  <a:srgbClr val="232323"/>
                </a:solidFill>
                <a:effectLst/>
                <a:latin typeface="DM Sans"/>
              </a:rPr>
              <a:t>bestraffat</a:t>
            </a:r>
            <a:r>
              <a:rPr lang="sv-SE" b="0" i="0" dirty="0">
                <a:solidFill>
                  <a:srgbClr val="232323"/>
                </a:solidFill>
                <a:effectLst/>
                <a:latin typeface="DM Sans"/>
              </a:rPr>
              <a:t>).</a:t>
            </a:r>
          </a:p>
          <a:p>
            <a:pPr marL="0" indent="0" eaLnBrk="1" hangingPunct="1">
              <a:spcBef>
                <a:spcPct val="0"/>
              </a:spcBef>
              <a:buFont typeface="Arial" panose="020B0604020202020204" pitchFamily="34" charset="0"/>
              <a:buNone/>
            </a:pPr>
            <a:endParaRPr lang="sv-SE" b="0" i="0" dirty="0">
              <a:solidFill>
                <a:srgbClr val="232323"/>
              </a:solidFill>
              <a:effectLst/>
              <a:latin typeface="DM San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dirty="0">
                <a:solidFill>
                  <a:srgbClr val="232323"/>
                </a:solidFill>
                <a:effectLst/>
                <a:latin typeface="DM Sans"/>
              </a:rPr>
              <a:t> Alltså förstärkningar ökar benägenheten att göra beteendet medan försvagningar minskar benägenheten att göra beteendet. </a:t>
            </a:r>
            <a:endParaRPr lang="sv-SE"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pPr>
            <a:endParaRPr lang="sv-SE" b="0" i="0" dirty="0">
              <a:solidFill>
                <a:srgbClr val="232323"/>
              </a:solidFill>
              <a:effectLst/>
              <a:latin typeface="DM Sans"/>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sv-SE" b="0" baseline="0" dirty="0">
              <a:latin typeface="Arial" panose="020B0604020202020204" pitchFamily="34" charset="0"/>
              <a:cs typeface="Arial" panose="020B0604020202020204" pitchFamily="34" charset="0"/>
            </a:endParaRPr>
          </a:p>
        </p:txBody>
      </p:sp>
      <p:sp>
        <p:nvSpPr>
          <p:cNvPr id="59396"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18BEE9-3637-4366-8974-DCBC1A63B5D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2831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n_1">
    <p:spTree>
      <p:nvGrpSpPr>
        <p:cNvPr id="1" name=""/>
        <p:cNvGrpSpPr/>
        <p:nvPr/>
      </p:nvGrpSpPr>
      <p:grpSpPr>
        <a:xfrm>
          <a:off x="0" y="0"/>
          <a:ext cx="0" cy="0"/>
          <a:chOff x="0" y="0"/>
          <a:chExt cx="0" cy="0"/>
        </a:xfrm>
      </p:grpSpPr>
      <p:pic>
        <p:nvPicPr>
          <p:cNvPr id="12" name="Bildobjekt 11" descr="Sida5.jpg"/>
          <p:cNvPicPr>
            <a:picLocks noChangeAspect="1"/>
          </p:cNvPicPr>
          <p:nvPr userDrawn="1"/>
        </p:nvPicPr>
        <p:blipFill>
          <a:blip r:embed="rId2" cstate="screen"/>
          <a:stretch>
            <a:fillRect/>
          </a:stretch>
        </p:blipFill>
        <p:spPr>
          <a:xfrm>
            <a:off x="0" y="0"/>
            <a:ext cx="9144000" cy="6858000"/>
          </a:xfrm>
          <a:prstGeom prst="rect">
            <a:avLst/>
          </a:prstGeom>
        </p:spPr>
      </p:pic>
      <p:pic>
        <p:nvPicPr>
          <p:cNvPr id="10" name="Bildobjekt 9"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
        <p:nvSpPr>
          <p:cNvPr id="9" name="textruta 8"/>
          <p:cNvSpPr txBox="1"/>
          <p:nvPr userDrawn="1"/>
        </p:nvSpPr>
        <p:spPr>
          <a:xfrm>
            <a:off x="5094514" y="3443844"/>
            <a:ext cx="1721922" cy="369332"/>
          </a:xfrm>
          <a:prstGeom prst="rect">
            <a:avLst/>
          </a:prstGeom>
          <a:noFill/>
        </p:spPr>
        <p:txBody>
          <a:bodyPr wrap="square" rtlCol="0">
            <a:spAutoFit/>
          </a:bodyPr>
          <a:lstStyle/>
          <a:p>
            <a:endParaRPr lang="sv-SE" dirty="0"/>
          </a:p>
        </p:txBody>
      </p:sp>
      <p:sp>
        <p:nvSpPr>
          <p:cNvPr id="30" name="Platshållare för datum 29"/>
          <p:cNvSpPr>
            <a:spLocks noGrp="1"/>
          </p:cNvSpPr>
          <p:nvPr>
            <p:ph type="dt" sz="half" idx="10"/>
          </p:nvPr>
        </p:nvSpPr>
        <p:spPr/>
        <p:txBody>
          <a:bodyPr/>
          <a:lstStyle/>
          <a:p>
            <a:fld id="{B1F3D6C8-46B4-4BCA-91C7-F8973A2C4ED8}" type="datetime1">
              <a:rPr lang="sv-SE" smtClean="0"/>
              <a:pPr/>
              <a:t>2025-07-03</a:t>
            </a:fld>
            <a:endParaRPr lang="sv-SE" dirty="0"/>
          </a:p>
        </p:txBody>
      </p:sp>
      <p:sp>
        <p:nvSpPr>
          <p:cNvPr id="13" name="Rubrik 12"/>
          <p:cNvSpPr>
            <a:spLocks noGrp="1"/>
          </p:cNvSpPr>
          <p:nvPr>
            <p:ph type="title"/>
          </p:nvPr>
        </p:nvSpPr>
        <p:spPr/>
        <p:txBody>
          <a:bodyPr/>
          <a:lstStyle/>
          <a:p>
            <a:r>
              <a:rPr lang="sv-SE"/>
              <a:t>Klicka här för att ändra format</a:t>
            </a:r>
            <a:endParaRPr lang="sv-SE" dirty="0"/>
          </a:p>
        </p:txBody>
      </p:sp>
      <p:sp>
        <p:nvSpPr>
          <p:cNvPr id="14" name="textruta 13"/>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rPr>
              <a:t>The Capital of Scandinavia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örstasidan_2_rutor_1">
    <p:spTree>
      <p:nvGrpSpPr>
        <p:cNvPr id="1" name=""/>
        <p:cNvGrpSpPr/>
        <p:nvPr/>
      </p:nvGrpSpPr>
      <p:grpSpPr>
        <a:xfrm>
          <a:off x="0" y="0"/>
          <a:ext cx="0" cy="0"/>
          <a:chOff x="0" y="0"/>
          <a:chExt cx="0" cy="0"/>
        </a:xfrm>
      </p:grpSpPr>
      <p:pic>
        <p:nvPicPr>
          <p:cNvPr id="7" name="Bildobjekt 6" descr="Sida10.jpg"/>
          <p:cNvPicPr>
            <a:picLocks noChangeAspect="1"/>
          </p:cNvPicPr>
          <p:nvPr userDrawn="1"/>
        </p:nvPicPr>
        <p:blipFill>
          <a:blip r:embed="rId2" cstate="screen"/>
          <a:stretch>
            <a:fillRect/>
          </a:stretch>
        </p:blipFill>
        <p:spPr>
          <a:xfrm>
            <a:off x="0" y="0"/>
            <a:ext cx="9144000" cy="6858000"/>
          </a:xfrm>
          <a:prstGeom prst="rect">
            <a:avLst/>
          </a:prstGeom>
        </p:spPr>
      </p:pic>
      <p:sp>
        <p:nvSpPr>
          <p:cNvPr id="8" name="Platshållare för text 16"/>
          <p:cNvSpPr txBox="1">
            <a:spLocks/>
          </p:cNvSpPr>
          <p:nvPr userDrawn="1"/>
        </p:nvSpPr>
        <p:spPr>
          <a:xfrm>
            <a:off x="457677" y="457784"/>
            <a:ext cx="5472000" cy="3960000"/>
          </a:xfrm>
          <a:prstGeom prst="rect">
            <a:avLst/>
          </a:prstGeom>
          <a:solidFill>
            <a:srgbClr val="F5F3EE"/>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mn-lt"/>
                <a:ea typeface="+mn-ea"/>
                <a:cs typeface="+mn-cs"/>
              </a:rPr>
              <a:t> </a:t>
            </a:r>
          </a:p>
        </p:txBody>
      </p:sp>
      <p:sp>
        <p:nvSpPr>
          <p:cNvPr id="2" name="Rubrik 1"/>
          <p:cNvSpPr>
            <a:spLocks noGrp="1"/>
          </p:cNvSpPr>
          <p:nvPr>
            <p:ph type="title"/>
          </p:nvPr>
        </p:nvSpPr>
        <p:spPr/>
        <p:txBody>
          <a:bodyPr/>
          <a:lstStyle/>
          <a:p>
            <a:r>
              <a:rPr lang="sv-SE" dirty="0"/>
              <a:t>Klicka här för att ändra format</a:t>
            </a:r>
          </a:p>
        </p:txBody>
      </p:sp>
      <p:sp>
        <p:nvSpPr>
          <p:cNvPr id="3" name="Platshållare för datum 2"/>
          <p:cNvSpPr>
            <a:spLocks noGrp="1"/>
          </p:cNvSpPr>
          <p:nvPr>
            <p:ph type="dt" sz="half" idx="10"/>
          </p:nvPr>
        </p:nvSpPr>
        <p:spPr/>
        <p:txBody>
          <a:bodyPr/>
          <a:lstStyle/>
          <a:p>
            <a:fld id="{99E7CA51-3ACB-46EF-8768-2C3FDF062540}" type="datetime1">
              <a:rPr lang="sv-SE" smtClean="0"/>
              <a:pPr/>
              <a:t>2025-07-03</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b="0"/>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4" name="Rektangel 13"/>
          <p:cNvSpPr/>
          <p:nvPr userDrawn="1"/>
        </p:nvSpPr>
        <p:spPr>
          <a:xfrm>
            <a:off x="5929200" y="4417200"/>
            <a:ext cx="2757600" cy="1976400"/>
          </a:xfrm>
          <a:prstGeom prst="rect">
            <a:avLst/>
          </a:prstGeom>
          <a:solidFill>
            <a:srgbClr val="F5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
        <p:nvSpPr>
          <p:cNvPr id="10" name="textruta 9"/>
          <p:cNvSpPr txBox="1"/>
          <p:nvPr userDrawn="1"/>
        </p:nvSpPr>
        <p:spPr>
          <a:xfrm>
            <a:off x="3222625" y="6214546"/>
            <a:ext cx="2601913" cy="246221"/>
          </a:xfrm>
          <a:prstGeom prst="rect">
            <a:avLst/>
          </a:prstGeom>
          <a:noFill/>
        </p:spPr>
        <p:txBody>
          <a:bodyPr wrap="square" rtlCol="0">
            <a:spAutoFit/>
          </a:bodyPr>
          <a:lstStyle/>
          <a:p>
            <a:r>
              <a:rPr lang="sv-SE" sz="1000" dirty="0">
                <a:solidFill>
                  <a:srgbClr val="000000"/>
                </a:solidFill>
              </a:rPr>
              <a:t>The Capital of Scandinavia</a:t>
            </a:r>
          </a:p>
        </p:txBody>
      </p:sp>
      <p:pic>
        <p:nvPicPr>
          <p:cNvPr id="13" name="Bildobjekt 12"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örstasidan_2_rutor_2">
    <p:spTree>
      <p:nvGrpSpPr>
        <p:cNvPr id="1" name=""/>
        <p:cNvGrpSpPr/>
        <p:nvPr/>
      </p:nvGrpSpPr>
      <p:grpSpPr>
        <a:xfrm>
          <a:off x="0" y="0"/>
          <a:ext cx="0" cy="0"/>
          <a:chOff x="0" y="0"/>
          <a:chExt cx="0" cy="0"/>
        </a:xfrm>
      </p:grpSpPr>
      <p:sp>
        <p:nvSpPr>
          <p:cNvPr id="8" name="Platshållare för text 16"/>
          <p:cNvSpPr txBox="1">
            <a:spLocks/>
          </p:cNvSpPr>
          <p:nvPr userDrawn="1"/>
        </p:nvSpPr>
        <p:spPr>
          <a:xfrm>
            <a:off x="457677" y="457784"/>
            <a:ext cx="5472000" cy="3960000"/>
          </a:xfrm>
          <a:prstGeom prst="rect">
            <a:avLst/>
          </a:prstGeom>
          <a:solidFill>
            <a:srgbClr val="683788"/>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mn-lt"/>
                <a:ea typeface="+mn-ea"/>
                <a:cs typeface="+mn-cs"/>
              </a:rPr>
              <a:t> </a:t>
            </a:r>
          </a:p>
        </p:txBody>
      </p:sp>
      <p:sp>
        <p:nvSpPr>
          <p:cNvPr id="2" name="Rubrik 1"/>
          <p:cNvSpPr>
            <a:spLocks noGrp="1"/>
          </p:cNvSpPr>
          <p:nvPr>
            <p:ph type="title"/>
          </p:nvPr>
        </p:nvSpPr>
        <p:spPr/>
        <p:txBody>
          <a:bodyPr/>
          <a:lstStyle>
            <a:lvl1pPr>
              <a:defRPr>
                <a:solidFill>
                  <a:srgbClr val="F5F3EE"/>
                </a:solidFil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D5A6129D-C112-4297-9DD6-96C50E503577}" type="datetime1">
              <a:rPr lang="sv-SE" smtClean="0"/>
              <a:pPr/>
              <a:t>2025-07-03</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a:solidFill>
                  <a:srgbClr val="F5F3EE"/>
                </a:solidFill>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pic>
        <p:nvPicPr>
          <p:cNvPr id="11" name="Bildobjekt 10"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
        <p:nvSpPr>
          <p:cNvPr id="9" name="Platshållare för bild 11"/>
          <p:cNvSpPr>
            <a:spLocks noGrp="1"/>
          </p:cNvSpPr>
          <p:nvPr>
            <p:ph type="pic" sz="quarter" idx="11"/>
          </p:nvPr>
        </p:nvSpPr>
        <p:spPr>
          <a:xfrm>
            <a:off x="5929820" y="4416985"/>
            <a:ext cx="2758567" cy="1975878"/>
          </a:xfrm>
          <a:solidFill>
            <a:srgbClr val="289D93"/>
          </a:solidFill>
        </p:spPr>
        <p:txBody>
          <a:bodyPr/>
          <a:lstStyle/>
          <a:p>
            <a:endParaRPr lang="sv-S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örstasidan_2_rutor_3">
    <p:spTree>
      <p:nvGrpSpPr>
        <p:cNvPr id="1" name=""/>
        <p:cNvGrpSpPr/>
        <p:nvPr/>
      </p:nvGrpSpPr>
      <p:grpSpPr>
        <a:xfrm>
          <a:off x="0" y="0"/>
          <a:ext cx="0" cy="0"/>
          <a:chOff x="0" y="0"/>
          <a:chExt cx="0" cy="0"/>
        </a:xfrm>
      </p:grpSpPr>
      <p:sp>
        <p:nvSpPr>
          <p:cNvPr id="8" name="Platshållare för text 16"/>
          <p:cNvSpPr txBox="1">
            <a:spLocks/>
          </p:cNvSpPr>
          <p:nvPr userDrawn="1"/>
        </p:nvSpPr>
        <p:spPr>
          <a:xfrm>
            <a:off x="457677" y="457784"/>
            <a:ext cx="5472000" cy="3960000"/>
          </a:xfrm>
          <a:prstGeom prst="rect">
            <a:avLst/>
          </a:prstGeom>
          <a:solidFill>
            <a:srgbClr val="007EC4"/>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mn-lt"/>
                <a:ea typeface="+mn-ea"/>
                <a:cs typeface="+mn-cs"/>
              </a:rPr>
              <a:t> </a:t>
            </a:r>
          </a:p>
        </p:txBody>
      </p:sp>
      <p:sp>
        <p:nvSpPr>
          <p:cNvPr id="2" name="Rubrik 1"/>
          <p:cNvSpPr>
            <a:spLocks noGrp="1"/>
          </p:cNvSpPr>
          <p:nvPr>
            <p:ph type="title"/>
          </p:nvPr>
        </p:nvSpPr>
        <p:spPr/>
        <p:txBody>
          <a:bodyPr/>
          <a:lstStyle>
            <a:lvl1pPr>
              <a:defRPr>
                <a:solidFill>
                  <a:srgbClr val="F5F3EE"/>
                </a:solidFil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8F862FF1-9129-4601-9CB8-B147423A5DA6}" type="datetime1">
              <a:rPr lang="sv-SE" smtClean="0"/>
              <a:pPr/>
              <a:t>2025-07-03</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b="0">
                <a:solidFill>
                  <a:srgbClr val="F5F3EE"/>
                </a:solidFill>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pic>
        <p:nvPicPr>
          <p:cNvPr id="11" name="Bildobjekt 10"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
        <p:nvSpPr>
          <p:cNvPr id="9" name="Platshållare för bild 11"/>
          <p:cNvSpPr>
            <a:spLocks noGrp="1"/>
          </p:cNvSpPr>
          <p:nvPr>
            <p:ph type="pic" sz="quarter" idx="11"/>
          </p:nvPr>
        </p:nvSpPr>
        <p:spPr>
          <a:xfrm>
            <a:off x="5929820" y="4416985"/>
            <a:ext cx="2758567" cy="1975878"/>
          </a:xfrm>
          <a:solidFill>
            <a:srgbClr val="C40068"/>
          </a:solidFill>
        </p:spPr>
        <p:txBody>
          <a:bodyPr/>
          <a:lstStyle/>
          <a:p>
            <a:endParaRPr lang="sv-S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örstasidan_2_rutor_4">
    <p:spTree>
      <p:nvGrpSpPr>
        <p:cNvPr id="1" name=""/>
        <p:cNvGrpSpPr/>
        <p:nvPr/>
      </p:nvGrpSpPr>
      <p:grpSpPr>
        <a:xfrm>
          <a:off x="0" y="0"/>
          <a:ext cx="0" cy="0"/>
          <a:chOff x="0" y="0"/>
          <a:chExt cx="0" cy="0"/>
        </a:xfrm>
      </p:grpSpPr>
      <p:sp>
        <p:nvSpPr>
          <p:cNvPr id="8" name="Platshållare för text 16"/>
          <p:cNvSpPr txBox="1">
            <a:spLocks/>
          </p:cNvSpPr>
          <p:nvPr userDrawn="1"/>
        </p:nvSpPr>
        <p:spPr>
          <a:xfrm>
            <a:off x="457677" y="457784"/>
            <a:ext cx="5472000" cy="3960000"/>
          </a:xfrm>
          <a:prstGeom prst="rect">
            <a:avLst/>
          </a:prstGeom>
          <a:solidFill>
            <a:srgbClr val="289D93"/>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mn-lt"/>
                <a:ea typeface="+mn-ea"/>
                <a:cs typeface="+mn-cs"/>
              </a:rPr>
              <a:t> </a:t>
            </a:r>
          </a:p>
        </p:txBody>
      </p:sp>
      <p:sp>
        <p:nvSpPr>
          <p:cNvPr id="2" name="Rubrik 1"/>
          <p:cNvSpPr>
            <a:spLocks noGrp="1"/>
          </p:cNvSpPr>
          <p:nvPr>
            <p:ph type="title"/>
          </p:nvPr>
        </p:nvSpPr>
        <p:spPr/>
        <p:txBody>
          <a:bodyPr/>
          <a:lstStyle>
            <a:lvl1pPr>
              <a:defRPr>
                <a:solidFill>
                  <a:srgbClr val="F5F3EE"/>
                </a:solidFil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DFE65727-4979-446B-8625-CCFCAC89FA53}" type="datetime1">
              <a:rPr lang="sv-SE" smtClean="0"/>
              <a:pPr/>
              <a:t>2025-07-03</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b="0">
                <a:solidFill>
                  <a:srgbClr val="F5F3EE"/>
                </a:solidFill>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0" name="Platshållare för bild 11"/>
          <p:cNvSpPr>
            <a:spLocks noGrp="1"/>
          </p:cNvSpPr>
          <p:nvPr>
            <p:ph type="pic" sz="quarter" idx="11"/>
          </p:nvPr>
        </p:nvSpPr>
        <p:spPr>
          <a:xfrm>
            <a:off x="5929820" y="4416985"/>
            <a:ext cx="2758567" cy="1975878"/>
          </a:xfrm>
          <a:solidFill>
            <a:srgbClr val="683788"/>
          </a:solidFill>
        </p:spPr>
        <p:txBody>
          <a:bodyPr/>
          <a:lstStyle/>
          <a:p>
            <a:endParaRPr lang="sv-SE" dirty="0"/>
          </a:p>
        </p:txBody>
      </p:sp>
      <p:pic>
        <p:nvPicPr>
          <p:cNvPr id="11" name="Bildobjekt 10"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örstasidan_2_rutor_5">
    <p:spTree>
      <p:nvGrpSpPr>
        <p:cNvPr id="1" name=""/>
        <p:cNvGrpSpPr/>
        <p:nvPr/>
      </p:nvGrpSpPr>
      <p:grpSpPr>
        <a:xfrm>
          <a:off x="0" y="0"/>
          <a:ext cx="0" cy="0"/>
          <a:chOff x="0" y="0"/>
          <a:chExt cx="0" cy="0"/>
        </a:xfrm>
      </p:grpSpPr>
      <p:sp>
        <p:nvSpPr>
          <p:cNvPr id="7" name="Platshållare för text 16"/>
          <p:cNvSpPr txBox="1">
            <a:spLocks/>
          </p:cNvSpPr>
          <p:nvPr userDrawn="1"/>
        </p:nvSpPr>
        <p:spPr>
          <a:xfrm>
            <a:off x="457677" y="457784"/>
            <a:ext cx="5472000" cy="3960000"/>
          </a:xfrm>
          <a:prstGeom prst="rect">
            <a:avLst/>
          </a:prstGeom>
          <a:solidFill>
            <a:srgbClr val="C40068"/>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mn-lt"/>
                <a:ea typeface="+mn-ea"/>
                <a:cs typeface="+mn-cs"/>
              </a:rPr>
              <a:t> </a:t>
            </a:r>
          </a:p>
        </p:txBody>
      </p:sp>
      <p:sp>
        <p:nvSpPr>
          <p:cNvPr id="2" name="Rubrik 1"/>
          <p:cNvSpPr>
            <a:spLocks noGrp="1"/>
          </p:cNvSpPr>
          <p:nvPr>
            <p:ph type="title"/>
          </p:nvPr>
        </p:nvSpPr>
        <p:spPr/>
        <p:txBody>
          <a:bodyPr/>
          <a:lstStyle>
            <a:lvl1pPr>
              <a:defRPr>
                <a:solidFill>
                  <a:srgbClr val="F5F3EE"/>
                </a:solidFil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8047941D-3274-4AB1-ABFC-39AED11D0FE2}" type="datetime1">
              <a:rPr lang="sv-SE" smtClean="0"/>
              <a:pPr/>
              <a:t>2025-07-03</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b="0">
                <a:solidFill>
                  <a:srgbClr val="F5F3EE"/>
                </a:solidFill>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pic>
        <p:nvPicPr>
          <p:cNvPr id="11" name="Bildobjekt 10"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
        <p:nvSpPr>
          <p:cNvPr id="8" name="Platshållare för bild 11"/>
          <p:cNvSpPr>
            <a:spLocks noGrp="1"/>
          </p:cNvSpPr>
          <p:nvPr>
            <p:ph type="pic" sz="quarter" idx="11"/>
          </p:nvPr>
        </p:nvSpPr>
        <p:spPr>
          <a:xfrm>
            <a:off x="5929820" y="4416985"/>
            <a:ext cx="2758567" cy="1975878"/>
          </a:xfrm>
          <a:solidFill>
            <a:srgbClr val="007EC4"/>
          </a:solidFill>
        </p:spPr>
        <p:txBody>
          <a:bodyPr/>
          <a:lstStyle/>
          <a:p>
            <a:endParaRPr lang="sv-S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sidor_1">
    <p:bg>
      <p:bgPr>
        <a:solidFill>
          <a:schemeClr val="bg1">
            <a:lumMod val="50000"/>
          </a:schemeClr>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0"/>
            <a:ext cx="8229600" cy="2257425"/>
          </a:xfrm>
        </p:spPr>
        <p:txBody>
          <a:bodyPr lIns="0" rIns="0"/>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F0FDCE18-A0F6-413E-86D9-10B862C2BE9D}" type="datetime1">
              <a:rPr lang="sv-SE" smtClean="0"/>
              <a:pPr/>
              <a:t>2025-07-03</a:t>
            </a:fld>
            <a:endParaRPr lang="sv-SE" dirty="0"/>
          </a:p>
        </p:txBody>
      </p:sp>
      <p:sp>
        <p:nvSpPr>
          <p:cNvPr id="12" name="Platshållare för bildnummer 11"/>
          <p:cNvSpPr>
            <a:spLocks noGrp="1"/>
          </p:cNvSpPr>
          <p:nvPr>
            <p:ph type="sldNum" sz="quarter" idx="15"/>
          </p:nvPr>
        </p:nvSpPr>
        <p:spPr/>
        <p:txBody>
          <a:bodyPr/>
          <a:lstStyle/>
          <a:p>
            <a:r>
              <a:rPr lang="sv-SE" dirty="0"/>
              <a:t>Sida </a:t>
            </a:r>
            <a:fld id="{DFD9F532-A642-4895-B52A-AD6ACF0CFA9D}" type="slidenum">
              <a:rPr lang="sv-SE" smtClean="0"/>
              <a:pPr/>
              <a:t>‹#›</a:t>
            </a:fld>
            <a:endParaRPr lang="sv-SE" dirty="0"/>
          </a:p>
        </p:txBody>
      </p:sp>
      <p:sp>
        <p:nvSpPr>
          <p:cNvPr id="13" name="Platshållare för sidfot 12"/>
          <p:cNvSpPr>
            <a:spLocks noGrp="1"/>
          </p:cNvSpPr>
          <p:nvPr>
            <p:ph type="ftr" sz="quarter" idx="16"/>
          </p:nvPr>
        </p:nvSpPr>
        <p:spPr/>
        <p:txBody>
          <a:bodyPr/>
          <a:lstStyle/>
          <a:p>
            <a:r>
              <a:rPr lang="sv-SE" dirty="0"/>
              <a:t> </a:t>
            </a:r>
          </a:p>
        </p:txBody>
      </p:sp>
      <p:sp>
        <p:nvSpPr>
          <p:cNvPr id="9" name="Rubrik 8"/>
          <p:cNvSpPr>
            <a:spLocks noGrp="1"/>
          </p:cNvSpPr>
          <p:nvPr>
            <p:ph type="title"/>
          </p:nvPr>
        </p:nvSpPr>
        <p:spPr/>
        <p:txBody>
          <a:bodyPr/>
          <a:lstStyle/>
          <a:p>
            <a:r>
              <a:rPr lang="sv-SE" dirty="0"/>
              <a:t>Klicka här för att ändra format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itelsidor_2">
    <p:bg>
      <p:bgPr>
        <a:solidFill>
          <a:srgbClr val="007EC4"/>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0"/>
            <a:ext cx="8229600" cy="2257425"/>
          </a:xfrm>
        </p:spPr>
        <p:txBody>
          <a:bodyPr lIns="0" tIns="0" rIns="0"/>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9FB13816-8BA7-4A6C-8813-ECC58FA94B9A}" type="datetime1">
              <a:rPr lang="sv-SE" smtClean="0"/>
              <a:pPr/>
              <a:t>2025-07-03</a:t>
            </a:fld>
            <a:endParaRPr lang="sv-SE" dirty="0"/>
          </a:p>
        </p:txBody>
      </p:sp>
      <p:sp>
        <p:nvSpPr>
          <p:cNvPr id="12" name="Platshållare för bildnummer 11"/>
          <p:cNvSpPr>
            <a:spLocks noGrp="1"/>
          </p:cNvSpPr>
          <p:nvPr>
            <p:ph type="sldNum" sz="quarter" idx="15"/>
          </p:nvPr>
        </p:nvSpPr>
        <p:spPr/>
        <p:txBody>
          <a:bodyPr/>
          <a:lstStyle/>
          <a:p>
            <a:r>
              <a:rPr lang="sv-SE" dirty="0"/>
              <a:t>Sida </a:t>
            </a:r>
            <a:fld id="{DFD9F532-A642-4895-B52A-AD6ACF0CFA9D}" type="slidenum">
              <a:rPr lang="sv-SE" smtClean="0"/>
              <a:pPr/>
              <a:t>‹#›</a:t>
            </a:fld>
            <a:endParaRPr lang="sv-SE" dirty="0"/>
          </a:p>
        </p:txBody>
      </p:sp>
      <p:sp>
        <p:nvSpPr>
          <p:cNvPr id="13" name="Platshållare för sidfot 12"/>
          <p:cNvSpPr>
            <a:spLocks noGrp="1"/>
          </p:cNvSpPr>
          <p:nvPr>
            <p:ph type="ftr" sz="quarter" idx="16"/>
          </p:nvPr>
        </p:nvSpPr>
        <p:spPr/>
        <p:txBody>
          <a:bodyPr/>
          <a:lstStyle/>
          <a:p>
            <a:r>
              <a:rPr lang="sv-SE" dirty="0"/>
              <a:t> </a:t>
            </a:r>
          </a:p>
        </p:txBody>
      </p:sp>
      <p:sp>
        <p:nvSpPr>
          <p:cNvPr id="9" name="Rubrik 8"/>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sidor_3">
    <p:bg>
      <p:bgPr>
        <a:solidFill>
          <a:srgbClr val="289D93"/>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0"/>
            <a:ext cx="8229600" cy="2257425"/>
          </a:xfrm>
        </p:spPr>
        <p:txBody>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4C3735F3-39A3-4340-A018-E4659270284E}" type="datetime1">
              <a:rPr lang="sv-SE" smtClean="0"/>
              <a:pPr/>
              <a:t>2025-07-03</a:t>
            </a:fld>
            <a:endParaRPr lang="sv-SE" dirty="0"/>
          </a:p>
        </p:txBody>
      </p:sp>
      <p:sp>
        <p:nvSpPr>
          <p:cNvPr id="12" name="Platshållare för bildnummer 11"/>
          <p:cNvSpPr>
            <a:spLocks noGrp="1"/>
          </p:cNvSpPr>
          <p:nvPr>
            <p:ph type="sldNum" sz="quarter" idx="15"/>
          </p:nvPr>
        </p:nvSpPr>
        <p:spPr/>
        <p:txBody>
          <a:bodyPr/>
          <a:lstStyle/>
          <a:p>
            <a:r>
              <a:rPr lang="sv-SE" dirty="0"/>
              <a:t>Sida </a:t>
            </a:r>
            <a:fld id="{DFD9F532-A642-4895-B52A-AD6ACF0CFA9D}" type="slidenum">
              <a:rPr lang="sv-SE" smtClean="0"/>
              <a:pPr/>
              <a:t>‹#›</a:t>
            </a:fld>
            <a:endParaRPr lang="sv-SE" dirty="0"/>
          </a:p>
        </p:txBody>
      </p:sp>
      <p:sp>
        <p:nvSpPr>
          <p:cNvPr id="13" name="Platshållare för sidfot 12"/>
          <p:cNvSpPr>
            <a:spLocks noGrp="1"/>
          </p:cNvSpPr>
          <p:nvPr>
            <p:ph type="ftr" sz="quarter" idx="16"/>
          </p:nvPr>
        </p:nvSpPr>
        <p:spPr/>
        <p:txBody>
          <a:bodyPr/>
          <a:lstStyle/>
          <a:p>
            <a:r>
              <a:rPr lang="sv-SE" dirty="0"/>
              <a:t> </a:t>
            </a:r>
          </a:p>
        </p:txBody>
      </p:sp>
      <p:sp>
        <p:nvSpPr>
          <p:cNvPr id="9" name="Rubrik 8"/>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pitelsidor_4">
    <p:bg>
      <p:bgPr>
        <a:solidFill>
          <a:srgbClr val="C40068"/>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0"/>
            <a:ext cx="8229600" cy="2257425"/>
          </a:xfrm>
        </p:spPr>
        <p:txBody>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CF530E40-AB3D-4B71-9A8B-DB461A83CC5A}" type="datetime1">
              <a:rPr lang="sv-SE" smtClean="0"/>
              <a:pPr/>
              <a:t>2025-07-03</a:t>
            </a:fld>
            <a:endParaRPr lang="sv-SE" dirty="0"/>
          </a:p>
        </p:txBody>
      </p:sp>
      <p:sp>
        <p:nvSpPr>
          <p:cNvPr id="12" name="Platshållare för bildnummer 11"/>
          <p:cNvSpPr>
            <a:spLocks noGrp="1"/>
          </p:cNvSpPr>
          <p:nvPr>
            <p:ph type="sldNum" sz="quarter" idx="15"/>
          </p:nvPr>
        </p:nvSpPr>
        <p:spPr/>
        <p:txBody>
          <a:bodyPr/>
          <a:lstStyle/>
          <a:p>
            <a:r>
              <a:rPr lang="sv-SE" dirty="0"/>
              <a:t>Sida </a:t>
            </a:r>
            <a:fld id="{DFD9F532-A642-4895-B52A-AD6ACF0CFA9D}" type="slidenum">
              <a:rPr lang="sv-SE" smtClean="0"/>
              <a:pPr/>
              <a:t>‹#›</a:t>
            </a:fld>
            <a:endParaRPr lang="sv-SE" dirty="0"/>
          </a:p>
        </p:txBody>
      </p:sp>
      <p:sp>
        <p:nvSpPr>
          <p:cNvPr id="13" name="Platshållare för sidfot 12"/>
          <p:cNvSpPr>
            <a:spLocks noGrp="1"/>
          </p:cNvSpPr>
          <p:nvPr>
            <p:ph type="ftr" sz="quarter" idx="16"/>
          </p:nvPr>
        </p:nvSpPr>
        <p:spPr/>
        <p:txBody>
          <a:bodyPr/>
          <a:lstStyle/>
          <a:p>
            <a:r>
              <a:rPr lang="sv-SE" dirty="0"/>
              <a:t> </a:t>
            </a:r>
          </a:p>
        </p:txBody>
      </p:sp>
      <p:sp>
        <p:nvSpPr>
          <p:cNvPr id="8" name="Rubrik 7"/>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pPr/>
              <a:t>2025-07-03</a:t>
            </a:fld>
            <a:endParaRPr lang="sv-SE" dirty="0"/>
          </a:p>
        </p:txBody>
      </p:sp>
      <p:sp>
        <p:nvSpPr>
          <p:cNvPr id="16" name="Platshållare för bildnummer 15"/>
          <p:cNvSpPr>
            <a:spLocks noGrp="1"/>
          </p:cNvSpPr>
          <p:nvPr>
            <p:ph type="sldNum" sz="quarter" idx="15"/>
          </p:nvPr>
        </p:nvSpPr>
        <p:spPr/>
        <p:txBody>
          <a:bodyPr/>
          <a:lstStyle/>
          <a:p>
            <a:r>
              <a:rPr lang="sv-SE" dirty="0"/>
              <a:t>Sida </a:t>
            </a:r>
            <a:fld id="{42A5867E-8ECA-40F1-9DD6-AE7AFDFAA899}" type="slidenum">
              <a:rPr lang="sv-SE" smtClean="0"/>
              <a:pPr/>
              <a:t>‹#›</a:t>
            </a:fld>
            <a:endParaRPr lang="sv-SE" dirty="0"/>
          </a:p>
        </p:txBody>
      </p:sp>
      <p:sp>
        <p:nvSpPr>
          <p:cNvPr id="17" name="Platshållare för sidfot 16"/>
          <p:cNvSpPr>
            <a:spLocks noGrp="1"/>
          </p:cNvSpPr>
          <p:nvPr>
            <p:ph type="ftr" sz="quarter" idx="16"/>
          </p:nvPr>
        </p:nvSpPr>
        <p:spPr/>
        <p:txBody>
          <a:bodyPr/>
          <a:lstStyle/>
          <a:p>
            <a:r>
              <a:rPr lang="sv-SE" dirty="0"/>
              <a:t> </a:t>
            </a:r>
          </a:p>
        </p:txBody>
      </p:sp>
      <p:sp>
        <p:nvSpPr>
          <p:cNvPr id="8" name="Rubrik 7"/>
          <p:cNvSpPr>
            <a:spLocks noGrp="1"/>
          </p:cNvSpPr>
          <p:nvPr>
            <p:ph type="title"/>
          </p:nvPr>
        </p:nvSpPr>
        <p:spPr/>
        <p:txBody>
          <a:bodyPr/>
          <a:lstStyle/>
          <a:p>
            <a:r>
              <a:rPr lang="sv-SE" dirty="0"/>
              <a:t>Klicka här för att ändra format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n_2">
    <p:spTree>
      <p:nvGrpSpPr>
        <p:cNvPr id="1" name=""/>
        <p:cNvGrpSpPr/>
        <p:nvPr/>
      </p:nvGrpSpPr>
      <p:grpSpPr>
        <a:xfrm>
          <a:off x="0" y="0"/>
          <a:ext cx="0" cy="0"/>
          <a:chOff x="0" y="0"/>
          <a:chExt cx="0" cy="0"/>
        </a:xfrm>
      </p:grpSpPr>
      <p:pic>
        <p:nvPicPr>
          <p:cNvPr id="12" name="Bildobjekt 11" descr="Sida1.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5D9B128F-1938-4F54-91F5-4D19C5BB47B2}" type="datetime1">
              <a:rPr lang="sv-SE" smtClean="0"/>
              <a:pPr/>
              <a:t>2025-07-03</a:t>
            </a:fld>
            <a:endParaRPr lang="sv-SE" dirty="0"/>
          </a:p>
        </p:txBody>
      </p:sp>
      <p:sp>
        <p:nvSpPr>
          <p:cNvPr id="8" name="Rubrik 7"/>
          <p:cNvSpPr>
            <a:spLocks noGrp="1"/>
          </p:cNvSpPr>
          <p:nvPr>
            <p:ph type="title"/>
          </p:nvPr>
        </p:nvSpPr>
        <p:spPr/>
        <p:txBody>
          <a:bodyPr/>
          <a:lstStyle/>
          <a:p>
            <a:r>
              <a:rPr lang="sv-SE"/>
              <a:t>Klicka här för att ändra format</a:t>
            </a:r>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rPr>
              <a:t>The Capital of Scandinavia</a:t>
            </a:r>
          </a:p>
        </p:txBody>
      </p:sp>
      <p:pic>
        <p:nvPicPr>
          <p:cNvPr id="11" name="Bildobjekt 10"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fld id="{35C90092-4481-4CAB-AB05-C3D5BFC5317E}" type="datetime1">
              <a:rPr lang="sv-SE" smtClean="0"/>
              <a:pPr/>
              <a:t>2025-07-03</a:t>
            </a:fld>
            <a:endParaRPr lang="sv-SE" dirty="0"/>
          </a:p>
        </p:txBody>
      </p:sp>
      <p:sp>
        <p:nvSpPr>
          <p:cNvPr id="21" name="Platshållare för bildnummer 20"/>
          <p:cNvSpPr>
            <a:spLocks noGrp="1"/>
          </p:cNvSpPr>
          <p:nvPr>
            <p:ph type="sldNum" sz="quarter" idx="16"/>
          </p:nvPr>
        </p:nvSpPr>
        <p:spPr/>
        <p:txBody>
          <a:bodyPr/>
          <a:lstStyle/>
          <a:p>
            <a:r>
              <a:rPr lang="sv-SE" dirty="0"/>
              <a:t>Sida </a:t>
            </a:r>
            <a:fld id="{42A5867E-8ECA-40F1-9DD6-AE7AFDFAA899}" type="slidenum">
              <a:rPr lang="sv-SE" smtClean="0"/>
              <a:pPr/>
              <a:t>‹#›</a:t>
            </a:fld>
            <a:endParaRPr lang="sv-SE" dirty="0"/>
          </a:p>
        </p:txBody>
      </p:sp>
      <p:sp>
        <p:nvSpPr>
          <p:cNvPr id="22" name="Platshållare för sidfot 21"/>
          <p:cNvSpPr>
            <a:spLocks noGrp="1"/>
          </p:cNvSpPr>
          <p:nvPr>
            <p:ph type="ftr" sz="quarter" idx="17"/>
          </p:nvPr>
        </p:nvSpPr>
        <p:spPr/>
        <p:txBody>
          <a:bodyPr/>
          <a:lstStyle/>
          <a:p>
            <a:r>
              <a:rPr lang="sv-SE" dirty="0"/>
              <a:t> </a:t>
            </a:r>
          </a:p>
        </p:txBody>
      </p:sp>
      <p:sp>
        <p:nvSpPr>
          <p:cNvPr id="8" name="Rubrik 7"/>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a:normAutofit/>
          </a:bodyPr>
          <a:lstStyle>
            <a:lvl1pPr>
              <a:lnSpc>
                <a:spcPct val="100000"/>
              </a:lnSpc>
              <a:defRPr sz="2000"/>
            </a:lvl1pPr>
          </a:lstStyle>
          <a:p>
            <a:endParaRPr lang="sv-SE" dirty="0"/>
          </a:p>
        </p:txBody>
      </p:sp>
      <p:sp>
        <p:nvSpPr>
          <p:cNvPr id="18" name="Platshållare för datum 17"/>
          <p:cNvSpPr>
            <a:spLocks noGrp="1"/>
          </p:cNvSpPr>
          <p:nvPr>
            <p:ph type="dt" sz="half" idx="15"/>
          </p:nvPr>
        </p:nvSpPr>
        <p:spPr/>
        <p:txBody>
          <a:bodyPr/>
          <a:lstStyle/>
          <a:p>
            <a:fld id="{6E50AAB9-D2D1-433B-B1B9-589BFA09C1D7}" type="datetime1">
              <a:rPr lang="sv-SE" smtClean="0"/>
              <a:pPr/>
              <a:t>2025-07-03</a:t>
            </a:fld>
            <a:endParaRPr lang="sv-SE" dirty="0"/>
          </a:p>
        </p:txBody>
      </p:sp>
      <p:sp>
        <p:nvSpPr>
          <p:cNvPr id="19" name="Platshållare för bildnummer 18"/>
          <p:cNvSpPr>
            <a:spLocks noGrp="1"/>
          </p:cNvSpPr>
          <p:nvPr>
            <p:ph type="sldNum" sz="quarter" idx="16"/>
          </p:nvPr>
        </p:nvSpPr>
        <p:spPr/>
        <p:txBody>
          <a:bodyPr/>
          <a:lstStyle/>
          <a:p>
            <a:r>
              <a:rPr lang="sv-SE" dirty="0"/>
              <a:t>Sida </a:t>
            </a:r>
            <a:fld id="{42A5867E-8ECA-40F1-9DD6-AE7AFDFAA899}" type="slidenum">
              <a:rPr lang="sv-SE" smtClean="0"/>
              <a:pPr/>
              <a:t>‹#›</a:t>
            </a:fld>
            <a:endParaRPr lang="sv-SE" dirty="0"/>
          </a:p>
        </p:txBody>
      </p:sp>
      <p:sp>
        <p:nvSpPr>
          <p:cNvPr id="20" name="Platshållare för sidfot 19"/>
          <p:cNvSpPr>
            <a:spLocks noGrp="1"/>
          </p:cNvSpPr>
          <p:nvPr>
            <p:ph type="ftr" sz="quarter" idx="17"/>
          </p:nvPr>
        </p:nvSpPr>
        <p:spPr/>
        <p:txBody>
          <a:bodyPr/>
          <a:lstStyle/>
          <a:p>
            <a:r>
              <a:rPr lang="sv-SE" dirty="0"/>
              <a:t> </a:t>
            </a:r>
          </a:p>
        </p:txBody>
      </p:sp>
      <p:sp>
        <p:nvSpPr>
          <p:cNvPr id="8" name="Rubrik 7"/>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5263116" cy="39600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p:txBody>
      </p:sp>
      <p:sp>
        <p:nvSpPr>
          <p:cNvPr id="14" name="Platshållare för datum 13"/>
          <p:cNvSpPr>
            <a:spLocks noGrp="1"/>
          </p:cNvSpPr>
          <p:nvPr>
            <p:ph type="dt" sz="half" idx="10"/>
          </p:nvPr>
        </p:nvSpPr>
        <p:spPr/>
        <p:txBody>
          <a:bodyPr/>
          <a:lstStyle/>
          <a:p>
            <a:fld id="{9E6B2F57-3B3D-4224-8984-C361905DB6EC}" type="datetime1">
              <a:rPr lang="sv-SE" smtClean="0"/>
              <a:pPr/>
              <a:t>2025-07-03</a:t>
            </a:fld>
            <a:endParaRPr lang="sv-SE" dirty="0"/>
          </a:p>
        </p:txBody>
      </p:sp>
      <p:sp>
        <p:nvSpPr>
          <p:cNvPr id="15" name="Platshållare för bildnummer 14"/>
          <p:cNvSpPr>
            <a:spLocks noGrp="1"/>
          </p:cNvSpPr>
          <p:nvPr>
            <p:ph type="sldNum" sz="quarter" idx="11"/>
          </p:nvPr>
        </p:nvSpPr>
        <p:spPr/>
        <p:txBody>
          <a:bodyPr/>
          <a:lstStyle/>
          <a:p>
            <a:r>
              <a:rPr lang="sv-SE" dirty="0"/>
              <a:t>Sida </a:t>
            </a:r>
            <a:fld id="{42A5867E-8ECA-40F1-9DD6-AE7AFDFAA899}" type="slidenum">
              <a:rPr lang="sv-SE" smtClean="0"/>
              <a:pPr/>
              <a:t>‹#›</a:t>
            </a:fld>
            <a:endParaRPr lang="sv-SE" dirty="0"/>
          </a:p>
        </p:txBody>
      </p:sp>
      <p:sp>
        <p:nvSpPr>
          <p:cNvPr id="16" name="Platshållare för sidfot 15"/>
          <p:cNvSpPr>
            <a:spLocks noGrp="1"/>
          </p:cNvSpPr>
          <p:nvPr>
            <p:ph type="ftr" sz="quarter" idx="12"/>
          </p:nvPr>
        </p:nvSpPr>
        <p:spPr/>
        <p:txBody>
          <a:bodyPr/>
          <a:lstStyle/>
          <a:p>
            <a:r>
              <a:rPr lang="sv-SE" dirty="0"/>
              <a:t> </a:t>
            </a:r>
          </a:p>
        </p:txBody>
      </p:sp>
      <p:sp>
        <p:nvSpPr>
          <p:cNvPr id="7" name="Rubrik 6"/>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C348D8DA-1528-4C6E-9FAE-1360D865DB31}" type="datetime1">
              <a:rPr lang="sv-SE" smtClean="0"/>
              <a:pPr/>
              <a:t>2025-07-03</a:t>
            </a:fld>
            <a:endParaRPr lang="sv-SE" dirty="0"/>
          </a:p>
        </p:txBody>
      </p:sp>
      <p:sp>
        <p:nvSpPr>
          <p:cNvPr id="14" name="Platshållare för bildnummer 13"/>
          <p:cNvSpPr>
            <a:spLocks noGrp="1"/>
          </p:cNvSpPr>
          <p:nvPr>
            <p:ph type="sldNum" sz="quarter" idx="11"/>
          </p:nvPr>
        </p:nvSpPr>
        <p:spPr/>
        <p:txBody>
          <a:bodyPr/>
          <a:lstStyle/>
          <a:p>
            <a:r>
              <a:rPr lang="sv-SE" dirty="0"/>
              <a:t>Sida </a:t>
            </a:r>
            <a:fld id="{42A5867E-8ECA-40F1-9DD6-AE7AFDFAA899}" type="slidenum">
              <a:rPr lang="sv-SE" smtClean="0"/>
              <a:pPr/>
              <a:t>‹#›</a:t>
            </a:fld>
            <a:endParaRPr lang="sv-SE" dirty="0"/>
          </a:p>
        </p:txBody>
      </p:sp>
      <p:sp>
        <p:nvSpPr>
          <p:cNvPr id="15" name="Platshållare för sidfot 14"/>
          <p:cNvSpPr>
            <a:spLocks noGrp="1"/>
          </p:cNvSpPr>
          <p:nvPr>
            <p:ph type="ftr" sz="quarter" idx="12"/>
          </p:nvPr>
        </p:nvSpPr>
        <p:spPr/>
        <p:txBody>
          <a:bodyPr/>
          <a:lstStyle/>
          <a:p>
            <a:r>
              <a:rPr lang="sv-SE" dirty="0"/>
              <a:t> </a:t>
            </a:r>
          </a:p>
        </p:txBody>
      </p:sp>
      <p:sp>
        <p:nvSpPr>
          <p:cNvPr id="7" name="Rubrik 6"/>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ga egen bild - lägg i bakgrunden">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3999" cy="6857999"/>
          </a:xfrm>
        </p:spPr>
        <p:txBody>
          <a:bodyPr/>
          <a:lstStyle/>
          <a:p>
            <a:endParaRPr lang="sv-SE" dirty="0"/>
          </a:p>
        </p:txBody>
      </p:sp>
      <p:sp>
        <p:nvSpPr>
          <p:cNvPr id="19" name="Platshållare för datum 18"/>
          <p:cNvSpPr>
            <a:spLocks noGrp="1"/>
          </p:cNvSpPr>
          <p:nvPr>
            <p:ph type="dt" sz="half" idx="11"/>
          </p:nvPr>
        </p:nvSpPr>
        <p:spPr/>
        <p:txBody>
          <a:bodyPr/>
          <a:lstStyle/>
          <a:p>
            <a:fld id="{3EA79438-7DC2-4FEA-98BC-1543FEB9D9A7}" type="datetime1">
              <a:rPr lang="sv-SE" smtClean="0"/>
              <a:pPr/>
              <a:t>2025-07-03</a:t>
            </a:fld>
            <a:endParaRPr lang="sv-SE" dirty="0"/>
          </a:p>
        </p:txBody>
      </p:sp>
      <p:sp>
        <p:nvSpPr>
          <p:cNvPr id="20" name="Platshållare för bildnummer 19"/>
          <p:cNvSpPr>
            <a:spLocks noGrp="1"/>
          </p:cNvSpPr>
          <p:nvPr>
            <p:ph type="sldNum" sz="quarter" idx="12"/>
          </p:nvPr>
        </p:nvSpPr>
        <p:spPr/>
        <p:txBody>
          <a:bodyPr/>
          <a:lstStyle/>
          <a:p>
            <a:r>
              <a:rPr lang="sv-SE" dirty="0"/>
              <a:t>Sida </a:t>
            </a:r>
            <a:fld id="{42A5867E-8ECA-40F1-9DD6-AE7AFDFAA899}" type="slidenum">
              <a:rPr lang="sv-SE" smtClean="0"/>
              <a:pPr/>
              <a:t>‹#›</a:t>
            </a:fld>
            <a:endParaRPr lang="sv-SE" dirty="0"/>
          </a:p>
        </p:txBody>
      </p:sp>
      <p:sp>
        <p:nvSpPr>
          <p:cNvPr id="21" name="Platshållare för sidfot 20"/>
          <p:cNvSpPr>
            <a:spLocks noGrp="1"/>
          </p:cNvSpPr>
          <p:nvPr>
            <p:ph type="ftr" sz="quarter" idx="13"/>
          </p:nvPr>
        </p:nvSpPr>
        <p:spPr/>
        <p:txBody>
          <a:bodyPr/>
          <a:lstStyle/>
          <a:p>
            <a:r>
              <a:rPr lang="sv-SE" dirty="0"/>
              <a:t> </a:t>
            </a:r>
          </a:p>
        </p:txBody>
      </p:sp>
      <p:sp>
        <p:nvSpPr>
          <p:cNvPr id="9" name="Platshållare för text 8"/>
          <p:cNvSpPr>
            <a:spLocks noGrp="1"/>
          </p:cNvSpPr>
          <p:nvPr>
            <p:ph type="body" sz="quarter" idx="14"/>
          </p:nvPr>
        </p:nvSpPr>
        <p:spPr>
          <a:xfrm>
            <a:off x="455614" y="1257300"/>
            <a:ext cx="3173412" cy="2876550"/>
          </a:xfrm>
          <a:solidFill>
            <a:srgbClr val="F5F3EE"/>
          </a:solidFill>
        </p:spPr>
        <p:txBody>
          <a:bodyPr lIns="230400" tIns="230400" rIns="230400" bIns="230400"/>
          <a:lstStyle>
            <a:lvl1pPr marL="0">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13" name="Platshållare för datum 12"/>
          <p:cNvSpPr>
            <a:spLocks noGrp="1"/>
          </p:cNvSpPr>
          <p:nvPr>
            <p:ph type="dt" sz="half" idx="10"/>
          </p:nvPr>
        </p:nvSpPr>
        <p:spPr/>
        <p:txBody>
          <a:bodyPr/>
          <a:lstStyle/>
          <a:p>
            <a:r>
              <a:rPr lang="sv-SE" dirty="0"/>
              <a:t>2011-05-11</a:t>
            </a:r>
            <a:endParaRPr lang="en-GB" dirty="0"/>
          </a:p>
        </p:txBody>
      </p:sp>
      <p:sp>
        <p:nvSpPr>
          <p:cNvPr id="14" name="Platshållare för bildnummer 13"/>
          <p:cNvSpPr>
            <a:spLocks noGrp="1"/>
          </p:cNvSpPr>
          <p:nvPr>
            <p:ph type="sldNum" sz="quarter" idx="11"/>
          </p:nvPr>
        </p:nvSpPr>
        <p:spPr/>
        <p:txBody>
          <a:bodyPr/>
          <a:lstStyle/>
          <a:p>
            <a:r>
              <a:rPr lang="en-GB" dirty="0"/>
              <a:t>SIDAN </a:t>
            </a:r>
            <a:fld id="{D9DB9EAD-8AEE-40D8-9837-BCC6D60FAFF3}" type="slidenum">
              <a:rPr lang="en-GB" smtClean="0"/>
              <a:pPr/>
              <a:t>‹#›</a:t>
            </a:fld>
            <a:endParaRPr lang="en-GB" dirty="0"/>
          </a:p>
        </p:txBody>
      </p:sp>
      <p:sp>
        <p:nvSpPr>
          <p:cNvPr id="15" name="Platshållare för sidfot 14"/>
          <p:cNvSpPr>
            <a:spLocks noGrp="1"/>
          </p:cNvSpPr>
          <p:nvPr>
            <p:ph type="ftr" sz="quarter" idx="12"/>
          </p:nvPr>
        </p:nvSpPr>
        <p:spPr/>
        <p:txBody>
          <a:bodyPr/>
          <a:lstStyle/>
          <a:p>
            <a:r>
              <a:rPr lang="en-GB" dirty="0" err="1"/>
              <a:t>Presentationstitel</a:t>
            </a:r>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pPr/>
              <a:t>2025-07-03</a:t>
            </a:fld>
            <a:endParaRPr lang="sv-SE" dirty="0"/>
          </a:p>
        </p:txBody>
      </p:sp>
      <p:sp>
        <p:nvSpPr>
          <p:cNvPr id="16" name="Platshållare för bildnummer 15"/>
          <p:cNvSpPr>
            <a:spLocks noGrp="1"/>
          </p:cNvSpPr>
          <p:nvPr>
            <p:ph type="sldNum" sz="quarter" idx="15"/>
          </p:nvPr>
        </p:nvSpPr>
        <p:spPr/>
        <p:txBody>
          <a:bodyPr/>
          <a:lstStyle/>
          <a:p>
            <a:r>
              <a:rPr lang="sv-SE"/>
              <a:t>Sida </a:t>
            </a:r>
            <a:fld id="{42A5867E-8ECA-40F1-9DD6-AE7AFDFAA899}" type="slidenum">
              <a:rPr lang="sv-SE" smtClean="0"/>
              <a:pPr/>
              <a:t>‹#›</a:t>
            </a:fld>
            <a:endParaRPr lang="sv-SE" dirty="0"/>
          </a:p>
        </p:txBody>
      </p:sp>
      <p:sp>
        <p:nvSpPr>
          <p:cNvPr id="17" name="Platshållare för sidfot 16"/>
          <p:cNvSpPr>
            <a:spLocks noGrp="1"/>
          </p:cNvSpPr>
          <p:nvPr>
            <p:ph type="ftr" sz="quarter" idx="16"/>
          </p:nvPr>
        </p:nvSpPr>
        <p:spPr/>
        <p:txBody>
          <a:bodyPr/>
          <a:lstStyle/>
          <a:p>
            <a:r>
              <a:rPr lang="sv-SE"/>
              <a:t> </a:t>
            </a:r>
            <a:endParaRPr lang="sv-SE" dirty="0"/>
          </a:p>
        </p:txBody>
      </p:sp>
      <p:sp>
        <p:nvSpPr>
          <p:cNvPr id="8" name="Rubrik 7"/>
          <p:cNvSpPr>
            <a:spLocks noGrp="1"/>
          </p:cNvSpPr>
          <p:nvPr>
            <p:ph type="title"/>
          </p:nvPr>
        </p:nvSpPr>
        <p:spPr/>
        <p:txBody>
          <a:bodyPr/>
          <a:lstStyle/>
          <a:p>
            <a:r>
              <a:rPr lang="sv-SE" dirty="0"/>
              <a:t>Klicka här för att ändra format</a:t>
            </a:r>
          </a:p>
        </p:txBody>
      </p:sp>
    </p:spTree>
    <p:extLst>
      <p:ext uri="{BB962C8B-B14F-4D97-AF65-F5344CB8AC3E}">
        <p14:creationId xmlns:p14="http://schemas.microsoft.com/office/powerpoint/2010/main" val="1108369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fld id="{35C90092-4481-4CAB-AB05-C3D5BFC5317E}" type="datetime1">
              <a:rPr lang="sv-SE" smtClean="0"/>
              <a:pPr/>
              <a:t>2025-07-03</a:t>
            </a:fld>
            <a:endParaRPr lang="sv-SE" dirty="0"/>
          </a:p>
        </p:txBody>
      </p:sp>
      <p:sp>
        <p:nvSpPr>
          <p:cNvPr id="21" name="Platshållare för bildnummer 20"/>
          <p:cNvSpPr>
            <a:spLocks noGrp="1"/>
          </p:cNvSpPr>
          <p:nvPr>
            <p:ph type="sldNum" sz="quarter" idx="16"/>
          </p:nvPr>
        </p:nvSpPr>
        <p:spPr/>
        <p:txBody>
          <a:bodyPr/>
          <a:lstStyle/>
          <a:p>
            <a:r>
              <a:rPr lang="sv-SE"/>
              <a:t>Sida </a:t>
            </a:r>
            <a:fld id="{42A5867E-8ECA-40F1-9DD6-AE7AFDFAA899}" type="slidenum">
              <a:rPr lang="sv-SE" smtClean="0"/>
              <a:pPr/>
              <a:t>‹#›</a:t>
            </a:fld>
            <a:endParaRPr lang="sv-SE" dirty="0"/>
          </a:p>
        </p:txBody>
      </p:sp>
      <p:sp>
        <p:nvSpPr>
          <p:cNvPr id="22" name="Platshållare för sidfot 21"/>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03922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a:normAutofit/>
          </a:bodyPr>
          <a:lstStyle>
            <a:lvl1pPr>
              <a:lnSpc>
                <a:spcPct val="100000"/>
              </a:lnSpc>
              <a:defRPr sz="2000"/>
            </a:lvl1pPr>
          </a:lstStyle>
          <a:p>
            <a:endParaRPr lang="sv-SE" dirty="0"/>
          </a:p>
        </p:txBody>
      </p:sp>
      <p:sp>
        <p:nvSpPr>
          <p:cNvPr id="18" name="Platshållare för datum 17"/>
          <p:cNvSpPr>
            <a:spLocks noGrp="1"/>
          </p:cNvSpPr>
          <p:nvPr>
            <p:ph type="dt" sz="half" idx="15"/>
          </p:nvPr>
        </p:nvSpPr>
        <p:spPr/>
        <p:txBody>
          <a:bodyPr/>
          <a:lstStyle/>
          <a:p>
            <a:fld id="{6E50AAB9-D2D1-433B-B1B9-589BFA09C1D7}" type="datetime1">
              <a:rPr lang="sv-SE" smtClean="0"/>
              <a:pPr/>
              <a:t>2025-07-03</a:t>
            </a:fld>
            <a:endParaRPr lang="sv-SE" dirty="0"/>
          </a:p>
        </p:txBody>
      </p:sp>
      <p:sp>
        <p:nvSpPr>
          <p:cNvPr id="19" name="Platshållare för bildnummer 18"/>
          <p:cNvSpPr>
            <a:spLocks noGrp="1"/>
          </p:cNvSpPr>
          <p:nvPr>
            <p:ph type="sldNum" sz="quarter" idx="16"/>
          </p:nvPr>
        </p:nvSpPr>
        <p:spPr/>
        <p:txBody>
          <a:bodyPr/>
          <a:lstStyle/>
          <a:p>
            <a:r>
              <a:rPr lang="sv-SE"/>
              <a:t>Sida </a:t>
            </a:r>
            <a:fld id="{42A5867E-8ECA-40F1-9DD6-AE7AFDFAA899}" type="slidenum">
              <a:rPr lang="sv-SE" smtClean="0"/>
              <a:pPr/>
              <a:t>‹#›</a:t>
            </a:fld>
            <a:endParaRPr lang="sv-SE" dirty="0"/>
          </a:p>
        </p:txBody>
      </p:sp>
      <p:sp>
        <p:nvSpPr>
          <p:cNvPr id="20" name="Platshållare för sidfot 19"/>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569968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5263116" cy="39600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p:txBody>
      </p:sp>
      <p:sp>
        <p:nvSpPr>
          <p:cNvPr id="14" name="Platshållare för datum 13"/>
          <p:cNvSpPr>
            <a:spLocks noGrp="1"/>
          </p:cNvSpPr>
          <p:nvPr>
            <p:ph type="dt" sz="half" idx="10"/>
          </p:nvPr>
        </p:nvSpPr>
        <p:spPr/>
        <p:txBody>
          <a:bodyPr/>
          <a:lstStyle/>
          <a:p>
            <a:fld id="{9E6B2F57-3B3D-4224-8984-C361905DB6EC}" type="datetime1">
              <a:rPr lang="sv-SE" smtClean="0"/>
              <a:pPr/>
              <a:t>2025-07-03</a:t>
            </a:fld>
            <a:endParaRPr lang="sv-SE" dirty="0"/>
          </a:p>
        </p:txBody>
      </p:sp>
      <p:sp>
        <p:nvSpPr>
          <p:cNvPr id="15" name="Platshållare för bildnummer 14"/>
          <p:cNvSpPr>
            <a:spLocks noGrp="1"/>
          </p:cNvSpPr>
          <p:nvPr>
            <p:ph type="sldNum" sz="quarter" idx="11"/>
          </p:nvPr>
        </p:nvSpPr>
        <p:spPr/>
        <p:txBody>
          <a:bodyPr/>
          <a:lstStyle/>
          <a:p>
            <a:r>
              <a:rPr lang="sv-SE"/>
              <a:t>Sida </a:t>
            </a:r>
            <a:fld id="{42A5867E-8ECA-40F1-9DD6-AE7AFDFAA899}" type="slidenum">
              <a:rPr lang="sv-SE" smtClean="0"/>
              <a:pPr/>
              <a:t>‹#›</a:t>
            </a:fld>
            <a:endParaRPr lang="sv-SE" dirty="0"/>
          </a:p>
        </p:txBody>
      </p:sp>
      <p:sp>
        <p:nvSpPr>
          <p:cNvPr id="16" name="Platshållare för sidfot 15"/>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87986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n_3">
    <p:spTree>
      <p:nvGrpSpPr>
        <p:cNvPr id="1" name=""/>
        <p:cNvGrpSpPr/>
        <p:nvPr/>
      </p:nvGrpSpPr>
      <p:grpSpPr>
        <a:xfrm>
          <a:off x="0" y="0"/>
          <a:ext cx="0" cy="0"/>
          <a:chOff x="0" y="0"/>
          <a:chExt cx="0" cy="0"/>
        </a:xfrm>
      </p:grpSpPr>
      <p:pic>
        <p:nvPicPr>
          <p:cNvPr id="13" name="Bildobjekt 12" descr="Sida2.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56B18AC1-A2FD-4F44-A3D5-BEABD563D721}" type="datetime1">
              <a:rPr lang="sv-SE" smtClean="0"/>
              <a:pPr/>
              <a:t>2025-07-03</a:t>
            </a:fld>
            <a:endParaRPr lang="sv-SE" dirty="0"/>
          </a:p>
        </p:txBody>
      </p:sp>
      <p:sp>
        <p:nvSpPr>
          <p:cNvPr id="11" name="Rubrik 10"/>
          <p:cNvSpPr>
            <a:spLocks noGrp="1"/>
          </p:cNvSpPr>
          <p:nvPr>
            <p:ph type="title"/>
          </p:nvPr>
        </p:nvSpPr>
        <p:spPr>
          <a:xfrm>
            <a:off x="457200" y="458105"/>
            <a:ext cx="2860675" cy="1227820"/>
          </a:xfrm>
        </p:spPr>
        <p:txBody>
          <a:bodyPr/>
          <a:lstStyle/>
          <a:p>
            <a:r>
              <a:rPr lang="sv-SE"/>
              <a:t>Klicka här för att ändra format</a:t>
            </a:r>
          </a:p>
        </p:txBody>
      </p:sp>
      <p:sp>
        <p:nvSpPr>
          <p:cNvPr id="12" name="textruta 11"/>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rPr>
              <a:t>The Capital of Scandinavia</a:t>
            </a:r>
          </a:p>
        </p:txBody>
      </p:sp>
      <p:pic>
        <p:nvPicPr>
          <p:cNvPr id="14" name="Bildobjekt 13"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C348D8DA-1528-4C6E-9FAE-1360D865DB31}" type="datetime1">
              <a:rPr lang="sv-SE" smtClean="0"/>
              <a:pPr/>
              <a:t>2025-07-03</a:t>
            </a:fld>
            <a:endParaRPr lang="sv-SE" dirty="0"/>
          </a:p>
        </p:txBody>
      </p:sp>
      <p:sp>
        <p:nvSpPr>
          <p:cNvPr id="14" name="Platshållare för bildnummer 13"/>
          <p:cNvSpPr>
            <a:spLocks noGrp="1"/>
          </p:cNvSpPr>
          <p:nvPr>
            <p:ph type="sldNum" sz="quarter" idx="11"/>
          </p:nvPr>
        </p:nvSpPr>
        <p:spPr/>
        <p:txBody>
          <a:bodyPr/>
          <a:lstStyle/>
          <a:p>
            <a:r>
              <a:rPr lang="sv-SE"/>
              <a:t>Sida </a:t>
            </a:r>
            <a:fld id="{42A5867E-8ECA-40F1-9DD6-AE7AFDFAA899}" type="slidenum">
              <a:rPr lang="sv-SE" smtClean="0"/>
              <a:pPr/>
              <a:t>‹#›</a:t>
            </a:fld>
            <a:endParaRPr lang="sv-SE" dirty="0"/>
          </a:p>
        </p:txBody>
      </p:sp>
      <p:sp>
        <p:nvSpPr>
          <p:cNvPr id="15" name="Platshållare för sidfot 14"/>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5416327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ga egen bild - lägg i bakgrunden">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3999" cy="6857999"/>
          </a:xfrm>
        </p:spPr>
        <p:txBody>
          <a:bodyPr/>
          <a:lstStyle/>
          <a:p>
            <a:endParaRPr lang="sv-SE" dirty="0"/>
          </a:p>
        </p:txBody>
      </p:sp>
      <p:sp>
        <p:nvSpPr>
          <p:cNvPr id="19" name="Platshållare för datum 18"/>
          <p:cNvSpPr>
            <a:spLocks noGrp="1"/>
          </p:cNvSpPr>
          <p:nvPr>
            <p:ph type="dt" sz="half" idx="11"/>
          </p:nvPr>
        </p:nvSpPr>
        <p:spPr/>
        <p:txBody>
          <a:bodyPr/>
          <a:lstStyle/>
          <a:p>
            <a:fld id="{3EA79438-7DC2-4FEA-98BC-1543FEB9D9A7}" type="datetime1">
              <a:rPr lang="sv-SE" smtClean="0"/>
              <a:pPr/>
              <a:t>2025-07-03</a:t>
            </a:fld>
            <a:endParaRPr lang="sv-SE" dirty="0"/>
          </a:p>
        </p:txBody>
      </p:sp>
      <p:sp>
        <p:nvSpPr>
          <p:cNvPr id="20" name="Platshållare för bildnummer 19"/>
          <p:cNvSpPr>
            <a:spLocks noGrp="1"/>
          </p:cNvSpPr>
          <p:nvPr>
            <p:ph type="sldNum" sz="quarter" idx="12"/>
          </p:nvPr>
        </p:nvSpPr>
        <p:spPr/>
        <p:txBody>
          <a:bodyPr/>
          <a:lstStyle/>
          <a:p>
            <a:r>
              <a:rPr lang="sv-SE"/>
              <a:t>Sida </a:t>
            </a:r>
            <a:fld id="{42A5867E-8ECA-40F1-9DD6-AE7AFDFAA899}" type="slidenum">
              <a:rPr lang="sv-SE" smtClean="0"/>
              <a:pPr/>
              <a:t>‹#›</a:t>
            </a:fld>
            <a:endParaRPr lang="sv-SE" dirty="0"/>
          </a:p>
        </p:txBody>
      </p:sp>
      <p:sp>
        <p:nvSpPr>
          <p:cNvPr id="21" name="Platshållare för sidfot 20"/>
          <p:cNvSpPr>
            <a:spLocks noGrp="1"/>
          </p:cNvSpPr>
          <p:nvPr>
            <p:ph type="ftr" sz="quarter" idx="13"/>
          </p:nvPr>
        </p:nvSpPr>
        <p:spPr/>
        <p:txBody>
          <a:bodyPr/>
          <a:lstStyle/>
          <a:p>
            <a:r>
              <a:rPr lang="sv-SE"/>
              <a:t> </a:t>
            </a:r>
            <a:endParaRPr lang="sv-SE" dirty="0"/>
          </a:p>
        </p:txBody>
      </p:sp>
      <p:sp>
        <p:nvSpPr>
          <p:cNvPr id="9" name="Platshållare för text 8"/>
          <p:cNvSpPr>
            <a:spLocks noGrp="1"/>
          </p:cNvSpPr>
          <p:nvPr>
            <p:ph type="body" sz="quarter" idx="14"/>
          </p:nvPr>
        </p:nvSpPr>
        <p:spPr>
          <a:xfrm>
            <a:off x="455614" y="1257300"/>
            <a:ext cx="3173412" cy="2876550"/>
          </a:xfrm>
          <a:solidFill>
            <a:srgbClr val="F5F3EE"/>
          </a:solidFill>
        </p:spPr>
        <p:txBody>
          <a:bodyPr lIns="230400" tIns="230400" rIns="230400" bIns="230400"/>
          <a:lstStyle>
            <a:lvl1pPr marL="0">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Tree>
    <p:extLst>
      <p:ext uri="{BB962C8B-B14F-4D97-AF65-F5344CB8AC3E}">
        <p14:creationId xmlns:p14="http://schemas.microsoft.com/office/powerpoint/2010/main" val="4265989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13" name="Platshållare för datum 12"/>
          <p:cNvSpPr>
            <a:spLocks noGrp="1"/>
          </p:cNvSpPr>
          <p:nvPr>
            <p:ph type="dt" sz="half" idx="10"/>
          </p:nvPr>
        </p:nvSpPr>
        <p:spPr/>
        <p:txBody>
          <a:bodyPr/>
          <a:lstStyle/>
          <a:p>
            <a:r>
              <a:rPr lang="sv-SE"/>
              <a:t>2011-05-11</a:t>
            </a:r>
            <a:endParaRPr lang="en-GB" dirty="0"/>
          </a:p>
        </p:txBody>
      </p:sp>
      <p:sp>
        <p:nvSpPr>
          <p:cNvPr id="14" name="Platshållare för bildnummer 13"/>
          <p:cNvSpPr>
            <a:spLocks noGrp="1"/>
          </p:cNvSpPr>
          <p:nvPr>
            <p:ph type="sldNum" sz="quarter" idx="11"/>
          </p:nvPr>
        </p:nvSpPr>
        <p:spPr/>
        <p:txBody>
          <a:bodyPr/>
          <a:lstStyle/>
          <a:p>
            <a:r>
              <a:rPr lang="en-GB"/>
              <a:t>SIDAN </a:t>
            </a:r>
            <a:fld id="{D9DB9EAD-8AEE-40D8-9837-BCC6D60FAFF3}" type="slidenum">
              <a:rPr lang="en-GB" smtClean="0"/>
              <a:pPr/>
              <a:t>‹#›</a:t>
            </a:fld>
            <a:endParaRPr lang="en-GB" dirty="0"/>
          </a:p>
        </p:txBody>
      </p:sp>
      <p:sp>
        <p:nvSpPr>
          <p:cNvPr id="15" name="Platshållare för sidfot 14"/>
          <p:cNvSpPr>
            <a:spLocks noGrp="1"/>
          </p:cNvSpPr>
          <p:nvPr>
            <p:ph type="ftr" sz="quarter" idx="12"/>
          </p:nvPr>
        </p:nvSpPr>
        <p:spPr/>
        <p:txBody>
          <a:bodyPr/>
          <a:lstStyle/>
          <a:p>
            <a:r>
              <a:rPr lang="en-GB"/>
              <a:t>Presentationstitel</a:t>
            </a:r>
            <a:endParaRPr lang="en-GB" dirty="0"/>
          </a:p>
        </p:txBody>
      </p:sp>
    </p:spTree>
    <p:extLst>
      <p:ext uri="{BB962C8B-B14F-4D97-AF65-F5344CB8AC3E}">
        <p14:creationId xmlns:p14="http://schemas.microsoft.com/office/powerpoint/2010/main" val="3698923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10" name="Platshållare för datum 9"/>
          <p:cNvSpPr>
            <a:spLocks noGrp="1"/>
          </p:cNvSpPr>
          <p:nvPr>
            <p:ph type="dt" sz="half" idx="10"/>
          </p:nvPr>
        </p:nvSpPr>
        <p:spPr/>
        <p:txBody>
          <a:bodyPr/>
          <a:lstStyle/>
          <a:p>
            <a:r>
              <a:rPr lang="sv-SE"/>
              <a:t>2011-05-11</a:t>
            </a:r>
            <a:endParaRPr lang="en-GB" dirty="0"/>
          </a:p>
        </p:txBody>
      </p:sp>
      <p:sp>
        <p:nvSpPr>
          <p:cNvPr id="11" name="Platshållare för bildnummer 10"/>
          <p:cNvSpPr>
            <a:spLocks noGrp="1"/>
          </p:cNvSpPr>
          <p:nvPr>
            <p:ph type="sldNum" sz="quarter" idx="11"/>
          </p:nvPr>
        </p:nvSpPr>
        <p:spPr/>
        <p:txBody>
          <a:bodyPr/>
          <a:lstStyle/>
          <a:p>
            <a:r>
              <a:rPr lang="en-GB"/>
              <a:t>SIDAN </a:t>
            </a:r>
            <a:fld id="{D9DB9EAD-8AEE-40D8-9837-BCC6D60FAFF3}" type="slidenum">
              <a:rPr lang="en-GB" smtClean="0"/>
              <a:pPr/>
              <a:t>‹#›</a:t>
            </a:fld>
            <a:endParaRPr lang="en-GB" dirty="0"/>
          </a:p>
        </p:txBody>
      </p:sp>
      <p:sp>
        <p:nvSpPr>
          <p:cNvPr id="12" name="Platshållare för sidfot 11"/>
          <p:cNvSpPr>
            <a:spLocks noGrp="1"/>
          </p:cNvSpPr>
          <p:nvPr>
            <p:ph type="ftr" sz="quarter" idx="12"/>
          </p:nvPr>
        </p:nvSpPr>
        <p:spPr/>
        <p:txBody>
          <a:bodyPr/>
          <a:lstStyle/>
          <a:p>
            <a:r>
              <a:rPr lang="en-GB"/>
              <a:t>Presentationstitel</a:t>
            </a:r>
            <a:endParaRPr lang="en-GB" dirty="0"/>
          </a:p>
        </p:txBody>
      </p:sp>
    </p:spTree>
    <p:extLst>
      <p:ext uri="{BB962C8B-B14F-4D97-AF65-F5344CB8AC3E}">
        <p14:creationId xmlns:p14="http://schemas.microsoft.com/office/powerpoint/2010/main" val="213749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pPr/>
              <a:t>2025-07-03</a:t>
            </a:fld>
            <a:endParaRPr lang="sv-SE" dirty="0"/>
          </a:p>
        </p:txBody>
      </p:sp>
      <p:sp>
        <p:nvSpPr>
          <p:cNvPr id="16" name="Platshållare för bildnummer 15"/>
          <p:cNvSpPr>
            <a:spLocks noGrp="1"/>
          </p:cNvSpPr>
          <p:nvPr>
            <p:ph type="sldNum" sz="quarter" idx="15"/>
          </p:nvPr>
        </p:nvSpPr>
        <p:spPr/>
        <p:txBody>
          <a:bodyPr/>
          <a:lstStyle/>
          <a:p>
            <a:r>
              <a:rPr lang="sv-SE"/>
              <a:t>Sida </a:t>
            </a:r>
            <a:fld id="{42A5867E-8ECA-40F1-9DD6-AE7AFDFAA899}" type="slidenum">
              <a:rPr lang="sv-SE" smtClean="0"/>
              <a:pPr/>
              <a:t>‹#›</a:t>
            </a:fld>
            <a:endParaRPr lang="sv-SE" dirty="0"/>
          </a:p>
        </p:txBody>
      </p:sp>
      <p:sp>
        <p:nvSpPr>
          <p:cNvPr id="17" name="Platshållare för sidfot 16"/>
          <p:cNvSpPr>
            <a:spLocks noGrp="1"/>
          </p:cNvSpPr>
          <p:nvPr>
            <p:ph type="ftr" sz="quarter" idx="16"/>
          </p:nvPr>
        </p:nvSpPr>
        <p:spPr/>
        <p:txBody>
          <a:bodyPr/>
          <a:lstStyle/>
          <a:p>
            <a:r>
              <a:rPr lang="sv-SE"/>
              <a:t> </a:t>
            </a:r>
            <a:endParaRPr lang="sv-SE" dirty="0"/>
          </a:p>
        </p:txBody>
      </p:sp>
      <p:sp>
        <p:nvSpPr>
          <p:cNvPr id="8" name="Rubrik 7"/>
          <p:cNvSpPr>
            <a:spLocks noGrp="1"/>
          </p:cNvSpPr>
          <p:nvPr>
            <p:ph type="title"/>
          </p:nvPr>
        </p:nvSpPr>
        <p:spPr/>
        <p:txBody>
          <a:bodyPr/>
          <a:lstStyle/>
          <a:p>
            <a:r>
              <a:rPr lang="sv-SE" dirty="0"/>
              <a:t>Klicka här för att ändra format</a:t>
            </a:r>
          </a:p>
        </p:txBody>
      </p:sp>
    </p:spTree>
    <p:extLst>
      <p:ext uri="{BB962C8B-B14F-4D97-AF65-F5344CB8AC3E}">
        <p14:creationId xmlns:p14="http://schemas.microsoft.com/office/powerpoint/2010/main" val="5742800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fld id="{35C90092-4481-4CAB-AB05-C3D5BFC5317E}" type="datetime1">
              <a:rPr lang="sv-SE" smtClean="0"/>
              <a:pPr/>
              <a:t>2025-07-03</a:t>
            </a:fld>
            <a:endParaRPr lang="sv-SE" dirty="0"/>
          </a:p>
        </p:txBody>
      </p:sp>
      <p:sp>
        <p:nvSpPr>
          <p:cNvPr id="21" name="Platshållare för bildnummer 20"/>
          <p:cNvSpPr>
            <a:spLocks noGrp="1"/>
          </p:cNvSpPr>
          <p:nvPr>
            <p:ph type="sldNum" sz="quarter" idx="16"/>
          </p:nvPr>
        </p:nvSpPr>
        <p:spPr/>
        <p:txBody>
          <a:bodyPr/>
          <a:lstStyle/>
          <a:p>
            <a:r>
              <a:rPr lang="sv-SE"/>
              <a:t>Sida </a:t>
            </a:r>
            <a:fld id="{42A5867E-8ECA-40F1-9DD6-AE7AFDFAA899}" type="slidenum">
              <a:rPr lang="sv-SE" smtClean="0"/>
              <a:pPr/>
              <a:t>‹#›</a:t>
            </a:fld>
            <a:endParaRPr lang="sv-SE" dirty="0"/>
          </a:p>
        </p:txBody>
      </p:sp>
      <p:sp>
        <p:nvSpPr>
          <p:cNvPr id="22" name="Platshållare för sidfot 21"/>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1080864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a:normAutofit/>
          </a:bodyPr>
          <a:lstStyle>
            <a:lvl1pPr>
              <a:lnSpc>
                <a:spcPct val="100000"/>
              </a:lnSpc>
              <a:defRPr sz="2000"/>
            </a:lvl1pPr>
          </a:lstStyle>
          <a:p>
            <a:endParaRPr lang="sv-SE" dirty="0"/>
          </a:p>
        </p:txBody>
      </p:sp>
      <p:sp>
        <p:nvSpPr>
          <p:cNvPr id="18" name="Platshållare för datum 17"/>
          <p:cNvSpPr>
            <a:spLocks noGrp="1"/>
          </p:cNvSpPr>
          <p:nvPr>
            <p:ph type="dt" sz="half" idx="15"/>
          </p:nvPr>
        </p:nvSpPr>
        <p:spPr/>
        <p:txBody>
          <a:bodyPr/>
          <a:lstStyle/>
          <a:p>
            <a:fld id="{6E50AAB9-D2D1-433B-B1B9-589BFA09C1D7}" type="datetime1">
              <a:rPr lang="sv-SE" smtClean="0"/>
              <a:pPr/>
              <a:t>2025-07-03</a:t>
            </a:fld>
            <a:endParaRPr lang="sv-SE" dirty="0"/>
          </a:p>
        </p:txBody>
      </p:sp>
      <p:sp>
        <p:nvSpPr>
          <p:cNvPr id="19" name="Platshållare för bildnummer 18"/>
          <p:cNvSpPr>
            <a:spLocks noGrp="1"/>
          </p:cNvSpPr>
          <p:nvPr>
            <p:ph type="sldNum" sz="quarter" idx="16"/>
          </p:nvPr>
        </p:nvSpPr>
        <p:spPr/>
        <p:txBody>
          <a:bodyPr/>
          <a:lstStyle/>
          <a:p>
            <a:r>
              <a:rPr lang="sv-SE"/>
              <a:t>Sida </a:t>
            </a:r>
            <a:fld id="{42A5867E-8ECA-40F1-9DD6-AE7AFDFAA899}" type="slidenum">
              <a:rPr lang="sv-SE" smtClean="0"/>
              <a:pPr/>
              <a:t>‹#›</a:t>
            </a:fld>
            <a:endParaRPr lang="sv-SE" dirty="0"/>
          </a:p>
        </p:txBody>
      </p:sp>
      <p:sp>
        <p:nvSpPr>
          <p:cNvPr id="20" name="Platshållare för sidfot 19"/>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988748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5263116" cy="39600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p:txBody>
      </p:sp>
      <p:sp>
        <p:nvSpPr>
          <p:cNvPr id="14" name="Platshållare för datum 13"/>
          <p:cNvSpPr>
            <a:spLocks noGrp="1"/>
          </p:cNvSpPr>
          <p:nvPr>
            <p:ph type="dt" sz="half" idx="10"/>
          </p:nvPr>
        </p:nvSpPr>
        <p:spPr/>
        <p:txBody>
          <a:bodyPr/>
          <a:lstStyle/>
          <a:p>
            <a:fld id="{9E6B2F57-3B3D-4224-8984-C361905DB6EC}" type="datetime1">
              <a:rPr lang="sv-SE" smtClean="0"/>
              <a:pPr/>
              <a:t>2025-07-03</a:t>
            </a:fld>
            <a:endParaRPr lang="sv-SE" dirty="0"/>
          </a:p>
        </p:txBody>
      </p:sp>
      <p:sp>
        <p:nvSpPr>
          <p:cNvPr id="15" name="Platshållare för bildnummer 14"/>
          <p:cNvSpPr>
            <a:spLocks noGrp="1"/>
          </p:cNvSpPr>
          <p:nvPr>
            <p:ph type="sldNum" sz="quarter" idx="11"/>
          </p:nvPr>
        </p:nvSpPr>
        <p:spPr/>
        <p:txBody>
          <a:bodyPr/>
          <a:lstStyle/>
          <a:p>
            <a:r>
              <a:rPr lang="sv-SE"/>
              <a:t>Sida </a:t>
            </a:r>
            <a:fld id="{42A5867E-8ECA-40F1-9DD6-AE7AFDFAA899}" type="slidenum">
              <a:rPr lang="sv-SE" smtClean="0"/>
              <a:pPr/>
              <a:t>‹#›</a:t>
            </a:fld>
            <a:endParaRPr lang="sv-SE" dirty="0"/>
          </a:p>
        </p:txBody>
      </p:sp>
      <p:sp>
        <p:nvSpPr>
          <p:cNvPr id="16" name="Platshållare för sidfot 15"/>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8051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C348D8DA-1528-4C6E-9FAE-1360D865DB31}" type="datetime1">
              <a:rPr lang="sv-SE" smtClean="0"/>
              <a:pPr/>
              <a:t>2025-07-03</a:t>
            </a:fld>
            <a:endParaRPr lang="sv-SE" dirty="0"/>
          </a:p>
        </p:txBody>
      </p:sp>
      <p:sp>
        <p:nvSpPr>
          <p:cNvPr id="14" name="Platshållare för bildnummer 13"/>
          <p:cNvSpPr>
            <a:spLocks noGrp="1"/>
          </p:cNvSpPr>
          <p:nvPr>
            <p:ph type="sldNum" sz="quarter" idx="11"/>
          </p:nvPr>
        </p:nvSpPr>
        <p:spPr/>
        <p:txBody>
          <a:bodyPr/>
          <a:lstStyle/>
          <a:p>
            <a:r>
              <a:rPr lang="sv-SE"/>
              <a:t>Sida </a:t>
            </a:r>
            <a:fld id="{42A5867E-8ECA-40F1-9DD6-AE7AFDFAA899}" type="slidenum">
              <a:rPr lang="sv-SE" smtClean="0"/>
              <a:pPr/>
              <a:t>‹#›</a:t>
            </a:fld>
            <a:endParaRPr lang="sv-SE" dirty="0"/>
          </a:p>
        </p:txBody>
      </p:sp>
      <p:sp>
        <p:nvSpPr>
          <p:cNvPr id="15" name="Platshållare för sidfot 14"/>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3337652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foga egen bild - lägg i bakgrunden">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3999" cy="6857999"/>
          </a:xfrm>
        </p:spPr>
        <p:txBody>
          <a:bodyPr/>
          <a:lstStyle/>
          <a:p>
            <a:endParaRPr lang="sv-SE" dirty="0"/>
          </a:p>
        </p:txBody>
      </p:sp>
      <p:sp>
        <p:nvSpPr>
          <p:cNvPr id="19" name="Platshållare för datum 18"/>
          <p:cNvSpPr>
            <a:spLocks noGrp="1"/>
          </p:cNvSpPr>
          <p:nvPr>
            <p:ph type="dt" sz="half" idx="11"/>
          </p:nvPr>
        </p:nvSpPr>
        <p:spPr/>
        <p:txBody>
          <a:bodyPr/>
          <a:lstStyle/>
          <a:p>
            <a:fld id="{3EA79438-7DC2-4FEA-98BC-1543FEB9D9A7}" type="datetime1">
              <a:rPr lang="sv-SE" smtClean="0"/>
              <a:pPr/>
              <a:t>2025-07-03</a:t>
            </a:fld>
            <a:endParaRPr lang="sv-SE" dirty="0"/>
          </a:p>
        </p:txBody>
      </p:sp>
      <p:sp>
        <p:nvSpPr>
          <p:cNvPr id="20" name="Platshållare för bildnummer 19"/>
          <p:cNvSpPr>
            <a:spLocks noGrp="1"/>
          </p:cNvSpPr>
          <p:nvPr>
            <p:ph type="sldNum" sz="quarter" idx="12"/>
          </p:nvPr>
        </p:nvSpPr>
        <p:spPr/>
        <p:txBody>
          <a:bodyPr/>
          <a:lstStyle/>
          <a:p>
            <a:r>
              <a:rPr lang="sv-SE"/>
              <a:t>Sida </a:t>
            </a:r>
            <a:fld id="{42A5867E-8ECA-40F1-9DD6-AE7AFDFAA899}" type="slidenum">
              <a:rPr lang="sv-SE" smtClean="0"/>
              <a:pPr/>
              <a:t>‹#›</a:t>
            </a:fld>
            <a:endParaRPr lang="sv-SE" dirty="0"/>
          </a:p>
        </p:txBody>
      </p:sp>
      <p:sp>
        <p:nvSpPr>
          <p:cNvPr id="21" name="Platshållare för sidfot 20"/>
          <p:cNvSpPr>
            <a:spLocks noGrp="1"/>
          </p:cNvSpPr>
          <p:nvPr>
            <p:ph type="ftr" sz="quarter" idx="13"/>
          </p:nvPr>
        </p:nvSpPr>
        <p:spPr/>
        <p:txBody>
          <a:bodyPr/>
          <a:lstStyle/>
          <a:p>
            <a:r>
              <a:rPr lang="sv-SE"/>
              <a:t> </a:t>
            </a:r>
            <a:endParaRPr lang="sv-SE" dirty="0"/>
          </a:p>
        </p:txBody>
      </p:sp>
      <p:sp>
        <p:nvSpPr>
          <p:cNvPr id="9" name="Platshållare för text 8"/>
          <p:cNvSpPr>
            <a:spLocks noGrp="1"/>
          </p:cNvSpPr>
          <p:nvPr>
            <p:ph type="body" sz="quarter" idx="14"/>
          </p:nvPr>
        </p:nvSpPr>
        <p:spPr>
          <a:xfrm>
            <a:off x="455614" y="1257300"/>
            <a:ext cx="3173412" cy="2876550"/>
          </a:xfrm>
          <a:solidFill>
            <a:srgbClr val="F5F3EE"/>
          </a:solidFill>
        </p:spPr>
        <p:txBody>
          <a:bodyPr lIns="230400" tIns="230400" rIns="230400" bIns="230400"/>
          <a:lstStyle>
            <a:lvl1pPr marL="0">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Tree>
    <p:extLst>
      <p:ext uri="{BB962C8B-B14F-4D97-AF65-F5344CB8AC3E}">
        <p14:creationId xmlns:p14="http://schemas.microsoft.com/office/powerpoint/2010/main" val="3883838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n_4">
    <p:spTree>
      <p:nvGrpSpPr>
        <p:cNvPr id="1" name=""/>
        <p:cNvGrpSpPr/>
        <p:nvPr/>
      </p:nvGrpSpPr>
      <p:grpSpPr>
        <a:xfrm>
          <a:off x="0" y="0"/>
          <a:ext cx="0" cy="0"/>
          <a:chOff x="0" y="0"/>
          <a:chExt cx="0" cy="0"/>
        </a:xfrm>
      </p:grpSpPr>
      <p:pic>
        <p:nvPicPr>
          <p:cNvPr id="11" name="Bildobjekt 10" descr="Sida3.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653A663D-97B6-4388-AA9A-A974B8BF79E5}" type="datetime1">
              <a:rPr lang="sv-SE" smtClean="0"/>
              <a:pPr/>
              <a:t>2025-07-03</a:t>
            </a:fld>
            <a:endParaRPr lang="sv-SE" dirty="0"/>
          </a:p>
        </p:txBody>
      </p:sp>
      <p:sp>
        <p:nvSpPr>
          <p:cNvPr id="9" name="Rubrik 8"/>
          <p:cNvSpPr>
            <a:spLocks noGrp="1"/>
          </p:cNvSpPr>
          <p:nvPr>
            <p:ph type="title"/>
          </p:nvPr>
        </p:nvSpPr>
        <p:spPr/>
        <p:txBody>
          <a:bodyPr/>
          <a:lstStyle/>
          <a:p>
            <a:r>
              <a:rPr lang="sv-SE"/>
              <a:t>Klicka här för att ändra format</a:t>
            </a:r>
          </a:p>
        </p:txBody>
      </p:sp>
      <p:sp>
        <p:nvSpPr>
          <p:cNvPr id="10" name="textruta 9"/>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rPr>
              <a:t>The Capital of Scandinavia</a:t>
            </a:r>
          </a:p>
        </p:txBody>
      </p:sp>
      <p:pic>
        <p:nvPicPr>
          <p:cNvPr id="7" name="Bildobjekt 6"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13" name="Platshållare för datum 12"/>
          <p:cNvSpPr>
            <a:spLocks noGrp="1"/>
          </p:cNvSpPr>
          <p:nvPr>
            <p:ph type="dt" sz="half" idx="10"/>
          </p:nvPr>
        </p:nvSpPr>
        <p:spPr/>
        <p:txBody>
          <a:bodyPr/>
          <a:lstStyle/>
          <a:p>
            <a:pPr>
              <a:defRPr/>
            </a:pPr>
            <a:fld id="{8CDFB949-6AFC-4A44-BC1D-7AA19F00E46E}" type="datetimeFigureOut">
              <a:rPr lang="sv-SE" smtClean="0"/>
              <a:pPr>
                <a:defRPr/>
              </a:pPr>
              <a:t>2025-07-03</a:t>
            </a:fld>
            <a:endParaRPr lang="sv-SE"/>
          </a:p>
        </p:txBody>
      </p:sp>
      <p:sp>
        <p:nvSpPr>
          <p:cNvPr id="14" name="Platshållare för bildnummer 13"/>
          <p:cNvSpPr>
            <a:spLocks noGrp="1"/>
          </p:cNvSpPr>
          <p:nvPr>
            <p:ph type="sldNum" sz="quarter" idx="11"/>
          </p:nvPr>
        </p:nvSpPr>
        <p:spPr/>
        <p:txBody>
          <a:bodyPr/>
          <a:lstStyle/>
          <a:p>
            <a:pPr>
              <a:defRPr/>
            </a:pPr>
            <a:fld id="{4A76574B-F434-4892-8979-72E13DC096CA}" type="slidenum">
              <a:rPr lang="sv-SE" smtClean="0"/>
              <a:pPr>
                <a:defRPr/>
              </a:pPr>
              <a:t>‹#›</a:t>
            </a:fld>
            <a:endParaRPr lang="sv-SE"/>
          </a:p>
        </p:txBody>
      </p:sp>
      <p:sp>
        <p:nvSpPr>
          <p:cNvPr id="15" name="Platshållare för sidfot 14"/>
          <p:cNvSpPr>
            <a:spLocks noGrp="1"/>
          </p:cNvSpPr>
          <p:nvPr>
            <p:ph type="ftr" sz="quarter" idx="12"/>
          </p:nvPr>
        </p:nvSpPr>
        <p:spPr/>
        <p:txBody>
          <a:bodyPr/>
          <a:lstStyle/>
          <a:p>
            <a:pPr>
              <a:defRPr/>
            </a:pPr>
            <a:endParaRPr lang="sv-SE"/>
          </a:p>
        </p:txBody>
      </p:sp>
    </p:spTree>
    <p:extLst>
      <p:ext uri="{BB962C8B-B14F-4D97-AF65-F5344CB8AC3E}">
        <p14:creationId xmlns:p14="http://schemas.microsoft.com/office/powerpoint/2010/main" val="6288615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a:xfrm>
            <a:off x="809625" y="1674813"/>
            <a:ext cx="3697898" cy="41163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7" name="Platshållare för innehåll 2"/>
          <p:cNvSpPr>
            <a:spLocks noGrp="1"/>
          </p:cNvSpPr>
          <p:nvPr>
            <p:ph idx="13"/>
          </p:nvPr>
        </p:nvSpPr>
        <p:spPr>
          <a:xfrm>
            <a:off x="4636477" y="1674813"/>
            <a:ext cx="3697898" cy="41163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16" name="Platshållare för datum 15"/>
          <p:cNvSpPr>
            <a:spLocks noGrp="1"/>
          </p:cNvSpPr>
          <p:nvPr>
            <p:ph type="dt" sz="half" idx="14"/>
          </p:nvPr>
        </p:nvSpPr>
        <p:spPr/>
        <p:txBody>
          <a:bodyPr/>
          <a:lstStyle/>
          <a:p>
            <a:pPr>
              <a:defRPr/>
            </a:pPr>
            <a:fld id="{EABAD7DC-D2E7-43F1-B349-1B46F0A9C436}" type="datetimeFigureOut">
              <a:rPr lang="sv-SE" smtClean="0"/>
              <a:pPr>
                <a:defRPr/>
              </a:pPr>
              <a:t>2025-07-03</a:t>
            </a:fld>
            <a:endParaRPr lang="sv-SE"/>
          </a:p>
        </p:txBody>
      </p:sp>
      <p:sp>
        <p:nvSpPr>
          <p:cNvPr id="17" name="Platshållare för bildnummer 16"/>
          <p:cNvSpPr>
            <a:spLocks noGrp="1"/>
          </p:cNvSpPr>
          <p:nvPr>
            <p:ph type="sldNum" sz="quarter" idx="15"/>
          </p:nvPr>
        </p:nvSpPr>
        <p:spPr/>
        <p:txBody>
          <a:bodyPr/>
          <a:lstStyle/>
          <a:p>
            <a:pPr>
              <a:defRPr/>
            </a:pPr>
            <a:fld id="{7BB537C7-B272-472C-8A29-474EA7F22F6A}" type="slidenum">
              <a:rPr lang="sv-SE" smtClean="0"/>
              <a:pPr>
                <a:defRPr/>
              </a:pPr>
              <a:t>‹#›</a:t>
            </a:fld>
            <a:endParaRPr lang="sv-SE"/>
          </a:p>
        </p:txBody>
      </p:sp>
      <p:sp>
        <p:nvSpPr>
          <p:cNvPr id="18" name="Platshållare för sidfot 17"/>
          <p:cNvSpPr>
            <a:spLocks noGrp="1"/>
          </p:cNvSpPr>
          <p:nvPr>
            <p:ph type="ftr" sz="quarter" idx="16"/>
          </p:nvPr>
        </p:nvSpPr>
        <p:spPr/>
        <p:txBody>
          <a:bodyPr/>
          <a:lstStyle/>
          <a:p>
            <a:pPr>
              <a:defRPr/>
            </a:pPr>
            <a:endParaRPr lang="sv-SE"/>
          </a:p>
        </p:txBody>
      </p:sp>
    </p:spTree>
    <p:extLst>
      <p:ext uri="{BB962C8B-B14F-4D97-AF65-F5344CB8AC3E}">
        <p14:creationId xmlns:p14="http://schemas.microsoft.com/office/powerpoint/2010/main" val="31178348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10" name="Platshållare för datum 9"/>
          <p:cNvSpPr>
            <a:spLocks noGrp="1"/>
          </p:cNvSpPr>
          <p:nvPr>
            <p:ph type="dt" sz="half" idx="10"/>
          </p:nvPr>
        </p:nvSpPr>
        <p:spPr/>
        <p:txBody>
          <a:bodyPr/>
          <a:lstStyle/>
          <a:p>
            <a:pPr>
              <a:defRPr/>
            </a:pPr>
            <a:fld id="{B9BE7916-948C-40CE-B0F7-01C14320C4F8}" type="datetimeFigureOut">
              <a:rPr lang="sv-SE" smtClean="0"/>
              <a:pPr>
                <a:defRPr/>
              </a:pPr>
              <a:t>2025-07-03</a:t>
            </a:fld>
            <a:endParaRPr lang="sv-SE"/>
          </a:p>
        </p:txBody>
      </p:sp>
      <p:sp>
        <p:nvSpPr>
          <p:cNvPr id="11" name="Platshållare för bildnummer 10"/>
          <p:cNvSpPr>
            <a:spLocks noGrp="1"/>
          </p:cNvSpPr>
          <p:nvPr>
            <p:ph type="sldNum" sz="quarter" idx="11"/>
          </p:nvPr>
        </p:nvSpPr>
        <p:spPr/>
        <p:txBody>
          <a:bodyPr/>
          <a:lstStyle/>
          <a:p>
            <a:pPr>
              <a:defRPr/>
            </a:pPr>
            <a:fld id="{9535D07C-59B3-4821-8E12-0E1A146F9A19}" type="slidenum">
              <a:rPr lang="sv-SE" smtClean="0"/>
              <a:pPr>
                <a:defRPr/>
              </a:pPr>
              <a:t>‹#›</a:t>
            </a:fld>
            <a:endParaRPr lang="sv-SE"/>
          </a:p>
        </p:txBody>
      </p:sp>
      <p:sp>
        <p:nvSpPr>
          <p:cNvPr id="12" name="Platshållare för sidfot 11"/>
          <p:cNvSpPr>
            <a:spLocks noGrp="1"/>
          </p:cNvSpPr>
          <p:nvPr>
            <p:ph type="ftr" sz="quarter" idx="12"/>
          </p:nvPr>
        </p:nvSpPr>
        <p:spPr/>
        <p:txBody>
          <a:bodyPr/>
          <a:lstStyle/>
          <a:p>
            <a:pPr>
              <a:defRPr/>
            </a:pPr>
            <a:endParaRPr lang="sv-SE"/>
          </a:p>
        </p:txBody>
      </p:sp>
    </p:spTree>
    <p:extLst>
      <p:ext uri="{BB962C8B-B14F-4D97-AF65-F5344CB8AC3E}">
        <p14:creationId xmlns:p14="http://schemas.microsoft.com/office/powerpoint/2010/main" val="38854187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Rubrikbild">
    <p:spTree>
      <p:nvGrpSpPr>
        <p:cNvPr id="1" name=""/>
        <p:cNvGrpSpPr/>
        <p:nvPr/>
      </p:nvGrpSpPr>
      <p:grpSpPr>
        <a:xfrm>
          <a:off x="0" y="0"/>
          <a:ext cx="0" cy="0"/>
          <a:chOff x="0" y="0"/>
          <a:chExt cx="0" cy="0"/>
        </a:xfrm>
      </p:grpSpPr>
      <p:sp>
        <p:nvSpPr>
          <p:cNvPr id="6" name="Rectangle 3"/>
          <p:cNvSpPr>
            <a:spLocks noChangeArrowheads="1"/>
          </p:cNvSpPr>
          <p:nvPr/>
        </p:nvSpPr>
        <p:spPr bwMode="auto">
          <a:xfrm>
            <a:off x="179388" y="1619250"/>
            <a:ext cx="8780462" cy="5056188"/>
          </a:xfrm>
          <a:prstGeom prst="rect">
            <a:avLst/>
          </a:prstGeom>
          <a:solidFill>
            <a:schemeClr val="bg1"/>
          </a:solidFill>
          <a:ln w="9525" algn="ctr">
            <a:noFill/>
            <a:miter lim="800000"/>
            <a:headEnd/>
            <a:tailEnd/>
          </a:ln>
          <a:effectLst/>
        </p:spPr>
        <p:txBody>
          <a:bodyPr wrap="none" anchor="ctr">
            <a:spAutoFit/>
          </a:bodyPr>
          <a:lstStyle/>
          <a:p>
            <a:endParaRPr lang="en-GB"/>
          </a:p>
        </p:txBody>
      </p:sp>
      <p:sp>
        <p:nvSpPr>
          <p:cNvPr id="8" name="Rectangle 3"/>
          <p:cNvSpPr>
            <a:spLocks noChangeArrowheads="1"/>
          </p:cNvSpPr>
          <p:nvPr/>
        </p:nvSpPr>
        <p:spPr bwMode="auto">
          <a:xfrm>
            <a:off x="179388" y="1619250"/>
            <a:ext cx="8780462" cy="5056188"/>
          </a:xfrm>
          <a:prstGeom prst="rect">
            <a:avLst/>
          </a:prstGeom>
          <a:solidFill>
            <a:schemeClr val="bg1"/>
          </a:solidFill>
          <a:ln w="9525" algn="ctr">
            <a:noFill/>
            <a:miter lim="800000"/>
            <a:headEnd/>
            <a:tailEnd/>
          </a:ln>
          <a:effectLst/>
        </p:spPr>
        <p:txBody>
          <a:bodyPr wrap="none" anchor="ctr">
            <a:spAutoFit/>
          </a:bodyPr>
          <a:lstStyle/>
          <a:p>
            <a:endParaRPr lang="en-GB"/>
          </a:p>
        </p:txBody>
      </p:sp>
      <p:sp>
        <p:nvSpPr>
          <p:cNvPr id="2" name="Rubrik 1"/>
          <p:cNvSpPr>
            <a:spLocks noGrp="1"/>
          </p:cNvSpPr>
          <p:nvPr>
            <p:ph type="ctrTitle"/>
          </p:nvPr>
        </p:nvSpPr>
        <p:spPr>
          <a:xfrm>
            <a:off x="809625" y="3328988"/>
            <a:ext cx="7524750" cy="714375"/>
          </a:xfrm>
        </p:spPr>
        <p:txBody>
          <a:bodyPr>
            <a:normAutofit/>
          </a:bodyPr>
          <a:lstStyle>
            <a:lvl1pPr algn="ctr">
              <a:defRPr sz="4000"/>
            </a:lvl1pPr>
          </a:lstStyle>
          <a:p>
            <a:r>
              <a:rPr lang="sv-SE"/>
              <a:t>Klicka här för att ändra format</a:t>
            </a:r>
            <a:endParaRPr lang="en-GB" dirty="0"/>
          </a:p>
        </p:txBody>
      </p:sp>
      <p:sp>
        <p:nvSpPr>
          <p:cNvPr id="3" name="Underrubrik 2"/>
          <p:cNvSpPr>
            <a:spLocks noGrp="1"/>
          </p:cNvSpPr>
          <p:nvPr>
            <p:ph type="subTitle" idx="1"/>
          </p:nvPr>
        </p:nvSpPr>
        <p:spPr>
          <a:xfrm>
            <a:off x="809625" y="4137025"/>
            <a:ext cx="7524750" cy="1107831"/>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GB"/>
          </a:p>
        </p:txBody>
      </p:sp>
      <p:pic>
        <p:nvPicPr>
          <p:cNvPr id="7" name="Picture 2" descr="förstasida_300"/>
          <p:cNvPicPr>
            <a:picLocks noChangeAspect="1" noChangeArrowheads="1"/>
          </p:cNvPicPr>
          <p:nvPr/>
        </p:nvPicPr>
        <p:blipFill>
          <a:blip r:embed="rId2" cstate="print"/>
          <a:srcRect/>
          <a:stretch>
            <a:fillRect/>
          </a:stretch>
        </p:blipFill>
        <p:spPr bwMode="auto">
          <a:xfrm>
            <a:off x="0" y="0"/>
            <a:ext cx="9144000" cy="1438276"/>
          </a:xfrm>
          <a:prstGeom prst="rect">
            <a:avLst/>
          </a:prstGeom>
          <a:noFill/>
        </p:spPr>
      </p:pic>
      <p:pic>
        <p:nvPicPr>
          <p:cNvPr id="9" name="Picture 2" descr="förstasida_300"/>
          <p:cNvPicPr>
            <a:picLocks noChangeAspect="1" noChangeArrowheads="1"/>
          </p:cNvPicPr>
          <p:nvPr/>
        </p:nvPicPr>
        <p:blipFill>
          <a:blip r:embed="rId2" cstate="print"/>
          <a:srcRect/>
          <a:stretch>
            <a:fillRect/>
          </a:stretch>
        </p:blipFill>
        <p:spPr bwMode="auto">
          <a:xfrm>
            <a:off x="0" y="0"/>
            <a:ext cx="9144000" cy="1438276"/>
          </a:xfrm>
          <a:prstGeom prst="rect">
            <a:avLst/>
          </a:prstGeom>
          <a:noFill/>
        </p:spPr>
      </p:pic>
      <p:sp>
        <p:nvSpPr>
          <p:cNvPr id="14" name="Platshållare för sidfot 4"/>
          <p:cNvSpPr>
            <a:spLocks noGrp="1"/>
          </p:cNvSpPr>
          <p:nvPr>
            <p:ph type="ftr" sz="quarter" idx="11"/>
          </p:nvPr>
        </p:nvSpPr>
        <p:spPr>
          <a:xfrm>
            <a:off x="1412050" y="621678"/>
            <a:ext cx="5667376" cy="173404"/>
          </a:xfrm>
        </p:spPr>
        <p:txBody>
          <a:bodyPr/>
          <a:lstStyle>
            <a:lvl1pPr>
              <a:defRPr sz="1600"/>
            </a:lvl1pPr>
          </a:lstStyle>
          <a:p>
            <a:pPr>
              <a:defRPr/>
            </a:pPr>
            <a:endParaRPr lang="sv-SE"/>
          </a:p>
        </p:txBody>
      </p:sp>
      <p:sp>
        <p:nvSpPr>
          <p:cNvPr id="17" name="Platshållare för datum 3"/>
          <p:cNvSpPr>
            <a:spLocks noGrp="1"/>
          </p:cNvSpPr>
          <p:nvPr>
            <p:ph type="dt" sz="half" idx="10"/>
          </p:nvPr>
        </p:nvSpPr>
        <p:spPr>
          <a:xfrm>
            <a:off x="8045177" y="545734"/>
            <a:ext cx="952101" cy="173404"/>
          </a:xfrm>
        </p:spPr>
        <p:txBody>
          <a:bodyPr/>
          <a:lstStyle/>
          <a:p>
            <a:pPr>
              <a:defRPr/>
            </a:pPr>
            <a:fld id="{ED2D0E5A-B09E-48E7-A87E-7A0454D2B8CB}" type="datetimeFigureOut">
              <a:rPr lang="sv-SE" smtClean="0"/>
              <a:pPr>
                <a:defRPr/>
              </a:pPr>
              <a:t>2025-07-03</a:t>
            </a:fld>
            <a:endParaRPr lang="sv-SE"/>
          </a:p>
        </p:txBody>
      </p:sp>
      <p:sp>
        <p:nvSpPr>
          <p:cNvPr id="18" name="Platshållare för bildnummer 5"/>
          <p:cNvSpPr>
            <a:spLocks noGrp="1"/>
          </p:cNvSpPr>
          <p:nvPr>
            <p:ph type="sldNum" sz="quarter" idx="12"/>
          </p:nvPr>
        </p:nvSpPr>
        <p:spPr>
          <a:xfrm>
            <a:off x="8045177" y="729761"/>
            <a:ext cx="952101" cy="173404"/>
          </a:xfrm>
        </p:spPr>
        <p:txBody>
          <a:bodyPr vert="horz" lIns="0" tIns="0" rIns="0" bIns="0" rtlCol="0" anchor="ctr"/>
          <a:lstStyle>
            <a:lvl1pPr>
              <a:defRPr kumimoji="0" lang="en-GB" sz="1000" b="0" i="0" u="none" strike="noStrike" kern="1200" cap="none" spc="0" normalizeH="0" baseline="0" noProof="0" smtClean="0">
                <a:ln>
                  <a:noFill/>
                </a:ln>
                <a:solidFill>
                  <a:schemeClr val="tx1"/>
                </a:solidFill>
                <a:effectLst/>
                <a:uLnTx/>
                <a:uFillTx/>
                <a:latin typeface="+mn-lt"/>
                <a:ea typeface="+mn-ea"/>
                <a:cs typeface="+mn-cs"/>
              </a:defRPr>
            </a:lvl1pPr>
          </a:lstStyle>
          <a:p>
            <a:pPr>
              <a:defRPr/>
            </a:pPr>
            <a:fld id="{CBEE05E8-0B0A-477A-A356-6670EBF44C9A}" type="slidenum">
              <a:rPr lang="sv-SE" smtClean="0"/>
              <a:pPr>
                <a:defRPr/>
              </a:pPr>
              <a:t>‹#›</a:t>
            </a:fld>
            <a:endParaRPr lang="sv-SE"/>
          </a:p>
        </p:txBody>
      </p:sp>
    </p:spTree>
    <p:extLst>
      <p:ext uri="{BB962C8B-B14F-4D97-AF65-F5344CB8AC3E}">
        <p14:creationId xmlns:p14="http://schemas.microsoft.com/office/powerpoint/2010/main" val="41206791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p:cNvSpPr>
            <a:spLocks noGrp="1"/>
          </p:cNvSpPr>
          <p:nvPr>
            <p:ph type="dt" sz="half" idx="10"/>
          </p:nvPr>
        </p:nvSpPr>
        <p:spPr/>
        <p:txBody>
          <a:bodyPr/>
          <a:lstStyle>
            <a:lvl1pPr>
              <a:defRPr/>
            </a:lvl1pPr>
          </a:lstStyle>
          <a:p>
            <a:pPr>
              <a:defRPr/>
            </a:pPr>
            <a:fld id="{31B297F5-C970-4DC2-B6CC-310171FC3E70}" type="datetimeFigureOut">
              <a:rPr lang="sv-SE"/>
              <a:pPr>
                <a:defRPr/>
              </a:pPr>
              <a:t>2025-07-03</a:t>
            </a:fld>
            <a:endParaRPr lang="sv-SE"/>
          </a:p>
        </p:txBody>
      </p:sp>
      <p:sp>
        <p:nvSpPr>
          <p:cNvPr id="8" name="Platshållare för sidfot 4"/>
          <p:cNvSpPr>
            <a:spLocks noGrp="1"/>
          </p:cNvSpPr>
          <p:nvPr>
            <p:ph type="ftr" sz="quarter" idx="11"/>
          </p:nvPr>
        </p:nvSpPr>
        <p:spPr/>
        <p:txBody>
          <a:bodyPr/>
          <a:lstStyle>
            <a:lvl1pPr>
              <a:defRPr/>
            </a:lvl1pPr>
          </a:lstStyle>
          <a:p>
            <a:pPr>
              <a:defRPr/>
            </a:pPr>
            <a:endParaRPr lang="sv-SE"/>
          </a:p>
        </p:txBody>
      </p:sp>
      <p:sp>
        <p:nvSpPr>
          <p:cNvPr id="9" name="Platshållare för bildnummer 5"/>
          <p:cNvSpPr>
            <a:spLocks noGrp="1"/>
          </p:cNvSpPr>
          <p:nvPr>
            <p:ph type="sldNum" sz="quarter" idx="12"/>
          </p:nvPr>
        </p:nvSpPr>
        <p:spPr/>
        <p:txBody>
          <a:bodyPr/>
          <a:lstStyle>
            <a:lvl1pPr>
              <a:defRPr/>
            </a:lvl1pPr>
          </a:lstStyle>
          <a:p>
            <a:pPr>
              <a:defRPr/>
            </a:pPr>
            <a:fld id="{FC347C05-82A5-49E4-8542-1E3133C28EF3}" type="slidenum">
              <a:rPr lang="sv-SE"/>
              <a:pPr>
                <a:defRPr/>
              </a:pPr>
              <a:t>‹#›</a:t>
            </a:fld>
            <a:endParaRPr lang="sv-SE"/>
          </a:p>
        </p:txBody>
      </p:sp>
    </p:spTree>
    <p:extLst>
      <p:ext uri="{BB962C8B-B14F-4D97-AF65-F5344CB8AC3E}">
        <p14:creationId xmlns:p14="http://schemas.microsoft.com/office/powerpoint/2010/main" val="37355243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811917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örstasidan_5">
    <p:spTree>
      <p:nvGrpSpPr>
        <p:cNvPr id="1" name=""/>
        <p:cNvGrpSpPr/>
        <p:nvPr/>
      </p:nvGrpSpPr>
      <p:grpSpPr>
        <a:xfrm>
          <a:off x="0" y="0"/>
          <a:ext cx="0" cy="0"/>
          <a:chOff x="0" y="0"/>
          <a:chExt cx="0" cy="0"/>
        </a:xfrm>
      </p:grpSpPr>
      <p:pic>
        <p:nvPicPr>
          <p:cNvPr id="13" name="Bildobjekt 12" descr="Sida4.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643C5512-1681-4AB0-8FAB-EA39F9391904}" type="datetime1">
              <a:rPr lang="sv-SE" smtClean="0"/>
              <a:pPr/>
              <a:t>2025-07-03</a:t>
            </a:fld>
            <a:endParaRPr lang="sv-SE" dirty="0"/>
          </a:p>
        </p:txBody>
      </p:sp>
      <p:sp>
        <p:nvSpPr>
          <p:cNvPr id="8" name="Rubrik 7"/>
          <p:cNvSpPr>
            <a:spLocks noGrp="1"/>
          </p:cNvSpPr>
          <p:nvPr>
            <p:ph type="title"/>
          </p:nvPr>
        </p:nvSpPr>
        <p:spPr/>
        <p:txBody>
          <a:bodyPr/>
          <a:lstStyle/>
          <a:p>
            <a:r>
              <a:rPr lang="sv-SE"/>
              <a:t>Klicka här för att ändra format</a:t>
            </a:r>
          </a:p>
        </p:txBody>
      </p:sp>
      <p:sp>
        <p:nvSpPr>
          <p:cNvPr id="11" name="textruta 10"/>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rPr>
              <a:t>The Capital of Scandinavia</a:t>
            </a:r>
          </a:p>
        </p:txBody>
      </p:sp>
      <p:pic>
        <p:nvPicPr>
          <p:cNvPr id="12" name="Bildobjekt 11"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örstasidan_6">
    <p:spTree>
      <p:nvGrpSpPr>
        <p:cNvPr id="1" name=""/>
        <p:cNvGrpSpPr/>
        <p:nvPr/>
      </p:nvGrpSpPr>
      <p:grpSpPr>
        <a:xfrm>
          <a:off x="0" y="0"/>
          <a:ext cx="0" cy="0"/>
          <a:chOff x="0" y="0"/>
          <a:chExt cx="0" cy="0"/>
        </a:xfrm>
      </p:grpSpPr>
      <p:pic>
        <p:nvPicPr>
          <p:cNvPr id="13" name="Bildobjekt 12" descr="Sida6.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F59C38F2-795C-4FB6-86BC-1C70938A9C39}" type="datetime1">
              <a:rPr lang="sv-SE" smtClean="0"/>
              <a:pPr/>
              <a:t>2025-07-03</a:t>
            </a:fld>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rPr>
              <a:t>The Capital of Scandinavia</a:t>
            </a:r>
          </a:p>
        </p:txBody>
      </p:sp>
      <p:pic>
        <p:nvPicPr>
          <p:cNvPr id="11" name="Bildobjekt 10"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
        <p:nvSpPr>
          <p:cNvPr id="7" name="Rubrik 6"/>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örstasidan_7">
    <p:spTree>
      <p:nvGrpSpPr>
        <p:cNvPr id="1" name=""/>
        <p:cNvGrpSpPr/>
        <p:nvPr/>
      </p:nvGrpSpPr>
      <p:grpSpPr>
        <a:xfrm>
          <a:off x="0" y="0"/>
          <a:ext cx="0" cy="0"/>
          <a:chOff x="0" y="0"/>
          <a:chExt cx="0" cy="0"/>
        </a:xfrm>
      </p:grpSpPr>
      <p:pic>
        <p:nvPicPr>
          <p:cNvPr id="10" name="Bildobjekt 9" descr="Sida7.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4B58CF95-1CEC-4379-940D-49731EC44E13}" type="datetime1">
              <a:rPr lang="sv-SE" smtClean="0"/>
              <a:pPr/>
              <a:t>2025-07-03</a:t>
            </a:fld>
            <a:endParaRPr lang="sv-SE" dirty="0"/>
          </a:p>
        </p:txBody>
      </p:sp>
      <p:sp>
        <p:nvSpPr>
          <p:cNvPr id="8" name="Rubrik 7"/>
          <p:cNvSpPr>
            <a:spLocks noGrp="1"/>
          </p:cNvSpPr>
          <p:nvPr>
            <p:ph type="title"/>
          </p:nvPr>
        </p:nvSpPr>
        <p:spPr>
          <a:xfrm>
            <a:off x="457200" y="458105"/>
            <a:ext cx="2860675" cy="970838"/>
          </a:xfrm>
        </p:spPr>
        <p:txBody>
          <a:bodyPr/>
          <a:lstStyle/>
          <a:p>
            <a:r>
              <a:rPr lang="sv-SE"/>
              <a:t>Klicka här för att ändra format</a:t>
            </a:r>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rPr>
              <a:t>The Capital of Scandinavia</a:t>
            </a:r>
          </a:p>
        </p:txBody>
      </p:sp>
      <p:pic>
        <p:nvPicPr>
          <p:cNvPr id="11" name="Bildobjekt 10"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örstasidan_8">
    <p:spTree>
      <p:nvGrpSpPr>
        <p:cNvPr id="1" name=""/>
        <p:cNvGrpSpPr/>
        <p:nvPr/>
      </p:nvGrpSpPr>
      <p:grpSpPr>
        <a:xfrm>
          <a:off x="0" y="0"/>
          <a:ext cx="0" cy="0"/>
          <a:chOff x="0" y="0"/>
          <a:chExt cx="0" cy="0"/>
        </a:xfrm>
      </p:grpSpPr>
      <p:pic>
        <p:nvPicPr>
          <p:cNvPr id="5" name="Bildobjekt 4" descr="Sida8.jpg"/>
          <p:cNvPicPr>
            <a:picLocks noChangeAspect="1"/>
          </p:cNvPicPr>
          <p:nvPr userDrawn="1"/>
        </p:nvPicPr>
        <p:blipFill>
          <a:blip r:embed="rId2" cstate="screen"/>
          <a:stretch>
            <a:fillRect/>
          </a:stretch>
        </p:blipFill>
        <p:spPr>
          <a:xfrm>
            <a:off x="19050" y="0"/>
            <a:ext cx="9144000" cy="6858000"/>
          </a:xfrm>
          <a:prstGeom prst="rect">
            <a:avLst/>
          </a:prstGeom>
        </p:spPr>
      </p:pic>
      <p:sp>
        <p:nvSpPr>
          <p:cNvPr id="4" name="Platshållare för datum 3"/>
          <p:cNvSpPr>
            <a:spLocks noGrp="1"/>
          </p:cNvSpPr>
          <p:nvPr>
            <p:ph type="dt" sz="half" idx="11"/>
          </p:nvPr>
        </p:nvSpPr>
        <p:spPr/>
        <p:txBody>
          <a:bodyPr/>
          <a:lstStyle>
            <a:lvl1pPr>
              <a:defRPr>
                <a:solidFill>
                  <a:schemeClr val="bg1"/>
                </a:solidFill>
              </a:defRPr>
            </a:lvl1pPr>
          </a:lstStyle>
          <a:p>
            <a:fld id="{81FCDFA1-0AC5-4E78-A7D5-92F58D000B11}" type="datetime1">
              <a:rPr lang="sv-SE" smtClean="0"/>
              <a:pPr/>
              <a:t>2025-07-03</a:t>
            </a:fld>
            <a:endParaRPr lang="sv-SE" dirty="0"/>
          </a:p>
        </p:txBody>
      </p:sp>
      <p:sp>
        <p:nvSpPr>
          <p:cNvPr id="3" name="Platshållare för sidfot 2"/>
          <p:cNvSpPr>
            <a:spLocks noGrp="1"/>
          </p:cNvSpPr>
          <p:nvPr>
            <p:ph type="ftr" sz="quarter" idx="10"/>
          </p:nvPr>
        </p:nvSpPr>
        <p:spPr/>
        <p:txBody>
          <a:bodyPr/>
          <a:lstStyle>
            <a:lvl1pPr>
              <a:defRPr>
                <a:solidFill>
                  <a:schemeClr val="bg1"/>
                </a:solidFill>
              </a:defRPr>
            </a:lvl1pPr>
          </a:lstStyle>
          <a:p>
            <a:pPr algn="l"/>
            <a:r>
              <a:rPr lang="sv-SE" dirty="0"/>
              <a:t> </a:t>
            </a:r>
          </a:p>
        </p:txBody>
      </p:sp>
      <p:sp>
        <p:nvSpPr>
          <p:cNvPr id="8" name="textruta 7"/>
          <p:cNvSpPr txBox="1"/>
          <p:nvPr userDrawn="1"/>
        </p:nvSpPr>
        <p:spPr>
          <a:xfrm>
            <a:off x="3222625" y="6224072"/>
            <a:ext cx="3273425" cy="246221"/>
          </a:xfrm>
          <a:prstGeom prst="rect">
            <a:avLst/>
          </a:prstGeom>
          <a:noFill/>
        </p:spPr>
        <p:txBody>
          <a:bodyPr wrap="square" rtlCol="0">
            <a:spAutoFit/>
          </a:bodyPr>
          <a:lstStyle/>
          <a:p>
            <a:r>
              <a:rPr lang="sv-SE" sz="1000" dirty="0">
                <a:solidFill>
                  <a:srgbClr val="000000"/>
                </a:solidFill>
              </a:rPr>
              <a:t>The Capital of Scandinavia</a:t>
            </a:r>
          </a:p>
        </p:txBody>
      </p:sp>
      <p:sp>
        <p:nvSpPr>
          <p:cNvPr id="9" name="Rubrik 8"/>
          <p:cNvSpPr>
            <a:spLocks noGrp="1"/>
          </p:cNvSpPr>
          <p:nvPr>
            <p:ph type="title"/>
          </p:nvPr>
        </p:nvSpPr>
        <p:spPr/>
        <p:txBody>
          <a:bodyPr/>
          <a:lstStyle>
            <a:lvl1pPr>
              <a:defRPr>
                <a:solidFill>
                  <a:srgbClr val="000000"/>
                </a:solidFill>
              </a:defRPr>
            </a:lvl1pPr>
          </a:lstStyle>
          <a:p>
            <a:r>
              <a:rPr lang="sv-SE"/>
              <a:t>Klicka här för att ändra format</a:t>
            </a:r>
            <a:endParaRPr lang="sv-SE" dirty="0"/>
          </a:p>
        </p:txBody>
      </p:sp>
      <p:pic>
        <p:nvPicPr>
          <p:cNvPr id="7" name="Bildobjekt 6"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örstasidan_9">
    <p:spTree>
      <p:nvGrpSpPr>
        <p:cNvPr id="1" name=""/>
        <p:cNvGrpSpPr/>
        <p:nvPr/>
      </p:nvGrpSpPr>
      <p:grpSpPr>
        <a:xfrm>
          <a:off x="0" y="0"/>
          <a:ext cx="0" cy="0"/>
          <a:chOff x="0" y="0"/>
          <a:chExt cx="0" cy="0"/>
        </a:xfrm>
      </p:grpSpPr>
      <p:sp>
        <p:nvSpPr>
          <p:cNvPr id="20" name="Platshållare för datum 19"/>
          <p:cNvSpPr>
            <a:spLocks noGrp="1"/>
          </p:cNvSpPr>
          <p:nvPr>
            <p:ph type="dt" sz="half" idx="10"/>
          </p:nvPr>
        </p:nvSpPr>
        <p:spPr/>
        <p:txBody>
          <a:bodyPr/>
          <a:lstStyle>
            <a:lvl1pPr>
              <a:defRPr>
                <a:solidFill>
                  <a:schemeClr val="bg1"/>
                </a:solidFill>
              </a:defRPr>
            </a:lvl1pPr>
          </a:lstStyle>
          <a:p>
            <a:fld id="{B2B77345-3934-48F7-BECC-5FA00C1D10B8}" type="datetime1">
              <a:rPr lang="sv-SE" smtClean="0"/>
              <a:pPr/>
              <a:t>2025-07-03</a:t>
            </a:fld>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000000"/>
                </a:solidFill>
              </a:rPr>
              <a:t>The Capital of Scandinavia</a:t>
            </a:r>
          </a:p>
        </p:txBody>
      </p:sp>
      <p:sp>
        <p:nvSpPr>
          <p:cNvPr id="11" name="Rubrik 10"/>
          <p:cNvSpPr>
            <a:spLocks noGrp="1"/>
          </p:cNvSpPr>
          <p:nvPr>
            <p:ph type="title"/>
          </p:nvPr>
        </p:nvSpPr>
        <p:spPr/>
        <p:txBody>
          <a:bodyPr/>
          <a:lstStyle>
            <a:lvl1pPr>
              <a:defRPr>
                <a:solidFill>
                  <a:srgbClr val="000000"/>
                </a:solidFill>
              </a:defRPr>
            </a:lvl1pPr>
          </a:lstStyle>
          <a:p>
            <a:r>
              <a:rPr lang="sv-SE"/>
              <a:t>Klicka här för att ändra format</a:t>
            </a:r>
            <a:endParaRPr lang="sv-SE" dirty="0"/>
          </a:p>
        </p:txBody>
      </p:sp>
      <p:pic>
        <p:nvPicPr>
          <p:cNvPr id="6" name="Bildobjekt 5"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6.png"/><Relationship Id="rId4" Type="http://schemas.openxmlformats.org/officeDocument/2006/relationships/slideLayout" Target="../slideLayouts/slideLayout29.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8" name="Platshållare för sidfot 7"/>
          <p:cNvSpPr>
            <a:spLocks noGrp="1"/>
          </p:cNvSpPr>
          <p:nvPr>
            <p:ph type="ftr" sz="quarter" idx="3"/>
          </p:nvPr>
        </p:nvSpPr>
        <p:spPr>
          <a:xfrm>
            <a:off x="3260725" y="6175375"/>
            <a:ext cx="2895600" cy="365125"/>
          </a:xfrm>
          <a:prstGeom prst="rect">
            <a:avLst/>
          </a:prstGeom>
        </p:spPr>
        <p:txBody>
          <a:bodyPr vert="horz" lIns="91440" tIns="45720" rIns="91440" bIns="45720" rtlCol="0" anchor="ctr"/>
          <a:lstStyle>
            <a:lvl1pPr algn="ctr">
              <a:defRPr sz="1000">
                <a:solidFill>
                  <a:srgbClr val="000000"/>
                </a:solidFill>
              </a:defRPr>
            </a:lvl1pPr>
          </a:lstStyle>
          <a:p>
            <a:pPr algn="l"/>
            <a:r>
              <a:rPr lang="sv-SE" dirty="0"/>
              <a:t> </a:t>
            </a:r>
          </a:p>
        </p:txBody>
      </p:sp>
      <p:sp>
        <p:nvSpPr>
          <p:cNvPr id="4" name="Platshållare för rubrik 3"/>
          <p:cNvSpPr>
            <a:spLocks noGrp="1"/>
          </p:cNvSpPr>
          <p:nvPr>
            <p:ph type="title"/>
          </p:nvPr>
        </p:nvSpPr>
        <p:spPr>
          <a:xfrm>
            <a:off x="457200" y="458105"/>
            <a:ext cx="5490000" cy="970838"/>
          </a:xfrm>
          <a:prstGeom prst="rect">
            <a:avLst/>
          </a:prstGeom>
        </p:spPr>
        <p:txBody>
          <a:bodyPr vert="horz" lIns="0" tIns="0" rIns="0" bIns="0" rtlCol="0" anchor="t" anchorCtr="0">
            <a:normAutofit/>
          </a:bodyPr>
          <a:lstStyle/>
          <a:p>
            <a:r>
              <a:rPr lang="sv-SE" dirty="0"/>
              <a:t>Klicka här för att ändra format</a:t>
            </a:r>
          </a:p>
        </p:txBody>
      </p:sp>
      <p:sp>
        <p:nvSpPr>
          <p:cNvPr id="6" name="Platshållare för datum 5"/>
          <p:cNvSpPr>
            <a:spLocks noGrp="1"/>
          </p:cNvSpPr>
          <p:nvPr>
            <p:ph type="dt" sz="half" idx="2"/>
          </p:nvPr>
        </p:nvSpPr>
        <p:spPr>
          <a:xfrm>
            <a:off x="446252" y="6159259"/>
            <a:ext cx="2133600" cy="365125"/>
          </a:xfrm>
          <a:prstGeom prst="rect">
            <a:avLst/>
          </a:prstGeom>
        </p:spPr>
        <p:txBody>
          <a:bodyPr vert="horz" lIns="0" tIns="45720" rIns="0" bIns="45720" rtlCol="0" anchor="ctr"/>
          <a:lstStyle>
            <a:lvl1pPr algn="l">
              <a:defRPr sz="1000">
                <a:solidFill>
                  <a:srgbClr val="F5F3EE"/>
                </a:solidFill>
              </a:defRPr>
            </a:lvl1pPr>
          </a:lstStyle>
          <a:p>
            <a:fld id="{01A8E402-34A5-4504-946F-2FCB50B8D67D}" type="datetime1">
              <a:rPr lang="sv-SE" smtClean="0"/>
              <a:pPr/>
              <a:t>2025-07-03</a:t>
            </a:fld>
            <a:endParaRPr lang="sv-SE" dirty="0"/>
          </a:p>
        </p:txBody>
      </p:sp>
      <p:sp>
        <p:nvSpPr>
          <p:cNvPr id="5" name="textruta 4"/>
          <p:cNvSpPr txBox="1"/>
          <p:nvPr/>
        </p:nvSpPr>
        <p:spPr>
          <a:xfrm>
            <a:off x="3222625" y="6224072"/>
            <a:ext cx="3273425" cy="246221"/>
          </a:xfrm>
          <a:prstGeom prst="rect">
            <a:avLst/>
          </a:prstGeom>
          <a:noFill/>
        </p:spPr>
        <p:txBody>
          <a:bodyPr wrap="square" rtlCol="0">
            <a:spAutoFit/>
          </a:bodyPr>
          <a:lstStyle/>
          <a:p>
            <a:r>
              <a:rPr lang="sv-SE" sz="1000" dirty="0">
                <a:solidFill>
                  <a:srgbClr val="F5F3EE"/>
                </a:solidFill>
              </a:rPr>
              <a:t>The Capital of Scandinavia</a:t>
            </a:r>
          </a:p>
        </p:txBody>
      </p:sp>
      <p:sp>
        <p:nvSpPr>
          <p:cNvPr id="7" name="Platshållare för bildnummer 6"/>
          <p:cNvSpPr>
            <a:spLocks noGrp="1"/>
          </p:cNvSpPr>
          <p:nvPr>
            <p:ph type="sldNum" sz="quarter" idx="4"/>
          </p:nvPr>
        </p:nvSpPr>
        <p:spPr>
          <a:xfrm>
            <a:off x="6554788" y="6008688"/>
            <a:ext cx="2133600" cy="365125"/>
          </a:xfrm>
          <a:prstGeom prst="rect">
            <a:avLst/>
          </a:prstGeom>
          <a:noFill/>
          <a:ln>
            <a:noFill/>
          </a:ln>
        </p:spPr>
        <p:txBody>
          <a:bodyPr vert="horz" lIns="0" tIns="0" rIns="0" bIns="0" rtlCol="0" anchor="b" anchorCtr="0"/>
          <a:lstStyle>
            <a:lvl1pPr algn="r">
              <a:defRPr sz="1000" baseline="0">
                <a:solidFill>
                  <a:schemeClr val="tx1">
                    <a:tint val="75000"/>
                  </a:schemeClr>
                </a:solidFill>
              </a:defRPr>
            </a:lvl1pPr>
          </a:lstStyle>
          <a:p>
            <a:fld id="{058C10DC-4A3A-4999-B6F6-CF42AE3DEA22}"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83" r:id="rId1"/>
    <p:sldLayoutId id="2147483705" r:id="rId2"/>
    <p:sldLayoutId id="2147483672" r:id="rId3"/>
    <p:sldLayoutId id="2147483673" r:id="rId4"/>
    <p:sldLayoutId id="2147483674" r:id="rId5"/>
    <p:sldLayoutId id="2147483676" r:id="rId6"/>
    <p:sldLayoutId id="2147483677" r:id="rId7"/>
    <p:sldLayoutId id="2147483777" r:id="rId8"/>
    <p:sldLayoutId id="2147483684" r:id="rId9"/>
  </p:sldLayoutIdLst>
  <p:hf hdr="0" ftr="0"/>
  <p:txStyles>
    <p:titleStyle>
      <a:lvl1pPr algn="l" defTabSz="914400" rtl="0" eaLnBrk="1" latinLnBrk="0" hangingPunct="1">
        <a:lnSpc>
          <a:spcPts val="2800"/>
        </a:lnSpc>
        <a:spcBef>
          <a:spcPct val="0"/>
        </a:spcBef>
        <a:buNone/>
        <a:defRPr sz="2800" b="1" kern="1200" spc="60" baseline="0">
          <a:solidFill>
            <a:srgbClr val="F5F3EE"/>
          </a:solidFill>
          <a:latin typeface="+mj-lt"/>
          <a:ea typeface="+mj-ea"/>
          <a:cs typeface="+mj-cs"/>
        </a:defRPr>
      </a:lvl1pPr>
    </p:titleStyle>
    <p:bodyStyle>
      <a:lvl1pPr marL="342900" indent="-342900" algn="l" defTabSz="914400" rtl="0" eaLnBrk="1" latinLnBrk="0" hangingPunct="1">
        <a:lnSpc>
          <a:spcPts val="21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11" name="Platshållare för datum 5"/>
          <p:cNvSpPr>
            <a:spLocks noGrp="1"/>
          </p:cNvSpPr>
          <p:nvPr>
            <p:ph type="dt" sz="half" idx="2"/>
          </p:nvPr>
        </p:nvSpPr>
        <p:spPr>
          <a:xfrm>
            <a:off x="365787" y="6152909"/>
            <a:ext cx="2133600" cy="365125"/>
          </a:xfrm>
          <a:prstGeom prst="rect">
            <a:avLst/>
          </a:prstGeom>
        </p:spPr>
        <p:txBody>
          <a:bodyPr vert="horz" lIns="91440" tIns="45720" rIns="91440" bIns="45720" rtlCol="0" anchor="ctr"/>
          <a:lstStyle>
            <a:lvl1pPr algn="l">
              <a:defRPr sz="1000">
                <a:solidFill>
                  <a:schemeClr val="bg1"/>
                </a:solidFill>
              </a:defRPr>
            </a:lvl1pPr>
          </a:lstStyle>
          <a:p>
            <a:fld id="{441E72B3-0F3E-41B1-9587-96E80122ED28}" type="datetime1">
              <a:rPr lang="sv-SE" smtClean="0"/>
              <a:pPr/>
              <a:t>2025-07-03</a:t>
            </a:fld>
            <a:endParaRPr lang="sv-SE" dirty="0"/>
          </a:p>
        </p:txBody>
      </p:sp>
      <p:sp>
        <p:nvSpPr>
          <p:cNvPr id="12" name="Platshållare för sidfot 6"/>
          <p:cNvSpPr>
            <a:spLocks noGrp="1"/>
          </p:cNvSpPr>
          <p:nvPr>
            <p:ph type="ftr" sz="quarter" idx="3"/>
          </p:nvPr>
        </p:nvSpPr>
        <p:spPr>
          <a:xfrm>
            <a:off x="3201132" y="6152612"/>
            <a:ext cx="2895600" cy="365125"/>
          </a:xfrm>
          <a:prstGeom prst="rect">
            <a:avLst/>
          </a:prstGeom>
        </p:spPr>
        <p:txBody>
          <a:bodyPr vert="horz" lIns="91440" tIns="45720" rIns="91440" bIns="45720" rtlCol="0" anchor="ctr"/>
          <a:lstStyle>
            <a:lvl1pPr algn="l">
              <a:defRPr sz="1000">
                <a:solidFill>
                  <a:schemeClr val="accent6"/>
                </a:solidFill>
              </a:defRPr>
            </a:lvl1pPr>
          </a:lstStyle>
          <a:p>
            <a:r>
              <a:rPr lang="sv-SE" dirty="0"/>
              <a:t> </a:t>
            </a:r>
          </a:p>
        </p:txBody>
      </p:sp>
      <p:sp>
        <p:nvSpPr>
          <p:cNvPr id="14" name="Platshållare för rubrik 13"/>
          <p:cNvSpPr>
            <a:spLocks noGrp="1"/>
          </p:cNvSpPr>
          <p:nvPr>
            <p:ph type="title"/>
          </p:nvPr>
        </p:nvSpPr>
        <p:spPr>
          <a:xfrm>
            <a:off x="457200" y="550863"/>
            <a:ext cx="5487988" cy="1143000"/>
          </a:xfrm>
          <a:prstGeom prst="rect">
            <a:avLst/>
          </a:prstGeom>
        </p:spPr>
        <p:txBody>
          <a:bodyPr vert="horz" lIns="234000" tIns="234000" rIns="234000" bIns="45720" rtlCol="0" anchor="t" anchorCtr="0">
            <a:normAutofit/>
          </a:bodyPr>
          <a:lstStyle/>
          <a:p>
            <a:r>
              <a:rPr lang="sv-SE" dirty="0"/>
              <a:t>Klicka här för att ändra format</a:t>
            </a:r>
          </a:p>
        </p:txBody>
      </p:sp>
      <p:sp>
        <p:nvSpPr>
          <p:cNvPr id="16" name="Platshållare för text 15"/>
          <p:cNvSpPr>
            <a:spLocks noGrp="1"/>
          </p:cNvSpPr>
          <p:nvPr>
            <p:ph type="body" idx="1"/>
          </p:nvPr>
        </p:nvSpPr>
        <p:spPr>
          <a:xfrm>
            <a:off x="458788" y="2114551"/>
            <a:ext cx="5486400" cy="2200274"/>
          </a:xfrm>
          <a:prstGeom prst="rect">
            <a:avLst/>
          </a:prstGeom>
        </p:spPr>
        <p:txBody>
          <a:bodyPr vert="horz" lIns="234000" tIns="45720" rIns="234000" bIns="45720" rtlCol="0">
            <a:normAutofit/>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7" name="textruta 6"/>
          <p:cNvSpPr txBox="1"/>
          <p:nvPr/>
        </p:nvSpPr>
        <p:spPr>
          <a:xfrm>
            <a:off x="3222625" y="6198672"/>
            <a:ext cx="3273425" cy="246221"/>
          </a:xfrm>
          <a:prstGeom prst="rect">
            <a:avLst/>
          </a:prstGeom>
          <a:noFill/>
        </p:spPr>
        <p:txBody>
          <a:bodyPr wrap="square" rtlCol="0">
            <a:spAutoFit/>
          </a:bodyPr>
          <a:lstStyle/>
          <a:p>
            <a:r>
              <a:rPr lang="sv-SE" sz="1000" dirty="0">
                <a:solidFill>
                  <a:schemeClr val="bg1"/>
                </a:solidFill>
              </a:rPr>
              <a:t>The Capital of Scandinavia</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Lst>
  <p:hf hdr="0" ftr="0"/>
  <p:txStyles>
    <p:titleStyle>
      <a:lvl1pPr algn="l" defTabSz="914400" rtl="0" eaLnBrk="1" latinLnBrk="0" hangingPunct="1">
        <a:lnSpc>
          <a:spcPts val="3800"/>
        </a:lnSpc>
        <a:spcBef>
          <a:spcPct val="0"/>
        </a:spcBef>
        <a:buNone/>
        <a:defRPr sz="4000" b="1" kern="1200" spc="60" baseline="0">
          <a:solidFill>
            <a:schemeClr val="bg1"/>
          </a:solidFill>
          <a:latin typeface="+mj-lt"/>
          <a:ea typeface="+mj-ea"/>
          <a:cs typeface="+mj-cs"/>
        </a:defRPr>
      </a:lvl1pPr>
    </p:titleStyle>
    <p:bodyStyle>
      <a:lvl1pPr marL="0" indent="0" algn="l" defTabSz="914400" rtl="0" eaLnBrk="1" latinLnBrk="0" hangingPunct="1">
        <a:lnSpc>
          <a:spcPts val="2000"/>
        </a:lnSpc>
        <a:spcBef>
          <a:spcPts val="0"/>
        </a:spcBef>
        <a:buFont typeface="Arial" pitchFamily="34" charset="0"/>
        <a:buNone/>
        <a:defRPr sz="2000" kern="1200">
          <a:solidFill>
            <a:srgbClr val="000000"/>
          </a:solidFill>
          <a:latin typeface="+mn-lt"/>
          <a:ea typeface="+mn-ea"/>
          <a:cs typeface="+mn-cs"/>
        </a:defRPr>
      </a:lvl1pPr>
      <a:lvl2pPr marL="742950" indent="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2pPr>
      <a:lvl3pPr marL="1143000" indent="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3pPr>
      <a:lvl4pPr marL="1600200" indent="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4pPr>
      <a:lvl5pPr marL="2057400" indent="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89D93"/>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8788" y="457200"/>
            <a:ext cx="8231188" cy="970838"/>
          </a:xfrm>
          <a:prstGeom prst="rect">
            <a:avLst/>
          </a:prstGeom>
        </p:spPr>
        <p:txBody>
          <a:bodyPr vert="horz" lIns="0" tIns="0" rIns="0" bIns="0" rtlCol="0" anchor="t" anchorCtr="0">
            <a:normAutofit/>
          </a:bodyPr>
          <a:lstStyle/>
          <a:p>
            <a:r>
              <a:rPr lang="sv-SE" dirty="0"/>
              <a:t>Klicka här för att ändra format</a:t>
            </a:r>
          </a:p>
        </p:txBody>
      </p:sp>
      <p:pic>
        <p:nvPicPr>
          <p:cNvPr id="6" name="Bildobjekt 5" descr="StockholmsStad_logot#21B0A8.png"/>
          <p:cNvPicPr>
            <a:picLocks noChangeAspect="1"/>
          </p:cNvPicPr>
          <p:nvPr/>
        </p:nvPicPr>
        <p:blipFill>
          <a:blip r:embed="rId6" cstate="screen"/>
          <a:stretch>
            <a:fillRect/>
          </a:stretch>
        </p:blipFill>
        <p:spPr>
          <a:xfrm>
            <a:off x="457200" y="5935350"/>
            <a:ext cx="1632207" cy="589789"/>
          </a:xfrm>
          <a:prstGeom prst="rect">
            <a:avLst/>
          </a:prstGeom>
        </p:spPr>
      </p:pic>
      <p:sp>
        <p:nvSpPr>
          <p:cNvPr id="8" name="Platshållare för text 7"/>
          <p:cNvSpPr>
            <a:spLocks noGrp="1"/>
          </p:cNvSpPr>
          <p:nvPr>
            <p:ph type="body" idx="1"/>
          </p:nvPr>
        </p:nvSpPr>
        <p:spPr>
          <a:xfrm>
            <a:off x="457200" y="1440000"/>
            <a:ext cx="8229600" cy="2903537"/>
          </a:xfrm>
          <a:prstGeom prst="rect">
            <a:avLst/>
          </a:prstGeom>
        </p:spPr>
        <p:txBody>
          <a:bodyPr vert="horz" lIns="0" tIns="0" rIns="91440" bIns="45720" rtlCol="0">
            <a:normAutofit/>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2"/>
          </p:nvPr>
        </p:nvSpPr>
        <p:spPr>
          <a:xfrm>
            <a:off x="6554788" y="6069112"/>
            <a:ext cx="2133600" cy="153888"/>
          </a:xfrm>
          <a:prstGeom prst="rect">
            <a:avLst/>
          </a:prstGeom>
        </p:spPr>
        <p:txBody>
          <a:bodyPr vert="horz" lIns="0" tIns="0" rIns="0" bIns="0" rtlCol="0" anchor="b" anchorCtr="0">
            <a:spAutoFit/>
          </a:bodyPr>
          <a:lstStyle>
            <a:lvl1pPr algn="r">
              <a:defRPr sz="1000">
                <a:solidFill>
                  <a:schemeClr val="accent6"/>
                </a:solidFill>
              </a:defRPr>
            </a:lvl1pPr>
          </a:lstStyle>
          <a:p>
            <a:fld id="{04565FE0-1A3B-49F4-8821-70B4C8CA64D8}" type="datetime1">
              <a:rPr lang="sv-SE" smtClean="0"/>
              <a:pPr/>
              <a:t>2025-07-03</a:t>
            </a:fld>
            <a:endParaRPr lang="sv-SE" dirty="0"/>
          </a:p>
        </p:txBody>
      </p:sp>
      <p:sp>
        <p:nvSpPr>
          <p:cNvPr id="12" name="Platshållare för bildnummer 11"/>
          <p:cNvSpPr>
            <a:spLocks noGrp="1"/>
          </p:cNvSpPr>
          <p:nvPr>
            <p:ph type="sldNum" sz="quarter" idx="4"/>
          </p:nvPr>
        </p:nvSpPr>
        <p:spPr>
          <a:xfrm>
            <a:off x="6554788" y="6234212"/>
            <a:ext cx="2133600" cy="153888"/>
          </a:xfrm>
          <a:prstGeom prst="rect">
            <a:avLst/>
          </a:prstGeom>
        </p:spPr>
        <p:txBody>
          <a:bodyPr vert="horz" lIns="0" tIns="0" rIns="0" bIns="0" rtlCol="0" anchor="b" anchorCtr="0">
            <a:spAutoFit/>
          </a:bodyPr>
          <a:lstStyle>
            <a:lvl1pPr algn="r">
              <a:defRPr sz="1000">
                <a:solidFill>
                  <a:schemeClr val="accent6"/>
                </a:solidFill>
              </a:defRPr>
            </a:lvl1pPr>
          </a:lstStyle>
          <a:p>
            <a:r>
              <a:rPr lang="sv-SE" dirty="0"/>
              <a:t>Sida </a:t>
            </a:r>
            <a:fld id="{DFD9F532-A642-4895-B52A-AD6ACF0CFA9D}" type="slidenum">
              <a:rPr lang="sv-SE" smtClean="0"/>
              <a:pPr/>
              <a:t>‹#›</a:t>
            </a:fld>
            <a:endParaRPr lang="sv-SE" dirty="0"/>
          </a:p>
        </p:txBody>
      </p:sp>
      <p:sp>
        <p:nvSpPr>
          <p:cNvPr id="13" name="Platshållare för sidfot 12"/>
          <p:cNvSpPr>
            <a:spLocks noGrp="1"/>
          </p:cNvSpPr>
          <p:nvPr>
            <p:ph type="ftr" sz="quarter" idx="3"/>
          </p:nvPr>
        </p:nvSpPr>
        <p:spPr>
          <a:xfrm>
            <a:off x="3317875" y="6008688"/>
            <a:ext cx="2895600" cy="365125"/>
          </a:xfrm>
          <a:prstGeom prst="rect">
            <a:avLst/>
          </a:prstGeom>
        </p:spPr>
        <p:txBody>
          <a:bodyPr vert="horz" lIns="0" tIns="0" rIns="0" bIns="0" rtlCol="0" anchor="b" anchorCtr="0"/>
          <a:lstStyle>
            <a:lvl1pPr algn="l">
              <a:defRPr sz="1000">
                <a:solidFill>
                  <a:schemeClr val="tx1">
                    <a:tint val="75000"/>
                  </a:schemeClr>
                </a:solidFill>
              </a:defRPr>
            </a:lvl1pPr>
          </a:lstStyle>
          <a:p>
            <a:r>
              <a:rPr lang="sv-SE" dirty="0"/>
              <a:t> </a:t>
            </a:r>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Lst>
  <p:hf hdr="0" ftr="0"/>
  <p:txStyles>
    <p:titleStyle>
      <a:lvl1pPr algn="l" defTabSz="914400" rtl="0" eaLnBrk="1" latinLnBrk="0" hangingPunct="1">
        <a:lnSpc>
          <a:spcPts val="2800"/>
        </a:lnSpc>
        <a:spcBef>
          <a:spcPct val="0"/>
        </a:spcBef>
        <a:buNone/>
        <a:defRPr sz="2800" b="1" kern="1200" spc="60" baseline="0">
          <a:solidFill>
            <a:srgbClr val="F5F3EE"/>
          </a:solidFill>
          <a:latin typeface="+mj-lt"/>
          <a:ea typeface="+mj-ea"/>
          <a:cs typeface="+mj-cs"/>
        </a:defRPr>
      </a:lvl1pPr>
    </p:titleStyle>
    <p:bodyStyle>
      <a:lvl1pPr marL="342900" indent="-342900" algn="l" defTabSz="914400" rtl="0" eaLnBrk="1" latinLnBrk="0" hangingPunct="1">
        <a:lnSpc>
          <a:spcPts val="2100"/>
        </a:lnSpc>
        <a:spcBef>
          <a:spcPct val="20000"/>
        </a:spcBef>
        <a:buFont typeface="Arial" pitchFamily="34" charset="0"/>
        <a:buNone/>
        <a:defRPr sz="2000" kern="1200">
          <a:solidFill>
            <a:srgbClr val="F5F3EE"/>
          </a:solidFill>
          <a:latin typeface="+mn-lt"/>
          <a:ea typeface="+mn-ea"/>
          <a:cs typeface="+mn-cs"/>
        </a:defRPr>
      </a:lvl1pPr>
      <a:lvl2pPr marL="742950" indent="-285750" algn="l" defTabSz="914400" rtl="0" eaLnBrk="1" latinLnBrk="0" hangingPunct="1">
        <a:lnSpc>
          <a:spcPts val="2100"/>
        </a:lnSpc>
        <a:spcBef>
          <a:spcPct val="20000"/>
        </a:spcBef>
        <a:buFont typeface="Arial" pitchFamily="34" charset="0"/>
        <a:buChar char="–"/>
        <a:defRPr sz="2000" kern="1200">
          <a:solidFill>
            <a:srgbClr val="F5F3EE"/>
          </a:solidFill>
          <a:latin typeface="+mn-lt"/>
          <a:ea typeface="+mn-ea"/>
          <a:cs typeface="+mn-cs"/>
        </a:defRPr>
      </a:lvl2pPr>
      <a:lvl3pPr marL="1143000" indent="-228600" algn="l" defTabSz="914400" rtl="0" eaLnBrk="1" latinLnBrk="0" hangingPunct="1">
        <a:lnSpc>
          <a:spcPts val="2100"/>
        </a:lnSpc>
        <a:spcBef>
          <a:spcPct val="20000"/>
        </a:spcBef>
        <a:buFont typeface="Arial" pitchFamily="34" charset="0"/>
        <a:buChar char="•"/>
        <a:defRPr sz="1800" kern="1200">
          <a:solidFill>
            <a:srgbClr val="F5F3EE"/>
          </a:solidFill>
          <a:latin typeface="+mn-lt"/>
          <a:ea typeface="+mn-ea"/>
          <a:cs typeface="+mn-cs"/>
        </a:defRPr>
      </a:lvl3pPr>
      <a:lvl4pPr marL="1600200" indent="-228600" algn="l" defTabSz="914400" rtl="0" eaLnBrk="1" latinLnBrk="0" hangingPunct="1">
        <a:lnSpc>
          <a:spcPts val="2100"/>
        </a:lnSpc>
        <a:spcBef>
          <a:spcPct val="20000"/>
        </a:spcBef>
        <a:buFont typeface="Arial" pitchFamily="34" charset="0"/>
        <a:buChar char="–"/>
        <a:defRPr sz="1800" kern="1200">
          <a:solidFill>
            <a:srgbClr val="F5F3EE"/>
          </a:solidFill>
          <a:latin typeface="+mn-lt"/>
          <a:ea typeface="+mn-ea"/>
          <a:cs typeface="+mn-cs"/>
        </a:defRPr>
      </a:lvl4pPr>
      <a:lvl5pPr marL="2057400" indent="-228600" algn="l" defTabSz="914400" rtl="0" eaLnBrk="1" latinLnBrk="0" hangingPunct="1">
        <a:lnSpc>
          <a:spcPts val="2100"/>
        </a:lnSpc>
        <a:spcBef>
          <a:spcPct val="20000"/>
        </a:spcBef>
        <a:buFont typeface="Arial" pitchFamily="34" charset="0"/>
        <a:buChar char="»"/>
        <a:defRPr sz="1800" kern="1200">
          <a:solidFill>
            <a:srgbClr val="F5F3E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2"/>
          </a:xfrm>
          <a:prstGeom prst="rect">
            <a:avLst/>
          </a:prstGeom>
        </p:spPr>
        <p:txBody>
          <a:bodyPr vert="horz" lIns="0" tIns="0" rIns="0" bIns="0" rtlCol="0" anchor="t" anchorCtr="0">
            <a:normAutofit/>
          </a:bodyPr>
          <a:lstStyle/>
          <a:p>
            <a:r>
              <a:rPr lang="sv-SE" dirty="0"/>
              <a:t>Klicka här för att ändra format</a:t>
            </a:r>
          </a:p>
        </p:txBody>
      </p:sp>
      <p:sp>
        <p:nvSpPr>
          <p:cNvPr id="5" name="Platshållare för text 4"/>
          <p:cNvSpPr>
            <a:spLocks noGrp="1"/>
          </p:cNvSpPr>
          <p:nvPr>
            <p:ph type="body" idx="1"/>
          </p:nvPr>
        </p:nvSpPr>
        <p:spPr>
          <a:xfrm>
            <a:off x="457200" y="1440000"/>
            <a:ext cx="8231188" cy="4132125"/>
          </a:xfrm>
          <a:prstGeom prst="rect">
            <a:avLst/>
          </a:prstGeom>
        </p:spPr>
        <p:txBody>
          <a:bodyPr vert="horz" lIns="0" tIns="45720" rIns="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datum 16"/>
          <p:cNvSpPr>
            <a:spLocks noGrp="1"/>
          </p:cNvSpPr>
          <p:nvPr>
            <p:ph type="dt" sz="half" idx="2"/>
          </p:nvPr>
        </p:nvSpPr>
        <p:spPr>
          <a:xfrm>
            <a:off x="6554788" y="6088063"/>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fld id="{8FD87E47-B018-4D9F-BACF-B33E4383886C}" type="datetime1">
              <a:rPr lang="sv-SE" smtClean="0"/>
              <a:pPr/>
              <a:t>2025-07-03</a:t>
            </a:fld>
            <a:endParaRPr lang="sv-SE" dirty="0"/>
          </a:p>
        </p:txBody>
      </p:sp>
      <p:sp>
        <p:nvSpPr>
          <p:cNvPr id="18" name="Platshållare för bildnummer 17"/>
          <p:cNvSpPr>
            <a:spLocks noGrp="1"/>
          </p:cNvSpPr>
          <p:nvPr>
            <p:ph type="sldNum" sz="quarter" idx="4"/>
          </p:nvPr>
        </p:nvSpPr>
        <p:spPr>
          <a:xfrm>
            <a:off x="6554788" y="6238975"/>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t>Sida </a:t>
            </a:r>
            <a:fld id="{42A5867E-8ECA-40F1-9DD6-AE7AFDFAA899}" type="slidenum">
              <a:rPr lang="sv-SE" smtClean="0"/>
              <a:pPr/>
              <a:t>‹#›</a:t>
            </a:fld>
            <a:endParaRPr lang="sv-SE" dirty="0"/>
          </a:p>
        </p:txBody>
      </p:sp>
      <p:sp>
        <p:nvSpPr>
          <p:cNvPr id="19" name="Platshållare för sidfot 18"/>
          <p:cNvSpPr>
            <a:spLocks noGrp="1"/>
          </p:cNvSpPr>
          <p:nvPr>
            <p:ph type="ftr" sz="quarter" idx="3"/>
          </p:nvPr>
        </p:nvSpPr>
        <p:spPr>
          <a:xfrm>
            <a:off x="3181350" y="6274287"/>
            <a:ext cx="2895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t> </a:t>
            </a:r>
          </a:p>
        </p:txBody>
      </p:sp>
      <p:pic>
        <p:nvPicPr>
          <p:cNvPr id="9" name="Bildobjekt 8" descr="StockholmsStad_logot#21B0A5.png"/>
          <p:cNvPicPr>
            <a:picLocks noChangeAspect="1"/>
          </p:cNvPicPr>
          <p:nvPr/>
        </p:nvPicPr>
        <p:blipFill>
          <a:blip r:embed="rId9" cstate="screen"/>
          <a:stretch>
            <a:fillRect/>
          </a:stretch>
        </p:blipFill>
        <p:spPr>
          <a:xfrm>
            <a:off x="477525" y="5954400"/>
            <a:ext cx="1613919" cy="548641"/>
          </a:xfrm>
          <a:prstGeom prst="rect">
            <a:avLst/>
          </a:prstGeom>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78" r:id="rId7"/>
  </p:sldLayoutIdLst>
  <p:hf hdr="0" ftr="0"/>
  <p:txStyles>
    <p:titleStyle>
      <a:lvl1pPr algn="l" defTabSz="914400" rtl="0" eaLnBrk="1" latinLnBrk="0" hangingPunct="1">
        <a:lnSpc>
          <a:spcPts val="2800"/>
        </a:lnSpc>
        <a:spcBef>
          <a:spcPct val="0"/>
        </a:spcBef>
        <a:buNone/>
        <a:defRPr sz="2800" b="1" kern="1200" spc="60" baseline="0">
          <a:solidFill>
            <a:srgbClr val="000000"/>
          </a:solidFill>
          <a:latin typeface="+mj-lt"/>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ct val="1000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2"/>
          </a:xfrm>
          <a:prstGeom prst="rect">
            <a:avLst/>
          </a:prstGeom>
        </p:spPr>
        <p:txBody>
          <a:bodyPr vert="horz" lIns="0" tIns="0" rIns="0" bIns="0" rtlCol="0" anchor="t" anchorCtr="0">
            <a:normAutofit/>
          </a:bodyPr>
          <a:lstStyle/>
          <a:p>
            <a:r>
              <a:rPr lang="sv-SE" dirty="0"/>
              <a:t>Klicka här för att ändra format</a:t>
            </a:r>
          </a:p>
        </p:txBody>
      </p:sp>
      <p:sp>
        <p:nvSpPr>
          <p:cNvPr id="5" name="Platshållare för text 4"/>
          <p:cNvSpPr>
            <a:spLocks noGrp="1"/>
          </p:cNvSpPr>
          <p:nvPr>
            <p:ph type="body" idx="1"/>
          </p:nvPr>
        </p:nvSpPr>
        <p:spPr>
          <a:xfrm>
            <a:off x="457200" y="1440000"/>
            <a:ext cx="8231188" cy="4132125"/>
          </a:xfrm>
          <a:prstGeom prst="rect">
            <a:avLst/>
          </a:prstGeom>
        </p:spPr>
        <p:txBody>
          <a:bodyPr vert="horz" lIns="0" tIns="45720" rIns="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datum 16"/>
          <p:cNvSpPr>
            <a:spLocks noGrp="1"/>
          </p:cNvSpPr>
          <p:nvPr>
            <p:ph type="dt" sz="half" idx="2"/>
          </p:nvPr>
        </p:nvSpPr>
        <p:spPr>
          <a:xfrm>
            <a:off x="6554788" y="6088063"/>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fld id="{8FD87E47-B018-4D9F-BACF-B33E4383886C}" type="datetime1">
              <a:rPr lang="sv-SE" smtClean="0"/>
              <a:pPr/>
              <a:t>2025-07-03</a:t>
            </a:fld>
            <a:endParaRPr lang="sv-SE" dirty="0"/>
          </a:p>
        </p:txBody>
      </p:sp>
      <p:sp>
        <p:nvSpPr>
          <p:cNvPr id="18" name="Platshållare för bildnummer 17"/>
          <p:cNvSpPr>
            <a:spLocks noGrp="1"/>
          </p:cNvSpPr>
          <p:nvPr>
            <p:ph type="sldNum" sz="quarter" idx="4"/>
          </p:nvPr>
        </p:nvSpPr>
        <p:spPr>
          <a:xfrm>
            <a:off x="6554788" y="6238975"/>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t>Sida </a:t>
            </a:r>
            <a:fld id="{42A5867E-8ECA-40F1-9DD6-AE7AFDFAA899}" type="slidenum">
              <a:rPr lang="sv-SE" smtClean="0"/>
              <a:pPr/>
              <a:t>‹#›</a:t>
            </a:fld>
            <a:endParaRPr lang="sv-SE" dirty="0"/>
          </a:p>
        </p:txBody>
      </p:sp>
      <p:sp>
        <p:nvSpPr>
          <p:cNvPr id="19" name="Platshållare för sidfot 18"/>
          <p:cNvSpPr>
            <a:spLocks noGrp="1"/>
          </p:cNvSpPr>
          <p:nvPr>
            <p:ph type="ftr" sz="quarter" idx="3"/>
          </p:nvPr>
        </p:nvSpPr>
        <p:spPr>
          <a:xfrm>
            <a:off x="3181350" y="6274287"/>
            <a:ext cx="2895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a:t> </a:t>
            </a:r>
            <a:endParaRPr lang="sv-SE" dirty="0"/>
          </a:p>
        </p:txBody>
      </p:sp>
      <p:pic>
        <p:nvPicPr>
          <p:cNvPr id="9" name="Bildobjekt 8" descr="StockholmsStad_logot#21B0A5.png"/>
          <p:cNvPicPr>
            <a:picLocks noChangeAspect="1"/>
          </p:cNvPicPr>
          <p:nvPr/>
        </p:nvPicPr>
        <p:blipFill>
          <a:blip r:embed="rId10" cstate="screen"/>
          <a:stretch>
            <a:fillRect/>
          </a:stretch>
        </p:blipFill>
        <p:spPr>
          <a:xfrm>
            <a:off x="477525" y="5954400"/>
            <a:ext cx="1613919" cy="548641"/>
          </a:xfrm>
          <a:prstGeom prst="rect">
            <a:avLst/>
          </a:prstGeom>
        </p:spPr>
      </p:pic>
    </p:spTree>
    <p:extLst>
      <p:ext uri="{BB962C8B-B14F-4D97-AF65-F5344CB8AC3E}">
        <p14:creationId xmlns:p14="http://schemas.microsoft.com/office/powerpoint/2010/main" val="6520591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Lst>
  <p:hf hdr="0" ftr="0"/>
  <p:txStyles>
    <p:titleStyle>
      <a:lvl1pPr algn="l" defTabSz="914400" rtl="0" eaLnBrk="1" latinLnBrk="0" hangingPunct="1">
        <a:lnSpc>
          <a:spcPts val="2800"/>
        </a:lnSpc>
        <a:spcBef>
          <a:spcPct val="0"/>
        </a:spcBef>
        <a:buNone/>
        <a:defRPr sz="2800" b="1" kern="1200" spc="60" baseline="0">
          <a:solidFill>
            <a:srgbClr val="000000"/>
          </a:solidFill>
          <a:latin typeface="+mj-lt"/>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ct val="1000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2"/>
          </a:xfrm>
          <a:prstGeom prst="rect">
            <a:avLst/>
          </a:prstGeom>
        </p:spPr>
        <p:txBody>
          <a:bodyPr vert="horz" lIns="0" tIns="0" rIns="0" bIns="0" rtlCol="0" anchor="t" anchorCtr="0">
            <a:normAutofit/>
          </a:bodyPr>
          <a:lstStyle/>
          <a:p>
            <a:r>
              <a:rPr lang="sv-SE" dirty="0"/>
              <a:t>Klicka här för att ändra format</a:t>
            </a:r>
          </a:p>
        </p:txBody>
      </p:sp>
      <p:sp>
        <p:nvSpPr>
          <p:cNvPr id="5" name="Platshållare för text 4"/>
          <p:cNvSpPr>
            <a:spLocks noGrp="1"/>
          </p:cNvSpPr>
          <p:nvPr>
            <p:ph type="body" idx="1"/>
          </p:nvPr>
        </p:nvSpPr>
        <p:spPr>
          <a:xfrm>
            <a:off x="457200" y="1440000"/>
            <a:ext cx="8231188" cy="4132125"/>
          </a:xfrm>
          <a:prstGeom prst="rect">
            <a:avLst/>
          </a:prstGeom>
        </p:spPr>
        <p:txBody>
          <a:bodyPr vert="horz" lIns="0" tIns="45720" rIns="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datum 16"/>
          <p:cNvSpPr>
            <a:spLocks noGrp="1"/>
          </p:cNvSpPr>
          <p:nvPr>
            <p:ph type="dt" sz="half" idx="2"/>
          </p:nvPr>
        </p:nvSpPr>
        <p:spPr>
          <a:xfrm>
            <a:off x="6554788" y="6088063"/>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fld id="{8FD87E47-B018-4D9F-BACF-B33E4383886C}" type="datetime1">
              <a:rPr lang="sv-SE" smtClean="0"/>
              <a:pPr/>
              <a:t>2025-07-03</a:t>
            </a:fld>
            <a:endParaRPr lang="sv-SE" dirty="0"/>
          </a:p>
        </p:txBody>
      </p:sp>
      <p:sp>
        <p:nvSpPr>
          <p:cNvPr id="18" name="Platshållare för bildnummer 17"/>
          <p:cNvSpPr>
            <a:spLocks noGrp="1"/>
          </p:cNvSpPr>
          <p:nvPr>
            <p:ph type="sldNum" sz="quarter" idx="4"/>
          </p:nvPr>
        </p:nvSpPr>
        <p:spPr>
          <a:xfrm>
            <a:off x="6554788" y="6238975"/>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t>Sida </a:t>
            </a:r>
            <a:fld id="{42A5867E-8ECA-40F1-9DD6-AE7AFDFAA899}" type="slidenum">
              <a:rPr lang="sv-SE" smtClean="0"/>
              <a:pPr/>
              <a:t>‹#›</a:t>
            </a:fld>
            <a:endParaRPr lang="sv-SE" dirty="0"/>
          </a:p>
        </p:txBody>
      </p:sp>
      <p:sp>
        <p:nvSpPr>
          <p:cNvPr id="19" name="Platshållare för sidfot 18"/>
          <p:cNvSpPr>
            <a:spLocks noGrp="1"/>
          </p:cNvSpPr>
          <p:nvPr>
            <p:ph type="ftr" sz="quarter" idx="3"/>
          </p:nvPr>
        </p:nvSpPr>
        <p:spPr>
          <a:xfrm>
            <a:off x="3181350" y="6274287"/>
            <a:ext cx="2895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a:t> </a:t>
            </a:r>
            <a:endParaRPr lang="sv-SE" dirty="0"/>
          </a:p>
        </p:txBody>
      </p:sp>
      <p:pic>
        <p:nvPicPr>
          <p:cNvPr id="9" name="Bildobjekt 8" descr="StockholmsStad_logot#21B0A5.png"/>
          <p:cNvPicPr>
            <a:picLocks noChangeAspect="1"/>
          </p:cNvPicPr>
          <p:nvPr/>
        </p:nvPicPr>
        <p:blipFill>
          <a:blip r:embed="rId14" cstate="screen"/>
          <a:stretch>
            <a:fillRect/>
          </a:stretch>
        </p:blipFill>
        <p:spPr>
          <a:xfrm>
            <a:off x="477525" y="5954400"/>
            <a:ext cx="1613919" cy="548641"/>
          </a:xfrm>
          <a:prstGeom prst="rect">
            <a:avLst/>
          </a:prstGeom>
        </p:spPr>
      </p:pic>
    </p:spTree>
    <p:extLst>
      <p:ext uri="{BB962C8B-B14F-4D97-AF65-F5344CB8AC3E}">
        <p14:creationId xmlns:p14="http://schemas.microsoft.com/office/powerpoint/2010/main" val="2179406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hf hdr="0" ftr="0"/>
  <p:txStyles>
    <p:titleStyle>
      <a:lvl1pPr algn="l" defTabSz="914400" rtl="0" eaLnBrk="1" latinLnBrk="0" hangingPunct="1">
        <a:lnSpc>
          <a:spcPts val="2800"/>
        </a:lnSpc>
        <a:spcBef>
          <a:spcPct val="0"/>
        </a:spcBef>
        <a:buNone/>
        <a:defRPr sz="2800" b="1" kern="1200" spc="60" baseline="0">
          <a:solidFill>
            <a:srgbClr val="000000"/>
          </a:solidFill>
          <a:latin typeface="+mj-lt"/>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ct val="1000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4.em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tags" Target="../tags/tag1.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5.xml"/><Relationship Id="rId1" Type="http://schemas.openxmlformats.org/officeDocument/2006/relationships/tags" Target="../tags/tag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svg"/><Relationship Id="rId3" Type="http://schemas.openxmlformats.org/officeDocument/2006/relationships/image" Target="../media/image15.jpe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20.xml"/><Relationship Id="rId16" Type="http://schemas.openxmlformats.org/officeDocument/2006/relationships/image" Target="../media/image32.png"/><Relationship Id="rId1" Type="http://schemas.openxmlformats.org/officeDocument/2006/relationships/slideLayout" Target="../slideLayouts/slideLayout40.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5.xml"/><Relationship Id="rId5" Type="http://schemas.openxmlformats.org/officeDocument/2006/relationships/image" Target="../media/image15.jpe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5.xml"/><Relationship Id="rId1" Type="http://schemas.openxmlformats.org/officeDocument/2006/relationships/vmlDrawing" Target="../drawings/vmlDrawing1.vml"/><Relationship Id="rId6" Type="http://schemas.openxmlformats.org/officeDocument/2006/relationships/image" Target="../media/image15.jpeg"/><Relationship Id="rId5" Type="http://schemas.openxmlformats.org/officeDocument/2006/relationships/image" Target="../media/image40.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044AE727-9F0C-4122-8048-153C743F6407}"/>
              </a:ext>
            </a:extLst>
          </p:cNvPr>
          <p:cNvPicPr>
            <a:picLocks noChangeAspect="1"/>
          </p:cNvPicPr>
          <p:nvPr/>
        </p:nvPicPr>
        <p:blipFill>
          <a:blip r:embed="rId4"/>
          <a:stretch>
            <a:fillRect/>
          </a:stretch>
        </p:blipFill>
        <p:spPr>
          <a:xfrm>
            <a:off x="3395272" y="2695095"/>
            <a:ext cx="3196358" cy="661691"/>
          </a:xfrm>
          <a:prstGeom prst="rect">
            <a:avLst/>
          </a:prstGeom>
        </p:spPr>
      </p:pic>
      <p:sp>
        <p:nvSpPr>
          <p:cNvPr id="2" name="Platshållare för datum 1">
            <a:extLst>
              <a:ext uri="{FF2B5EF4-FFF2-40B4-BE49-F238E27FC236}">
                <a16:creationId xmlns:a16="http://schemas.microsoft.com/office/drawing/2014/main" id="{697E556B-2C99-4A63-A815-4FEBFDA076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F3D6C8-46B4-4BCA-91C7-F8973A2C4ED8}" type="datetime1">
              <a:rPr kumimoji="0" lang="sv-SE" sz="10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2025-07-03</a:t>
            </a:fld>
            <a:endParaRPr kumimoji="0" lang="sv-SE"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Rubrik 4">
            <a:extLst>
              <a:ext uri="{FF2B5EF4-FFF2-40B4-BE49-F238E27FC236}">
                <a16:creationId xmlns:a16="http://schemas.microsoft.com/office/drawing/2014/main" id="{B14783A1-8DD7-4B9A-A7E5-3510842EF977}"/>
              </a:ext>
            </a:extLst>
          </p:cNvPr>
          <p:cNvSpPr>
            <a:spLocks noGrp="1"/>
          </p:cNvSpPr>
          <p:nvPr>
            <p:ph type="title"/>
          </p:nvPr>
        </p:nvSpPr>
        <p:spPr>
          <a:xfrm>
            <a:off x="446253" y="333617"/>
            <a:ext cx="5669734" cy="1180390"/>
          </a:xfrm>
        </p:spPr>
        <p:txBody>
          <a:bodyPr>
            <a:normAutofit/>
          </a:bodyPr>
          <a:lstStyle/>
          <a:p>
            <a:r>
              <a:rPr lang="sv-SE" sz="3100" dirty="0"/>
              <a:t>Gruppledarutbildning</a:t>
            </a:r>
            <a:endParaRPr lang="sv-SE" dirty="0"/>
          </a:p>
        </p:txBody>
      </p:sp>
      <p:sp>
        <p:nvSpPr>
          <p:cNvPr id="7" name="textruta 6">
            <a:extLst>
              <a:ext uri="{FF2B5EF4-FFF2-40B4-BE49-F238E27FC236}">
                <a16:creationId xmlns:a16="http://schemas.microsoft.com/office/drawing/2014/main" id="{0CE86CF3-FD27-448B-AE30-355C9DD732EF}"/>
              </a:ext>
            </a:extLst>
          </p:cNvPr>
          <p:cNvSpPr txBox="1"/>
          <p:nvPr/>
        </p:nvSpPr>
        <p:spPr>
          <a:xfrm>
            <a:off x="5711252" y="5199566"/>
            <a:ext cx="298649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srgbClr val="C40068">
                    <a:lumMod val="20000"/>
                    <a:lumOff val="80000"/>
                  </a:srgbClr>
                </a:solidFill>
                <a:effectLst/>
                <a:uLnTx/>
                <a:uFillTx/>
                <a:latin typeface="Arial"/>
                <a:ea typeface="+mn-ea"/>
                <a:cs typeface="Times New Roman" panose="02020603050405020304" pitchFamily="18" charset="0"/>
              </a:rPr>
              <a:t>Inger Hanérus</a:t>
            </a:r>
            <a:br>
              <a:rPr kumimoji="0" lang="sv-SE" sz="2400" b="0" i="0" u="none" strike="noStrike" kern="1200" cap="none" spc="0" normalizeH="0" baseline="0" noProof="0" dirty="0">
                <a:ln>
                  <a:noFill/>
                </a:ln>
                <a:solidFill>
                  <a:srgbClr val="C40068">
                    <a:lumMod val="20000"/>
                    <a:lumOff val="80000"/>
                  </a:srgbClr>
                </a:solidFill>
                <a:effectLst/>
                <a:uLnTx/>
                <a:uFillTx/>
                <a:latin typeface="Arial"/>
                <a:ea typeface="+mn-ea"/>
                <a:cs typeface="Times New Roman" panose="02020603050405020304" pitchFamily="18" charset="0"/>
              </a:rPr>
            </a:br>
            <a:r>
              <a:rPr kumimoji="0" lang="sv-SE" sz="2400" b="0" i="0" u="none" strike="noStrike" kern="1200" cap="none" spc="0" normalizeH="0" baseline="0" noProof="0" dirty="0">
                <a:ln>
                  <a:noFill/>
                </a:ln>
                <a:solidFill>
                  <a:srgbClr val="C40068">
                    <a:lumMod val="20000"/>
                    <a:lumOff val="80000"/>
                  </a:srgbClr>
                </a:solidFill>
                <a:effectLst/>
                <a:uLnTx/>
                <a:uFillTx/>
                <a:latin typeface="Arial"/>
                <a:ea typeface="+mn-ea"/>
                <a:cs typeface="Times New Roman" panose="02020603050405020304" pitchFamily="18" charset="0"/>
              </a:rPr>
              <a:t>Natalie Ragnarsson</a:t>
            </a:r>
            <a:endParaRPr kumimoji="0" lang="sv-SE" sz="2400" b="0" i="0" u="none" strike="noStrike" kern="1200" cap="none" spc="0" normalizeH="0" baseline="0" noProof="0" dirty="0">
              <a:ln>
                <a:noFill/>
              </a:ln>
              <a:solidFill>
                <a:srgbClr val="C40068">
                  <a:lumMod val="20000"/>
                  <a:lumOff val="80000"/>
                </a:srgbClr>
              </a:solidFill>
              <a:effectLst/>
              <a:uLnTx/>
              <a:uFillTx/>
              <a:latin typeface="Arial"/>
              <a:ea typeface="+mn-ea"/>
              <a:cs typeface="+mn-cs"/>
            </a:endParaRPr>
          </a:p>
        </p:txBody>
      </p:sp>
      <p:sp>
        <p:nvSpPr>
          <p:cNvPr id="8" name="textruta 7">
            <a:extLst>
              <a:ext uri="{FF2B5EF4-FFF2-40B4-BE49-F238E27FC236}">
                <a16:creationId xmlns:a16="http://schemas.microsoft.com/office/drawing/2014/main" id="{62219B12-F000-46AC-AC4B-9B4AAFF42207}"/>
              </a:ext>
            </a:extLst>
          </p:cNvPr>
          <p:cNvSpPr txBox="1"/>
          <p:nvPr/>
        </p:nvSpPr>
        <p:spPr>
          <a:xfrm>
            <a:off x="446252" y="661179"/>
            <a:ext cx="33389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a:ea typeface="+mn-ea"/>
                <a:cs typeface="+mn-cs"/>
              </a:rPr>
              <a:t>Utbildningsdag 4</a:t>
            </a:r>
          </a:p>
        </p:txBody>
      </p:sp>
      <p:sp>
        <p:nvSpPr>
          <p:cNvPr id="9" name="textruta 8">
            <a:extLst>
              <a:ext uri="{FF2B5EF4-FFF2-40B4-BE49-F238E27FC236}">
                <a16:creationId xmlns:a16="http://schemas.microsoft.com/office/drawing/2014/main" id="{B0C9393C-4019-4F20-B5D5-C0E28DAE3230}"/>
              </a:ext>
            </a:extLst>
          </p:cNvPr>
          <p:cNvSpPr txBox="1"/>
          <p:nvPr/>
        </p:nvSpPr>
        <p:spPr>
          <a:xfrm flipH="1">
            <a:off x="6477333" y="2826629"/>
            <a:ext cx="14543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000000"/>
                </a:solidFill>
                <a:effectLst/>
                <a:uLnTx/>
                <a:uFillTx/>
                <a:latin typeface="Arial"/>
                <a:ea typeface="+mn-ea"/>
                <a:cs typeface="+mn-cs"/>
              </a:rPr>
              <a:t>12-18</a:t>
            </a:r>
            <a:endParaRPr kumimoji="0" lang="sv-SE" sz="32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90380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70F4AD8F-C5B1-4F64-810D-8C893188CE39}"/>
              </a:ext>
            </a:extLst>
          </p:cNvPr>
          <p:cNvSpPr/>
          <p:nvPr/>
        </p:nvSpPr>
        <p:spPr>
          <a:xfrm>
            <a:off x="4780755" y="2247900"/>
            <a:ext cx="3907633" cy="267765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rgbClr val="000000"/>
              </a:solidFill>
            </a:endParaRPr>
          </a:p>
        </p:txBody>
      </p:sp>
      <p:sp>
        <p:nvSpPr>
          <p:cNvPr id="2" name="Rektangel 1">
            <a:extLst>
              <a:ext uri="{FF2B5EF4-FFF2-40B4-BE49-F238E27FC236}">
                <a16:creationId xmlns:a16="http://schemas.microsoft.com/office/drawing/2014/main" id="{026A9E80-E96E-441E-A3FC-D9BF06844755}"/>
              </a:ext>
            </a:extLst>
          </p:cNvPr>
          <p:cNvSpPr/>
          <p:nvPr/>
        </p:nvSpPr>
        <p:spPr>
          <a:xfrm>
            <a:off x="741361" y="2247900"/>
            <a:ext cx="3640139" cy="267765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rgbClr val="000000"/>
              </a:solidFill>
            </a:endParaRPr>
          </a:p>
        </p:txBody>
      </p:sp>
      <p:sp>
        <p:nvSpPr>
          <p:cNvPr id="6" name="Rubrik 5"/>
          <p:cNvSpPr>
            <a:spLocks noGrp="1"/>
          </p:cNvSpPr>
          <p:nvPr>
            <p:ph type="title"/>
          </p:nvPr>
        </p:nvSpPr>
        <p:spPr>
          <a:xfrm>
            <a:off x="457200" y="227183"/>
            <a:ext cx="8231188" cy="1497708"/>
          </a:xfrm>
        </p:spPr>
        <p:txBody>
          <a:bodyPr>
            <a:normAutofit fontScale="90000"/>
          </a:bodyPr>
          <a:lstStyle/>
          <a:p>
            <a:pPr algn="ctr"/>
            <a:br>
              <a:rPr lang="sv-SE" sz="4000" b="0" dirty="0">
                <a:latin typeface="Times New Roman" panose="02020603050405020304" pitchFamily="18" charset="0"/>
                <a:cs typeface="Times New Roman" panose="02020603050405020304" pitchFamily="18" charset="0"/>
              </a:rPr>
            </a:br>
            <a:r>
              <a:rPr lang="sv-SE" sz="4000" b="0" dirty="0">
                <a:latin typeface="+mn-lt"/>
                <a:cs typeface="Times New Roman" panose="02020603050405020304" pitchFamily="18" charset="0"/>
              </a:rPr>
              <a:t>Förstärkning </a:t>
            </a:r>
            <a:r>
              <a:rPr lang="sv-SE" sz="4000" b="0" i="1" dirty="0">
                <a:latin typeface="+mn-lt"/>
                <a:cs typeface="Times New Roman" panose="02020603050405020304" pitchFamily="18" charset="0"/>
              </a:rPr>
              <a:t>ökar</a:t>
            </a:r>
            <a:r>
              <a:rPr lang="sv-SE" sz="4000" b="0" dirty="0">
                <a:latin typeface="+mn-lt"/>
                <a:cs typeface="Times New Roman" panose="02020603050405020304" pitchFamily="18" charset="0"/>
              </a:rPr>
              <a:t> sannolikheten för</a:t>
            </a:r>
            <a:br>
              <a:rPr lang="sv-SE" sz="4000" b="0" dirty="0">
                <a:latin typeface="+mn-lt"/>
                <a:cs typeface="Times New Roman" panose="02020603050405020304" pitchFamily="18" charset="0"/>
              </a:rPr>
            </a:br>
            <a:br>
              <a:rPr lang="sv-SE" sz="4000" b="0" dirty="0">
                <a:latin typeface="+mn-lt"/>
                <a:cs typeface="Times New Roman" panose="02020603050405020304" pitchFamily="18" charset="0"/>
              </a:rPr>
            </a:br>
            <a:r>
              <a:rPr lang="sv-SE" sz="4000" b="0" dirty="0">
                <a:latin typeface="+mn-lt"/>
                <a:cs typeface="Times New Roman" panose="02020603050405020304" pitchFamily="18" charset="0"/>
              </a:rPr>
              <a:t> att ett beteende ska upprepas </a:t>
            </a: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8" name="textruta 7">
            <a:extLst>
              <a:ext uri="{FF2B5EF4-FFF2-40B4-BE49-F238E27FC236}">
                <a16:creationId xmlns:a16="http://schemas.microsoft.com/office/drawing/2014/main" id="{DC4A6ED7-73FF-4ECB-BC5A-105CE5C33483}"/>
              </a:ext>
            </a:extLst>
          </p:cNvPr>
          <p:cNvSpPr txBox="1"/>
          <p:nvPr/>
        </p:nvSpPr>
        <p:spPr>
          <a:xfrm>
            <a:off x="741361" y="2406780"/>
            <a:ext cx="8231188" cy="2677656"/>
          </a:xfrm>
          <a:prstGeom prst="rect">
            <a:avLst/>
          </a:prstGeom>
          <a:noFill/>
        </p:spPr>
        <p:txBody>
          <a:bodyPr wrap="square" numCol="2" rtlCol="0">
            <a:spAutoFit/>
          </a:bodyPr>
          <a:lstStyle/>
          <a:p>
            <a:r>
              <a:rPr lang="sv-SE" sz="2800" dirty="0"/>
              <a:t>POSITIV FÖRSTÄRKNING</a:t>
            </a:r>
          </a:p>
          <a:p>
            <a:r>
              <a:rPr lang="sv-SE" sz="2800" dirty="0"/>
              <a:t>Något </a:t>
            </a:r>
            <a:r>
              <a:rPr lang="sv-SE" sz="2800" i="1" dirty="0"/>
              <a:t>läggs till</a:t>
            </a:r>
            <a:r>
              <a:rPr lang="sv-SE" sz="2800" dirty="0"/>
              <a:t> vilket </a:t>
            </a:r>
          </a:p>
          <a:p>
            <a:r>
              <a:rPr lang="sv-SE" sz="2800" dirty="0"/>
              <a:t>leder till att beteendet </a:t>
            </a:r>
          </a:p>
          <a:p>
            <a:r>
              <a:rPr lang="sv-SE" sz="2800" dirty="0"/>
              <a:t>ökar i frekvens.</a:t>
            </a:r>
          </a:p>
          <a:p>
            <a:endParaRPr lang="sv-SE" sz="2800" dirty="0"/>
          </a:p>
          <a:p>
            <a:r>
              <a:rPr lang="sv-SE" sz="2800" dirty="0"/>
              <a:t>NEGATIV FÖRSTÄRKNING</a:t>
            </a:r>
          </a:p>
          <a:p>
            <a:r>
              <a:rPr lang="sv-SE" sz="2800" dirty="0"/>
              <a:t>Man </a:t>
            </a:r>
            <a:r>
              <a:rPr lang="sv-SE" sz="2800" i="1" dirty="0"/>
              <a:t>slipper </a:t>
            </a:r>
            <a:r>
              <a:rPr lang="sv-SE" sz="2800" dirty="0"/>
              <a:t>något vilket leder till att beteendet ökar i frekvens</a:t>
            </a:r>
            <a:r>
              <a:rPr lang="sv-SE" dirty="0"/>
              <a:t>.</a:t>
            </a:r>
          </a:p>
        </p:txBody>
      </p:sp>
    </p:spTree>
    <p:extLst>
      <p:ext uri="{BB962C8B-B14F-4D97-AF65-F5344CB8AC3E}">
        <p14:creationId xmlns:p14="http://schemas.microsoft.com/office/powerpoint/2010/main" val="3960436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a:extLst>
              <a:ext uri="{FF2B5EF4-FFF2-40B4-BE49-F238E27FC236}">
                <a16:creationId xmlns:a16="http://schemas.microsoft.com/office/drawing/2014/main" id="{CFFA296D-931E-4584-B793-A8F62DC764A3}"/>
              </a:ext>
            </a:extLst>
          </p:cNvPr>
          <p:cNvPicPr>
            <a:picLocks noChangeAspect="1" noChangeArrowheads="1"/>
          </p:cNvPicPr>
          <p:nvPr/>
        </p:nvPicPr>
        <p:blipFill>
          <a:blip r:embed="rId3" cstate="print">
            <a:lum bright="70000" contrast="-70000"/>
          </a:blip>
          <a:stretch>
            <a:fillRect/>
          </a:stretch>
        </p:blipFill>
        <p:spPr>
          <a:xfrm>
            <a:off x="273578" y="2484927"/>
            <a:ext cx="3416431" cy="2524919"/>
          </a:xfrm>
          <a:prstGeom prst="rect">
            <a:avLst/>
          </a:prstGeom>
        </p:spPr>
      </p:pic>
      <p:sp>
        <p:nvSpPr>
          <p:cNvPr id="2" name="Platshållare för text 1"/>
          <p:cNvSpPr>
            <a:spLocks noGrp="1"/>
          </p:cNvSpPr>
          <p:nvPr>
            <p:ph type="body" sz="quarter" idx="13"/>
          </p:nvPr>
        </p:nvSpPr>
        <p:spPr>
          <a:xfrm>
            <a:off x="362743" y="4864447"/>
            <a:ext cx="8418513" cy="972235"/>
          </a:xfrm>
        </p:spPr>
        <p:txBody>
          <a:bodyPr>
            <a:normAutofit/>
          </a:bodyPr>
          <a:lstStyle/>
          <a:p>
            <a:pPr marL="346950" lvl="1" indent="0">
              <a:buNone/>
            </a:pPr>
            <a:r>
              <a:rPr lang="sv-SE" sz="2800" b="1" dirty="0">
                <a:cs typeface="Times New Roman" panose="02020603050405020304" pitchFamily="18" charset="0"/>
              </a:rPr>
              <a:t>Positiv förstärkning bäst </a:t>
            </a:r>
            <a:r>
              <a:rPr lang="sv-SE" sz="2800" dirty="0">
                <a:cs typeface="Times New Roman" panose="02020603050405020304" pitchFamily="18" charset="0"/>
              </a:rPr>
              <a:t>– mer långsiktigt hållbara effekter.</a:t>
            </a:r>
            <a:endParaRPr lang="sv-SE" dirty="0">
              <a:cs typeface="Times New Roman" panose="02020603050405020304" pitchFamily="18" charset="0"/>
            </a:endParaRPr>
          </a:p>
          <a:p>
            <a:pPr lvl="1"/>
            <a:endParaRPr lang="sv-SE" sz="2800" dirty="0"/>
          </a:p>
          <a:p>
            <a:pPr marL="346950" lvl="1" indent="0">
              <a:buNone/>
            </a:pPr>
            <a:endParaRPr lang="sv-SE" sz="2800" dirty="0"/>
          </a:p>
        </p:txBody>
      </p:sp>
      <p:sp>
        <p:nvSpPr>
          <p:cNvPr id="5" name="Rubrik 4"/>
          <p:cNvSpPr>
            <a:spLocks noGrp="1"/>
          </p:cNvSpPr>
          <p:nvPr>
            <p:ph type="title"/>
          </p:nvPr>
        </p:nvSpPr>
        <p:spPr/>
        <p:txBody>
          <a:bodyPr>
            <a:normAutofit/>
          </a:bodyPr>
          <a:lstStyle/>
          <a:p>
            <a:pPr algn="ctr"/>
            <a:br>
              <a:rPr lang="sv-SE" sz="3600" b="0" dirty="0">
                <a:solidFill>
                  <a:schemeClr val="tx1"/>
                </a:solidFill>
                <a:latin typeface="+mn-lt"/>
                <a:cs typeface="Times New Roman" panose="02020603050405020304" pitchFamily="18" charset="0"/>
              </a:rPr>
            </a:br>
            <a:r>
              <a:rPr lang="sv-SE" sz="4000" b="0" dirty="0">
                <a:solidFill>
                  <a:schemeClr val="tx1"/>
                </a:solidFill>
                <a:latin typeface="+mn-lt"/>
                <a:cs typeface="Times New Roman" panose="02020603050405020304" pitchFamily="18" charset="0"/>
              </a:rPr>
              <a:t>Positiv eller negativ förstärkning?</a:t>
            </a:r>
          </a:p>
        </p:txBody>
      </p:sp>
      <p:pic>
        <p:nvPicPr>
          <p:cNvPr id="4" name="Bildobjekt 3"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3" name="textruta 2">
            <a:extLst>
              <a:ext uri="{FF2B5EF4-FFF2-40B4-BE49-F238E27FC236}">
                <a16:creationId xmlns:a16="http://schemas.microsoft.com/office/drawing/2014/main" id="{A12E7142-0D2B-45AA-B1A3-3E903CCD8FBF}"/>
              </a:ext>
            </a:extLst>
          </p:cNvPr>
          <p:cNvSpPr txBox="1"/>
          <p:nvPr/>
        </p:nvSpPr>
        <p:spPr>
          <a:xfrm>
            <a:off x="744136" y="3270334"/>
            <a:ext cx="2843746" cy="954107"/>
          </a:xfrm>
          <a:prstGeom prst="rect">
            <a:avLst/>
          </a:prstGeom>
          <a:noFill/>
        </p:spPr>
        <p:txBody>
          <a:bodyPr wrap="square" rtlCol="0">
            <a:spAutoFit/>
          </a:bodyPr>
          <a:lstStyle/>
          <a:p>
            <a:r>
              <a:rPr lang="sv-SE" sz="2800" dirty="0">
                <a:cs typeface="Times New Roman" panose="02020603050405020304" pitchFamily="18" charset="0"/>
              </a:rPr>
              <a:t>För att nå något önskvärt?</a:t>
            </a:r>
            <a:endParaRPr lang="sv-SE" sz="2800" dirty="0"/>
          </a:p>
        </p:txBody>
      </p:sp>
      <p:sp>
        <p:nvSpPr>
          <p:cNvPr id="6" name="textruta 5">
            <a:extLst>
              <a:ext uri="{FF2B5EF4-FFF2-40B4-BE49-F238E27FC236}">
                <a16:creationId xmlns:a16="http://schemas.microsoft.com/office/drawing/2014/main" id="{F01DD522-4AF4-4F00-888B-CF968B335690}"/>
              </a:ext>
            </a:extLst>
          </p:cNvPr>
          <p:cNvSpPr txBox="1"/>
          <p:nvPr/>
        </p:nvSpPr>
        <p:spPr>
          <a:xfrm>
            <a:off x="3333750" y="1394632"/>
            <a:ext cx="2838055" cy="954107"/>
          </a:xfrm>
          <a:prstGeom prst="rect">
            <a:avLst/>
          </a:prstGeom>
          <a:noFill/>
        </p:spPr>
        <p:txBody>
          <a:bodyPr wrap="square" rtlCol="0">
            <a:spAutoFit/>
          </a:bodyPr>
          <a:lstStyle/>
          <a:p>
            <a:pPr marL="0" indent="0">
              <a:buNone/>
            </a:pPr>
            <a:r>
              <a:rPr lang="sv-SE" sz="2800" dirty="0">
                <a:cs typeface="Times New Roman" panose="02020603050405020304" pitchFamily="18" charset="0"/>
              </a:rPr>
              <a:t>Varför gör man hemuppgiften?</a:t>
            </a:r>
          </a:p>
        </p:txBody>
      </p:sp>
      <p:sp>
        <p:nvSpPr>
          <p:cNvPr id="7" name="textruta 6">
            <a:extLst>
              <a:ext uri="{FF2B5EF4-FFF2-40B4-BE49-F238E27FC236}">
                <a16:creationId xmlns:a16="http://schemas.microsoft.com/office/drawing/2014/main" id="{95EA3917-21BF-4FB5-8483-5EBF3170F857}"/>
              </a:ext>
            </a:extLst>
          </p:cNvPr>
          <p:cNvSpPr txBox="1"/>
          <p:nvPr/>
        </p:nvSpPr>
        <p:spPr>
          <a:xfrm>
            <a:off x="5295307" y="3270334"/>
            <a:ext cx="3416431" cy="1384995"/>
          </a:xfrm>
          <a:prstGeom prst="rect">
            <a:avLst/>
          </a:prstGeom>
          <a:noFill/>
        </p:spPr>
        <p:txBody>
          <a:bodyPr wrap="square" rtlCol="0">
            <a:spAutoFit/>
          </a:bodyPr>
          <a:lstStyle/>
          <a:p>
            <a:pPr marL="346950" lvl="1" indent="0">
              <a:buNone/>
            </a:pPr>
            <a:r>
              <a:rPr lang="sv-SE" sz="2800" dirty="0">
                <a:cs typeface="Times New Roman" panose="02020603050405020304" pitchFamily="18" charset="0"/>
              </a:rPr>
              <a:t>För att slippa något obehagligt/</a:t>
            </a:r>
          </a:p>
          <a:p>
            <a:pPr marL="346950" lvl="1" indent="0">
              <a:buNone/>
            </a:pPr>
            <a:r>
              <a:rPr lang="sv-SE" sz="2800" dirty="0">
                <a:cs typeface="Times New Roman" panose="02020603050405020304" pitchFamily="18" charset="0"/>
              </a:rPr>
              <a:t>oönskat?</a:t>
            </a:r>
          </a:p>
        </p:txBody>
      </p:sp>
      <p:cxnSp>
        <p:nvCxnSpPr>
          <p:cNvPr id="9" name="Rak pilkoppling 8">
            <a:extLst>
              <a:ext uri="{FF2B5EF4-FFF2-40B4-BE49-F238E27FC236}">
                <a16:creationId xmlns:a16="http://schemas.microsoft.com/office/drawing/2014/main" id="{085B2F55-9CBA-44D9-B9CE-C6CA6C40D63E}"/>
              </a:ext>
            </a:extLst>
          </p:cNvPr>
          <p:cNvCxnSpPr/>
          <p:nvPr/>
        </p:nvCxnSpPr>
        <p:spPr>
          <a:xfrm flipH="1">
            <a:off x="3219450" y="2381250"/>
            <a:ext cx="971550" cy="8890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Rak pilkoppling 10">
            <a:extLst>
              <a:ext uri="{FF2B5EF4-FFF2-40B4-BE49-F238E27FC236}">
                <a16:creationId xmlns:a16="http://schemas.microsoft.com/office/drawing/2014/main" id="{246B805B-B9A0-4B60-AAA1-E4B3FEECAA7B}"/>
              </a:ext>
            </a:extLst>
          </p:cNvPr>
          <p:cNvCxnSpPr>
            <a:cxnSpLocks/>
          </p:cNvCxnSpPr>
          <p:nvPr/>
        </p:nvCxnSpPr>
        <p:spPr>
          <a:xfrm>
            <a:off x="4895850" y="2381250"/>
            <a:ext cx="798914" cy="8890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8043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ubrik 1"/>
          <p:cNvSpPr>
            <a:spLocks noGrp="1"/>
          </p:cNvSpPr>
          <p:nvPr>
            <p:ph type="title"/>
          </p:nvPr>
        </p:nvSpPr>
        <p:spPr>
          <a:xfrm>
            <a:off x="0" y="442913"/>
            <a:ext cx="9144000" cy="842962"/>
          </a:xfrm>
        </p:spPr>
        <p:txBody>
          <a:bodyPr>
            <a:noAutofit/>
          </a:bodyPr>
          <a:lstStyle/>
          <a:p>
            <a:pPr algn="ctr">
              <a:lnSpc>
                <a:spcPct val="100000"/>
              </a:lnSpc>
            </a:pPr>
            <a:r>
              <a:rPr lang="sv-SE" sz="3800" b="0" dirty="0">
                <a:latin typeface="+mn-lt"/>
                <a:cs typeface="Times New Roman" panose="02020603050405020304" pitchFamily="18" charset="0"/>
              </a:rPr>
              <a:t>Försvagning </a:t>
            </a:r>
            <a:r>
              <a:rPr lang="sv-SE" sz="3800" b="0" i="1" dirty="0">
                <a:latin typeface="+mn-lt"/>
                <a:cs typeface="Times New Roman" panose="02020603050405020304" pitchFamily="18" charset="0"/>
              </a:rPr>
              <a:t>minskar</a:t>
            </a:r>
            <a:r>
              <a:rPr lang="sv-SE" sz="3800" b="0" dirty="0">
                <a:latin typeface="+mn-lt"/>
                <a:cs typeface="Times New Roman" panose="02020603050405020304" pitchFamily="18" charset="0"/>
              </a:rPr>
              <a:t> sannolikheten för att ett beteende ska upprepas</a:t>
            </a:r>
          </a:p>
        </p:txBody>
      </p:sp>
      <p:sp>
        <p:nvSpPr>
          <p:cNvPr id="51203" name="Platshållare för innehåll 2"/>
          <p:cNvSpPr>
            <a:spLocks noGrp="1"/>
          </p:cNvSpPr>
          <p:nvPr>
            <p:ph idx="1"/>
          </p:nvPr>
        </p:nvSpPr>
        <p:spPr/>
        <p:txBody>
          <a:bodyPr>
            <a:normAutofit/>
          </a:bodyPr>
          <a:lstStyle/>
          <a:p>
            <a:endParaRPr lang="sv-SE" dirty="0">
              <a:latin typeface="Times New Roman" panose="02020603050405020304" pitchFamily="18" charset="0"/>
              <a:cs typeface="Times New Roman" panose="02020603050405020304" pitchFamily="18" charset="0"/>
            </a:endParaRPr>
          </a:p>
          <a:p>
            <a:pPr>
              <a:buFont typeface="Arial" pitchFamily="34" charset="0"/>
              <a:buChar char="•"/>
            </a:pPr>
            <a:endParaRPr lang="sv-SE" dirty="0">
              <a:latin typeface="Times New Roman" panose="02020603050405020304" pitchFamily="18" charset="0"/>
              <a:cs typeface="Times New Roman" panose="02020603050405020304" pitchFamily="18" charset="0"/>
            </a:endParaRPr>
          </a:p>
          <a:p>
            <a:r>
              <a:rPr lang="sv-SE" sz="2800" dirty="0">
                <a:cs typeface="Times New Roman" panose="02020603050405020304" pitchFamily="18" charset="0"/>
              </a:rPr>
              <a:t>Försvagning i form av hot, skäll, indragen veckopeng fungerar ibland i stunden…</a:t>
            </a:r>
          </a:p>
          <a:p>
            <a:endParaRPr lang="sv-SE" sz="2800" dirty="0">
              <a:cs typeface="Times New Roman" panose="02020603050405020304" pitchFamily="18" charset="0"/>
            </a:endParaRPr>
          </a:p>
          <a:p>
            <a:pPr marL="0" indent="0">
              <a:buNone/>
            </a:pPr>
            <a:r>
              <a:rPr lang="sv-SE" sz="2800" dirty="0">
                <a:cs typeface="Times New Roman" panose="02020603050405020304" pitchFamily="18" charset="0"/>
              </a:rPr>
              <a:t>                                   ….men vad är mest effektivt?</a:t>
            </a:r>
          </a:p>
          <a:p>
            <a:pPr>
              <a:buNone/>
            </a:pPr>
            <a:r>
              <a:rPr lang="sv-SE" sz="2400" dirty="0"/>
              <a:t>   </a:t>
            </a:r>
          </a:p>
          <a:p>
            <a:pPr>
              <a:buNone/>
            </a:pPr>
            <a:endParaRPr lang="sv-SE" sz="2400" dirty="0"/>
          </a:p>
          <a:p>
            <a:r>
              <a:rPr lang="sv-SE" dirty="0"/>
              <a:t>  </a:t>
            </a:r>
            <a:r>
              <a:rPr lang="sv-SE" dirty="0">
                <a:effectLst/>
                <a:ea typeface="Times New Roman" panose="02020603050405020304" pitchFamily="18" charset="0"/>
                <a:cs typeface="Times New Roman" panose="02020603050405020304" pitchFamily="18" charset="0"/>
              </a:rPr>
              <a:t>(</a:t>
            </a:r>
            <a:r>
              <a:rPr lang="sv-SE" dirty="0" err="1">
                <a:effectLst/>
                <a:ea typeface="Times New Roman" panose="02020603050405020304" pitchFamily="18" charset="0"/>
                <a:cs typeface="Times New Roman" panose="02020603050405020304" pitchFamily="18" charset="0"/>
              </a:rPr>
              <a:t>Kåver</a:t>
            </a:r>
            <a:r>
              <a:rPr lang="sv-SE" dirty="0">
                <a:effectLst/>
                <a:ea typeface="Times New Roman" panose="02020603050405020304" pitchFamily="18" charset="0"/>
                <a:cs typeface="Times New Roman" panose="02020603050405020304" pitchFamily="18" charset="0"/>
              </a:rPr>
              <a:t>, 2016)</a:t>
            </a:r>
            <a:endParaRPr lang="sv-SE" dirty="0"/>
          </a:p>
          <a:p>
            <a:pPr>
              <a:buNone/>
            </a:pPr>
            <a:endParaRPr lang="sv-SE" sz="2800" dirty="0"/>
          </a:p>
        </p:txBody>
      </p:sp>
      <p:pic>
        <p:nvPicPr>
          <p:cNvPr id="5" name="Bildobjekt 4"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Tree>
    <p:extLst>
      <p:ext uri="{BB962C8B-B14F-4D97-AF65-F5344CB8AC3E}">
        <p14:creationId xmlns:p14="http://schemas.microsoft.com/office/powerpoint/2010/main" val="1444812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ubrik 1"/>
          <p:cNvSpPr>
            <a:spLocks noGrp="1"/>
          </p:cNvSpPr>
          <p:nvPr>
            <p:ph type="title"/>
          </p:nvPr>
        </p:nvSpPr>
        <p:spPr>
          <a:xfrm>
            <a:off x="457200" y="616049"/>
            <a:ext cx="8231188" cy="842962"/>
          </a:xfrm>
        </p:spPr>
        <p:txBody>
          <a:bodyPr>
            <a:normAutofit/>
          </a:bodyPr>
          <a:lstStyle/>
          <a:p>
            <a:pPr algn="ctr"/>
            <a:r>
              <a:rPr lang="sv-SE" sz="4000" b="0" dirty="0">
                <a:latin typeface="+mn-lt"/>
                <a:cs typeface="Times New Roman" panose="02020603050405020304" pitchFamily="18" charset="0"/>
              </a:rPr>
              <a:t>Försvagning- indragen förmån</a:t>
            </a:r>
          </a:p>
        </p:txBody>
      </p:sp>
      <p:sp>
        <p:nvSpPr>
          <p:cNvPr id="53251" name="Platshållare för innehåll 2"/>
          <p:cNvSpPr>
            <a:spLocks noGrp="1"/>
          </p:cNvSpPr>
          <p:nvPr>
            <p:ph idx="1"/>
          </p:nvPr>
        </p:nvSpPr>
        <p:spPr/>
        <p:txBody>
          <a:bodyPr>
            <a:normAutofit lnSpcReduction="10000"/>
          </a:bodyPr>
          <a:lstStyle/>
          <a:p>
            <a:r>
              <a:rPr lang="sv-SE" sz="2400" dirty="0">
                <a:cs typeface="Times New Roman" panose="02020603050405020304" pitchFamily="18" charset="0"/>
              </a:rPr>
              <a:t>Kan användas när syftet är att stoppa ett uppenbart olämpligt beteende (farligt, skadligt) </a:t>
            </a:r>
          </a:p>
          <a:p>
            <a:endParaRPr lang="sv-SE" sz="2400" b="1" dirty="0">
              <a:cs typeface="Times New Roman" panose="02020603050405020304" pitchFamily="18" charset="0"/>
            </a:endParaRPr>
          </a:p>
          <a:p>
            <a:r>
              <a:rPr lang="sv-SE" sz="2400" b="1" dirty="0">
                <a:cs typeface="Times New Roman" panose="02020603050405020304" pitchFamily="18" charset="0"/>
              </a:rPr>
              <a:t>För att försvagning ska fungera</a:t>
            </a:r>
          </a:p>
          <a:p>
            <a:pPr marL="342900" indent="-342900">
              <a:buFont typeface="Arial" panose="020B0604020202020204" pitchFamily="34" charset="0"/>
              <a:buChar char="•"/>
            </a:pPr>
            <a:r>
              <a:rPr lang="sv-SE" sz="2400" dirty="0">
                <a:cs typeface="Times New Roman" panose="02020603050405020304" pitchFamily="18" charset="0"/>
              </a:rPr>
              <a:t>Förutsägbara och uttalade konsekvenser</a:t>
            </a:r>
          </a:p>
          <a:p>
            <a:pPr marL="342900" indent="-342900">
              <a:buFont typeface="Arial" panose="020B0604020202020204" pitchFamily="34" charset="0"/>
              <a:buChar char="•"/>
            </a:pPr>
            <a:r>
              <a:rPr lang="sv-SE" sz="2400" dirty="0">
                <a:cs typeface="Times New Roman" panose="02020603050405020304" pitchFamily="18" charset="0"/>
              </a:rPr>
              <a:t>Etiskt försvarbara</a:t>
            </a:r>
          </a:p>
          <a:p>
            <a:pPr>
              <a:buNone/>
            </a:pPr>
            <a:endParaRPr lang="sv-SE" sz="2400" dirty="0">
              <a:cs typeface="Times New Roman" panose="02020603050405020304" pitchFamily="18" charset="0"/>
            </a:endParaRPr>
          </a:p>
          <a:p>
            <a:pPr>
              <a:buNone/>
            </a:pPr>
            <a:r>
              <a:rPr lang="sv-SE" sz="2400" dirty="0">
                <a:cs typeface="Times New Roman" panose="02020603050405020304" pitchFamily="18" charset="0"/>
              </a:rPr>
              <a:t>VIKTIGT att utvärdera:</a:t>
            </a:r>
          </a:p>
          <a:p>
            <a:pPr marL="342900" indent="-342900">
              <a:buFont typeface="Arial" panose="020B0604020202020204" pitchFamily="34" charset="0"/>
              <a:buChar char="•"/>
            </a:pPr>
            <a:r>
              <a:rPr lang="sv-SE" sz="2400" i="1" dirty="0">
                <a:cs typeface="Times New Roman" panose="02020603050405020304" pitchFamily="18" charset="0"/>
              </a:rPr>
              <a:t>Minskar problembeteendet på lång sikt? </a:t>
            </a:r>
          </a:p>
          <a:p>
            <a:pPr marL="342900" indent="-342900">
              <a:buFont typeface="Arial" panose="020B0604020202020204" pitchFamily="34" charset="0"/>
              <a:buChar char="•"/>
            </a:pPr>
            <a:r>
              <a:rPr lang="sv-SE" sz="2400" i="1" dirty="0">
                <a:cs typeface="Times New Roman" panose="02020603050405020304" pitchFamily="18" charset="0"/>
              </a:rPr>
              <a:t>Hur påverkas relationen? </a:t>
            </a:r>
            <a:endParaRPr lang="sv-SE" sz="2400" dirty="0">
              <a:cs typeface="Times New Roman" panose="02020603050405020304" pitchFamily="18" charset="0"/>
            </a:endParaRPr>
          </a:p>
        </p:txBody>
      </p:sp>
      <p:pic>
        <p:nvPicPr>
          <p:cNvPr id="5" name="Bildobjekt 4" descr="\\ad.stockholm.se\cli-sd\cc2sd002\003871\Precens\Brottsprevention\Komet1\Administration\Logotype\PLUS\PLUS logo användbar.jpg">
            <a:extLst>
              <a:ext uri="{FF2B5EF4-FFF2-40B4-BE49-F238E27FC236}">
                <a16:creationId xmlns:a16="http://schemas.microsoft.com/office/drawing/2014/main" id="{83736A5B-9CBD-4702-87F0-3D5774723FCE}"/>
              </a:ext>
            </a:extLst>
          </p:cNvPr>
          <p:cNvPicPr/>
          <p:nvPr/>
        </p:nvPicPr>
        <p:blipFill>
          <a:blip r:embed="rId3" cstate="print"/>
          <a:srcRect/>
          <a:stretch>
            <a:fillRect/>
          </a:stretch>
        </p:blipFill>
        <p:spPr bwMode="auto">
          <a:xfrm>
            <a:off x="7449101" y="5940451"/>
            <a:ext cx="1130531" cy="465513"/>
          </a:xfrm>
          <a:prstGeom prst="rect">
            <a:avLst/>
          </a:prstGeom>
          <a:noFill/>
          <a:ln w="9525">
            <a:noFill/>
            <a:miter lim="800000"/>
            <a:headEnd/>
            <a:tailEnd/>
          </a:ln>
        </p:spPr>
      </p:pic>
    </p:spTree>
    <p:extLst>
      <p:ext uri="{BB962C8B-B14F-4D97-AF65-F5344CB8AC3E}">
        <p14:creationId xmlns:p14="http://schemas.microsoft.com/office/powerpoint/2010/main" val="3674340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ubrik 1"/>
          <p:cNvSpPr>
            <a:spLocks noGrp="1"/>
          </p:cNvSpPr>
          <p:nvPr>
            <p:ph type="title"/>
          </p:nvPr>
        </p:nvSpPr>
        <p:spPr>
          <a:xfrm>
            <a:off x="482675" y="612429"/>
            <a:ext cx="8231188" cy="842962"/>
          </a:xfrm>
        </p:spPr>
        <p:txBody>
          <a:bodyPr/>
          <a:lstStyle/>
          <a:p>
            <a:pPr algn="ctr" eaLnBrk="1" hangingPunct="1"/>
            <a:r>
              <a:rPr lang="sv-SE" sz="4000" b="0" dirty="0">
                <a:latin typeface="+mn-lt"/>
                <a:cs typeface="Times New Roman" panose="02020603050405020304" pitchFamily="18" charset="0"/>
              </a:rPr>
              <a:t>Utsläckning </a:t>
            </a:r>
          </a:p>
        </p:txBody>
      </p:sp>
      <p:sp>
        <p:nvSpPr>
          <p:cNvPr id="41987" name="Platshållare för innehåll 2"/>
          <p:cNvSpPr>
            <a:spLocks noGrp="1"/>
          </p:cNvSpPr>
          <p:nvPr>
            <p:ph idx="1"/>
          </p:nvPr>
        </p:nvSpPr>
        <p:spPr>
          <a:xfrm>
            <a:off x="754386" y="1162051"/>
            <a:ext cx="7687766" cy="4789324"/>
          </a:xfrm>
        </p:spPr>
        <p:txBody>
          <a:bodyPr>
            <a:noAutofit/>
          </a:bodyPr>
          <a:lstStyle/>
          <a:p>
            <a:pPr marL="0" indent="0">
              <a:spcAft>
                <a:spcPts val="600"/>
              </a:spcAft>
              <a:buNone/>
            </a:pPr>
            <a:r>
              <a:rPr lang="sv-SE" sz="2800" dirty="0">
                <a:cs typeface="Times New Roman" panose="02020603050405020304" pitchFamily="18" charset="0"/>
              </a:rPr>
              <a:t>Ett beteende upphör därför att det inte längre förstärks.</a:t>
            </a:r>
          </a:p>
          <a:p>
            <a:pPr marL="0" indent="0">
              <a:spcAft>
                <a:spcPts val="600"/>
              </a:spcAft>
              <a:buNone/>
            </a:pPr>
            <a:endParaRPr lang="sv-SE" sz="2800" dirty="0">
              <a:cs typeface="Times New Roman" panose="02020603050405020304" pitchFamily="18" charset="0"/>
            </a:endParaRPr>
          </a:p>
          <a:p>
            <a:pPr marL="0" indent="0">
              <a:spcAft>
                <a:spcPts val="600"/>
              </a:spcAft>
              <a:buNone/>
            </a:pPr>
            <a:r>
              <a:rPr lang="sv-SE" sz="2800" dirty="0">
                <a:cs typeface="Times New Roman" panose="02020603050405020304" pitchFamily="18" charset="0"/>
              </a:rPr>
              <a:t>Ett effektivt sätt att </a:t>
            </a:r>
            <a:r>
              <a:rPr lang="sv-SE" sz="2800" b="1" i="1" dirty="0">
                <a:cs typeface="Times New Roman" panose="02020603050405020304" pitchFamily="18" charset="0"/>
              </a:rPr>
              <a:t>minska </a:t>
            </a:r>
            <a:r>
              <a:rPr lang="sv-SE" sz="2800" b="1" dirty="0">
                <a:cs typeface="Times New Roman" panose="02020603050405020304" pitchFamily="18" charset="0"/>
              </a:rPr>
              <a:t>beteenden </a:t>
            </a:r>
            <a:r>
              <a:rPr lang="sv-SE" sz="2800" dirty="0">
                <a:cs typeface="Times New Roman" panose="02020603050405020304" pitchFamily="18" charset="0"/>
              </a:rPr>
              <a:t>är att </a:t>
            </a:r>
            <a:r>
              <a:rPr lang="sv-SE" sz="2800" b="1" dirty="0">
                <a:cs typeface="Times New Roman" panose="02020603050405020304" pitchFamily="18" charset="0"/>
              </a:rPr>
              <a:t>inte uppmärksamma dem</a:t>
            </a:r>
            <a:r>
              <a:rPr lang="sv-SE" sz="2800" i="1" dirty="0">
                <a:cs typeface="Times New Roman" panose="02020603050405020304" pitchFamily="18" charset="0"/>
              </a:rPr>
              <a:t>	</a:t>
            </a:r>
          </a:p>
          <a:p>
            <a:pPr marL="514350" indent="-514350">
              <a:buFont typeface="Arial" panose="020B0604020202020204" pitchFamily="34" charset="0"/>
              <a:buChar char="•"/>
            </a:pPr>
            <a:r>
              <a:rPr lang="sv-SE" sz="2600" dirty="0">
                <a:cs typeface="Times New Roman" panose="02020603050405020304" pitchFamily="18" charset="0"/>
              </a:rPr>
              <a:t>Gruppledaren följde inte upp hemuppgiften, så föräldrarna slutade att göra den</a:t>
            </a:r>
          </a:p>
          <a:p>
            <a:pPr marL="514350" indent="-514350">
              <a:buFont typeface="Arial" panose="020B0604020202020204" pitchFamily="34" charset="0"/>
              <a:buChar char="•"/>
            </a:pPr>
            <a:r>
              <a:rPr lang="sv-SE" sz="2600" dirty="0">
                <a:cs typeface="Times New Roman" panose="02020603050405020304" pitchFamily="18" charset="0"/>
              </a:rPr>
              <a:t>Föräldern fortsatte med sin syssla och undvek förklaringar och argument, så ungdomen slutade tjata om att få vara ute längre på kvällen. </a:t>
            </a:r>
          </a:p>
          <a:p>
            <a:endParaRPr lang="sv-SE" sz="2600" dirty="0">
              <a:latin typeface="Times New Roman" panose="02020603050405020304" pitchFamily="18" charset="0"/>
              <a:cs typeface="Times New Roman" panose="02020603050405020304" pitchFamily="18" charset="0"/>
            </a:endParaRPr>
          </a:p>
        </p:txBody>
      </p:sp>
      <p:pic>
        <p:nvPicPr>
          <p:cNvPr id="5" name="Bildobjekt 4"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220872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a:br>
              <a:rPr lang="sv-SE" sz="4000" b="0" dirty="0">
                <a:latin typeface="+mn-lt"/>
                <a:cs typeface="Times New Roman" panose="02020603050405020304" pitchFamily="18" charset="0"/>
              </a:rPr>
            </a:br>
            <a:r>
              <a:rPr lang="sv-SE" sz="4000" b="0" dirty="0">
                <a:latin typeface="+mn-lt"/>
                <a:cs typeface="Times New Roman" panose="02020603050405020304" pitchFamily="18" charset="0"/>
              </a:rPr>
              <a:t>Beteendeanalys</a:t>
            </a:r>
          </a:p>
        </p:txBody>
      </p:sp>
      <p:sp>
        <p:nvSpPr>
          <p:cNvPr id="4099" name="Rectangle 3"/>
          <p:cNvSpPr>
            <a:spLocks noGrp="1" noChangeArrowheads="1"/>
          </p:cNvSpPr>
          <p:nvPr>
            <p:ph idx="1"/>
          </p:nvPr>
        </p:nvSpPr>
        <p:spPr>
          <a:xfrm>
            <a:off x="504825" y="1558635"/>
            <a:ext cx="7829550" cy="4232565"/>
          </a:xfrm>
        </p:spPr>
        <p:txBody>
          <a:bodyPr/>
          <a:lstStyle/>
          <a:p>
            <a:pPr marL="342900" indent="-342900">
              <a:buFont typeface="Arial" panose="020B0604020202020204" pitchFamily="34" charset="0"/>
              <a:buChar char="•"/>
            </a:pPr>
            <a:endParaRPr lang="sv-SE" sz="2400" dirty="0">
              <a:cs typeface="Times New Roman" panose="02020603050405020304" pitchFamily="18" charset="0"/>
            </a:endParaRPr>
          </a:p>
          <a:p>
            <a:r>
              <a:rPr lang="sv-SE" sz="2400" dirty="0">
                <a:cs typeface="Times New Roman" panose="02020603050405020304" pitchFamily="18" charset="0"/>
              </a:rPr>
              <a:t>Hur lär vi oss nya beteenden?</a:t>
            </a:r>
          </a:p>
          <a:p>
            <a:endParaRPr lang="sv-SE" sz="2400" dirty="0">
              <a:cs typeface="Times New Roman" panose="02020603050405020304" pitchFamily="18" charset="0"/>
            </a:endParaRPr>
          </a:p>
          <a:p>
            <a:r>
              <a:rPr lang="sv-SE" sz="2400" dirty="0">
                <a:cs typeface="Times New Roman" panose="02020603050405020304" pitchFamily="18" charset="0"/>
              </a:rPr>
              <a:t>Hur vidmakthålls beteenden? </a:t>
            </a:r>
          </a:p>
          <a:p>
            <a:endParaRPr lang="sv-SE" sz="2400" dirty="0">
              <a:cs typeface="Times New Roman" panose="02020603050405020304" pitchFamily="18" charset="0"/>
            </a:endParaRPr>
          </a:p>
          <a:p>
            <a:r>
              <a:rPr lang="sv-SE" sz="2400" dirty="0">
                <a:cs typeface="Times New Roman" panose="02020603050405020304" pitchFamily="18" charset="0"/>
              </a:rPr>
              <a:t>Hur kan man förändra beteendemönster, </a:t>
            </a:r>
            <a:br>
              <a:rPr lang="sv-SE" sz="2400" dirty="0">
                <a:cs typeface="Times New Roman" panose="02020603050405020304" pitchFamily="18" charset="0"/>
              </a:rPr>
            </a:br>
            <a:r>
              <a:rPr lang="sv-SE" sz="2400" dirty="0">
                <a:cs typeface="Times New Roman" panose="02020603050405020304" pitchFamily="18" charset="0"/>
              </a:rPr>
              <a:t>hos sig själv och andra?  </a:t>
            </a:r>
            <a:endParaRPr lang="sv-SE" sz="1600" dirty="0">
              <a:cs typeface="Times New Roman" panose="02020603050405020304" pitchFamily="18" charset="0"/>
            </a:endParaRPr>
          </a:p>
          <a:p>
            <a:pPr>
              <a:buNone/>
            </a:pPr>
            <a:endParaRPr lang="sv-SE" sz="1600" dirty="0">
              <a:latin typeface="Times New Roman" panose="02020603050405020304" pitchFamily="18" charset="0"/>
              <a:cs typeface="Times New Roman" panose="02020603050405020304" pitchFamily="18" charset="0"/>
            </a:endParaRPr>
          </a:p>
        </p:txBody>
      </p:sp>
      <p:pic>
        <p:nvPicPr>
          <p:cNvPr id="5" name="Bildobjekt 4" descr="\\ad.stockholm.se\cli-sd\cc2sd002\003871\Precens\Brottsprevention\Komet1\Administration\Logotype\PLUS\PLUS logo användbar.jpg">
            <a:extLst>
              <a:ext uri="{FF2B5EF4-FFF2-40B4-BE49-F238E27FC236}">
                <a16:creationId xmlns:a16="http://schemas.microsoft.com/office/drawing/2014/main" id="{2FDF337A-7414-4B58-9AB8-EF98A89C3D72}"/>
              </a:ext>
            </a:extLst>
          </p:cNvPr>
          <p:cNvPicPr/>
          <p:nvPr/>
        </p:nvPicPr>
        <p:blipFill>
          <a:blip r:embed="rId3" cstate="print"/>
          <a:srcRect/>
          <a:stretch>
            <a:fillRect/>
          </a:stretch>
        </p:blipFill>
        <p:spPr bwMode="auto">
          <a:xfrm>
            <a:off x="7449101" y="5940451"/>
            <a:ext cx="1130531" cy="465513"/>
          </a:xfrm>
          <a:prstGeom prst="rect">
            <a:avLst/>
          </a:prstGeom>
          <a:noFill/>
          <a:ln w="9525">
            <a:noFill/>
            <a:miter lim="800000"/>
            <a:headEnd/>
            <a:tailEnd/>
          </a:ln>
        </p:spPr>
      </p:pic>
    </p:spTree>
    <p:extLst>
      <p:ext uri="{BB962C8B-B14F-4D97-AF65-F5344CB8AC3E}">
        <p14:creationId xmlns:p14="http://schemas.microsoft.com/office/powerpoint/2010/main" val="993347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358346"/>
            <a:ext cx="8231188" cy="842962"/>
          </a:xfrm>
          <a:noFill/>
        </p:spPr>
        <p:txBody>
          <a:bodyPr>
            <a:normAutofit/>
          </a:bodyPr>
          <a:lstStyle/>
          <a:p>
            <a:pPr algn="ctr"/>
            <a:br>
              <a:rPr lang="sv-SE" sz="4000" dirty="0">
                <a:latin typeface="Times New Roman" panose="02020603050405020304" pitchFamily="18" charset="0"/>
                <a:cs typeface="Times New Roman" panose="02020603050405020304" pitchFamily="18" charset="0"/>
              </a:rPr>
            </a:br>
            <a:r>
              <a:rPr lang="sv-SE" sz="4000" b="0" dirty="0">
                <a:latin typeface="+mn-lt"/>
                <a:cs typeface="Times New Roman" panose="02020603050405020304" pitchFamily="18" charset="0"/>
              </a:rPr>
              <a:t>Vad är ett beteende?</a:t>
            </a:r>
          </a:p>
        </p:txBody>
      </p:sp>
      <p:sp>
        <p:nvSpPr>
          <p:cNvPr id="3" name="Platshållare för innehåll 2"/>
          <p:cNvSpPr>
            <a:spLocks noGrp="1"/>
          </p:cNvSpPr>
          <p:nvPr>
            <p:ph idx="1"/>
          </p:nvPr>
        </p:nvSpPr>
        <p:spPr/>
        <p:txBody>
          <a:bodyPr>
            <a:noAutofit/>
          </a:bodyPr>
          <a:lstStyle/>
          <a:p>
            <a:r>
              <a:rPr lang="sv-SE" sz="2400" dirty="0">
                <a:cs typeface="Times New Roman" panose="02020603050405020304" pitchFamily="18" charset="0"/>
              </a:rPr>
              <a:t>Enligt inlärningsteori det du gör, säger, känner och tänker </a:t>
            </a:r>
            <a:br>
              <a:rPr lang="sv-SE" sz="2400" dirty="0">
                <a:cs typeface="Times New Roman" panose="02020603050405020304" pitchFamily="18" charset="0"/>
              </a:rPr>
            </a:br>
            <a:endParaRPr lang="sv-SE" sz="2400" dirty="0">
              <a:cs typeface="Times New Roman" panose="02020603050405020304" pitchFamily="18" charset="0"/>
            </a:endParaRPr>
          </a:p>
          <a:p>
            <a:pPr marL="360000" indent="-360000">
              <a:buFont typeface="Arial" panose="020B0604020202020204" pitchFamily="34" charset="0"/>
              <a:buChar char="•"/>
            </a:pPr>
            <a:r>
              <a:rPr lang="sv-SE" sz="2400" dirty="0">
                <a:cs typeface="Times New Roman" panose="02020603050405020304" pitchFamily="18" charset="0"/>
              </a:rPr>
              <a:t>Inre beteenden - känner, tänker och hur vår kropp reagerar</a:t>
            </a:r>
          </a:p>
          <a:p>
            <a:pPr marL="360000" indent="-360000">
              <a:buFont typeface="Arial" panose="020B0604020202020204" pitchFamily="34" charset="0"/>
              <a:buChar char="•"/>
            </a:pPr>
            <a:r>
              <a:rPr lang="sv-SE" sz="2400" dirty="0">
                <a:cs typeface="Times New Roman" panose="02020603050405020304" pitchFamily="18" charset="0"/>
              </a:rPr>
              <a:t>Yttre beteenden – </a:t>
            </a:r>
            <a:r>
              <a:rPr lang="sv-SE" sz="2400" u="sng" dirty="0">
                <a:solidFill>
                  <a:schemeClr val="tx1"/>
                </a:solidFill>
                <a:cs typeface="Times New Roman" panose="02020603050405020304" pitchFamily="18" charset="0"/>
              </a:rPr>
              <a:t>vad</a:t>
            </a:r>
            <a:r>
              <a:rPr lang="sv-SE" sz="2400" dirty="0">
                <a:solidFill>
                  <a:schemeClr val="tx1"/>
                </a:solidFill>
                <a:cs typeface="Times New Roman" panose="02020603050405020304" pitchFamily="18" charset="0"/>
              </a:rPr>
              <a:t> gör personen och </a:t>
            </a:r>
            <a:r>
              <a:rPr lang="sv-SE" sz="2400" u="sng" dirty="0">
                <a:solidFill>
                  <a:schemeClr val="tx1"/>
                </a:solidFill>
                <a:cs typeface="Times New Roman" panose="02020603050405020304" pitchFamily="18" charset="0"/>
              </a:rPr>
              <a:t>hur</a:t>
            </a:r>
            <a:r>
              <a:rPr lang="sv-SE" sz="2400" dirty="0">
                <a:solidFill>
                  <a:schemeClr val="tx1"/>
                </a:solidFill>
                <a:cs typeface="Times New Roman" panose="02020603050405020304" pitchFamily="18" charset="0"/>
              </a:rPr>
              <a:t> gör den det</a:t>
            </a:r>
            <a:endParaRPr lang="sv-SE" sz="2400" dirty="0">
              <a:cs typeface="Times New Roman" panose="02020603050405020304" pitchFamily="18" charset="0"/>
            </a:endParaRPr>
          </a:p>
          <a:p>
            <a:pPr marL="360000" indent="-360000">
              <a:buFont typeface="Arial" panose="020B0604020202020204" pitchFamily="34" charset="0"/>
              <a:buChar char="•"/>
            </a:pPr>
            <a:r>
              <a:rPr lang="sv-SE" sz="2400" dirty="0">
                <a:cs typeface="Times New Roman" panose="02020603050405020304" pitchFamily="18" charset="0"/>
              </a:rPr>
              <a:t>Beteendets funktionalitet – vad beteendet fyller för funktion för individen</a:t>
            </a:r>
          </a:p>
          <a:p>
            <a:r>
              <a:rPr lang="sv-SE" sz="2400" dirty="0">
                <a:cs typeface="Times New Roman" panose="02020603050405020304" pitchFamily="18" charset="0"/>
              </a:rPr>
              <a:t>Mer gynnsamt att tala om observerabara beteenden i förändringsarbete, istället för egenskaper och etiketter</a:t>
            </a:r>
          </a:p>
          <a:p>
            <a:endParaRPr lang="sv-SE" dirty="0">
              <a:latin typeface="Times New Roman" panose="02020603050405020304" pitchFamily="18" charset="0"/>
              <a:cs typeface="Times New Roman" panose="02020603050405020304" pitchFamily="18" charset="0"/>
            </a:endParaRPr>
          </a:p>
          <a:p>
            <a:endParaRPr lang="sv-SE" dirty="0">
              <a:latin typeface="Times New Roman" panose="02020603050405020304" pitchFamily="18" charset="0"/>
              <a:cs typeface="Times New Roman" panose="02020603050405020304" pitchFamily="18" charset="0"/>
            </a:endParaRPr>
          </a:p>
        </p:txBody>
      </p:sp>
      <p:pic>
        <p:nvPicPr>
          <p:cNvPr id="4" name="Bildobjekt 3"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398031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ubrik 1"/>
          <p:cNvSpPr>
            <a:spLocks noGrp="1"/>
          </p:cNvSpPr>
          <p:nvPr>
            <p:ph type="title"/>
          </p:nvPr>
        </p:nvSpPr>
        <p:spPr>
          <a:xfrm>
            <a:off x="457200" y="542450"/>
            <a:ext cx="8231188" cy="842962"/>
          </a:xfrm>
        </p:spPr>
        <p:txBody>
          <a:bodyPr>
            <a:normAutofit/>
          </a:bodyPr>
          <a:lstStyle/>
          <a:p>
            <a:pPr algn="ctr"/>
            <a:r>
              <a:rPr lang="sv-SE" sz="4400" b="0" dirty="0">
                <a:latin typeface="+mn-lt"/>
                <a:cs typeface="Times New Roman" panose="02020603050405020304" pitchFamily="18" charset="0"/>
              </a:rPr>
              <a:t>Varför slåss Rio?</a:t>
            </a:r>
            <a:br>
              <a:rPr lang="sv-SE" sz="1600" dirty="0">
                <a:latin typeface="Times New Roman" panose="02020603050405020304" pitchFamily="18" charset="0"/>
                <a:cs typeface="Times New Roman" panose="02020603050405020304" pitchFamily="18" charset="0"/>
              </a:rPr>
            </a:br>
            <a:endParaRPr lang="sv-SE" sz="1600" dirty="0">
              <a:latin typeface="Times New Roman" panose="02020603050405020304" pitchFamily="18" charset="0"/>
              <a:cs typeface="Times New Roman" panose="02020603050405020304" pitchFamily="18" charset="0"/>
            </a:endParaRPr>
          </a:p>
        </p:txBody>
      </p:sp>
      <p:sp>
        <p:nvSpPr>
          <p:cNvPr id="21507" name="Platshållare för innehåll 2"/>
          <p:cNvSpPr>
            <a:spLocks noGrp="1"/>
          </p:cNvSpPr>
          <p:nvPr>
            <p:ph idx="1"/>
          </p:nvPr>
        </p:nvSpPr>
        <p:spPr>
          <a:xfrm>
            <a:off x="228600" y="2190404"/>
            <a:ext cx="4105275" cy="4051547"/>
          </a:xfrm>
        </p:spPr>
        <p:txBody>
          <a:bodyPr>
            <a:normAutofit/>
          </a:bodyPr>
          <a:lstStyle/>
          <a:p>
            <a:pPr marL="342900" indent="-342900">
              <a:buFont typeface="Arial" panose="020B0604020202020204" pitchFamily="34" charset="0"/>
              <a:buChar char="•"/>
            </a:pPr>
            <a:r>
              <a:rPr lang="sv-SE" sz="2400" dirty="0">
                <a:cs typeface="Times New Roman" panose="02020603050405020304" pitchFamily="18" charset="0"/>
              </a:rPr>
              <a:t>Dum</a:t>
            </a:r>
          </a:p>
          <a:p>
            <a:pPr marL="342900" indent="-342900">
              <a:buFont typeface="Arial" panose="020B0604020202020204" pitchFamily="34" charset="0"/>
              <a:buChar char="•"/>
            </a:pPr>
            <a:r>
              <a:rPr lang="sv-SE" sz="2400" dirty="0">
                <a:cs typeface="Times New Roman" panose="02020603050405020304" pitchFamily="18" charset="0"/>
              </a:rPr>
              <a:t>ADHD</a:t>
            </a:r>
          </a:p>
          <a:p>
            <a:pPr marL="342900" indent="-342900">
              <a:buFont typeface="Arial" panose="020B0604020202020204" pitchFamily="34" charset="0"/>
              <a:buChar char="•"/>
            </a:pPr>
            <a:r>
              <a:rPr lang="sv-SE" sz="2400" dirty="0">
                <a:cs typeface="Times New Roman" panose="02020603050405020304" pitchFamily="18" charset="0"/>
              </a:rPr>
              <a:t>Ilsket temperament</a:t>
            </a:r>
          </a:p>
          <a:p>
            <a:pPr marL="342900" indent="-342900">
              <a:buFont typeface="Arial" panose="020B0604020202020204" pitchFamily="34" charset="0"/>
              <a:buChar char="•"/>
            </a:pPr>
            <a:r>
              <a:rPr lang="sv-SE" sz="2400" dirty="0">
                <a:cs typeface="Times New Roman" panose="02020603050405020304" pitchFamily="18" charset="0"/>
              </a:rPr>
              <a:t>Elak </a:t>
            </a:r>
          </a:p>
          <a:p>
            <a:pPr marL="342900" indent="-342900">
              <a:buFont typeface="Arial" panose="020B0604020202020204" pitchFamily="34" charset="0"/>
              <a:buChar char="•"/>
            </a:pPr>
            <a:r>
              <a:rPr lang="sv-SE" sz="2400" dirty="0">
                <a:cs typeface="Times New Roman" panose="02020603050405020304" pitchFamily="18" charset="0"/>
              </a:rPr>
              <a:t>Datorberoende</a:t>
            </a:r>
          </a:p>
          <a:p>
            <a:pPr marL="342900" indent="-342900">
              <a:buFont typeface="Arial" panose="020B0604020202020204" pitchFamily="34" charset="0"/>
              <a:buChar char="•"/>
            </a:pPr>
            <a:r>
              <a:rPr lang="sv-SE" sz="2400" dirty="0">
                <a:cs typeface="Times New Roman" panose="02020603050405020304" pitchFamily="18" charset="0"/>
              </a:rPr>
              <a:t>Blyg </a:t>
            </a:r>
          </a:p>
          <a:p>
            <a:pPr eaLnBrk="1" hangingPunct="1"/>
            <a:endParaRPr lang="sv-SE" sz="2400" dirty="0">
              <a:latin typeface="Times New Roman" panose="02020603050405020304" pitchFamily="18" charset="0"/>
              <a:cs typeface="Times New Roman" panose="02020603050405020304" pitchFamily="18" charset="0"/>
            </a:endParaRPr>
          </a:p>
        </p:txBody>
      </p:sp>
      <p:pic>
        <p:nvPicPr>
          <p:cNvPr id="5" name="Picture 7" descr="C:\Users\AA29372\AppData\Local\Microsoft\Windows\Temporary Internet Files\Content.IE5\MQH7T5W8\MC900434389[1].wmf"/>
          <p:cNvPicPr>
            <a:picLocks noChangeAspect="1" noChangeArrowheads="1"/>
          </p:cNvPicPr>
          <p:nvPr/>
        </p:nvPicPr>
        <p:blipFill>
          <a:blip r:embed="rId3" cstate="print"/>
          <a:srcRect/>
          <a:stretch>
            <a:fillRect/>
          </a:stretch>
        </p:blipFill>
        <p:spPr bwMode="auto">
          <a:xfrm>
            <a:off x="6987598" y="616049"/>
            <a:ext cx="1451552" cy="1999556"/>
          </a:xfrm>
          <a:prstGeom prst="rect">
            <a:avLst/>
          </a:prstGeom>
          <a:noFill/>
          <a:ln w="9525">
            <a:noFill/>
            <a:miter lim="800000"/>
            <a:headEnd/>
            <a:tailEnd/>
          </a:ln>
        </p:spPr>
      </p:pic>
      <p:sp>
        <p:nvSpPr>
          <p:cNvPr id="3" name="textruta 2"/>
          <p:cNvSpPr txBox="1"/>
          <p:nvPr/>
        </p:nvSpPr>
        <p:spPr>
          <a:xfrm>
            <a:off x="4333875" y="1285875"/>
            <a:ext cx="4354513" cy="4893647"/>
          </a:xfrm>
          <a:prstGeom prst="rect">
            <a:avLst/>
          </a:prstGeom>
          <a:noFill/>
        </p:spPr>
        <p:txBody>
          <a:bodyPr wrap="square" rtlCol="0">
            <a:spAutoFit/>
          </a:bodyPr>
          <a:lstStyle/>
          <a:p>
            <a:endParaRPr lang="sv-SE" sz="2400" b="1" dirty="0">
              <a:latin typeface="Times New Roman" panose="02020603050405020304" pitchFamily="18" charset="0"/>
              <a:cs typeface="Times New Roman" panose="02020603050405020304" pitchFamily="18" charset="0"/>
            </a:endParaRPr>
          </a:p>
          <a:p>
            <a:endParaRPr lang="sv-SE" sz="2400" b="1" dirty="0">
              <a:latin typeface="Times New Roman" panose="02020603050405020304" pitchFamily="18" charset="0"/>
              <a:cs typeface="Times New Roman" panose="02020603050405020304" pitchFamily="18" charset="0"/>
            </a:endParaRPr>
          </a:p>
          <a:p>
            <a:r>
              <a:rPr lang="sv-SE" sz="2400" b="1" dirty="0">
                <a:cs typeface="Times New Roman" panose="02020603050405020304" pitchFamily="18" charset="0"/>
              </a:rPr>
              <a:t>OK-testa!</a:t>
            </a:r>
          </a:p>
          <a:p>
            <a:endParaRPr lang="sv-SE" sz="2400" b="1" dirty="0">
              <a:cs typeface="Times New Roman" panose="02020603050405020304" pitchFamily="18" charset="0"/>
            </a:endParaRPr>
          </a:p>
          <a:p>
            <a:r>
              <a:rPr lang="sv-SE" sz="2400" b="1" dirty="0">
                <a:cs typeface="Times New Roman" panose="02020603050405020304" pitchFamily="18" charset="0"/>
              </a:rPr>
              <a:t>Objektivt, observerbart </a:t>
            </a:r>
            <a:r>
              <a:rPr lang="sv-SE" sz="2400" dirty="0">
                <a:cs typeface="Times New Roman" panose="02020603050405020304" pitchFamily="18" charset="0"/>
              </a:rPr>
              <a:t>- Kan alla se beteendet? </a:t>
            </a:r>
          </a:p>
          <a:p>
            <a:r>
              <a:rPr lang="sv-SE" sz="2400" dirty="0">
                <a:cs typeface="Times New Roman" panose="02020603050405020304" pitchFamily="18" charset="0"/>
              </a:rPr>
              <a:t>Kan vem som helst beskriva vad som sker?</a:t>
            </a:r>
          </a:p>
          <a:p>
            <a:endParaRPr lang="sv-SE" sz="2400" dirty="0">
              <a:cs typeface="Times New Roman" panose="02020603050405020304" pitchFamily="18" charset="0"/>
            </a:endParaRPr>
          </a:p>
          <a:p>
            <a:r>
              <a:rPr lang="sv-SE" sz="2400" b="1" dirty="0">
                <a:cs typeface="Times New Roman" panose="02020603050405020304" pitchFamily="18" charset="0"/>
              </a:rPr>
              <a:t>Konkret - </a:t>
            </a:r>
            <a:r>
              <a:rPr lang="sv-SE" sz="2400" dirty="0">
                <a:cs typeface="Times New Roman" panose="02020603050405020304" pitchFamily="18" charset="0"/>
              </a:rPr>
              <a:t>Går det att räkna hur många gånger? Mäta hur länge pågår?</a:t>
            </a:r>
          </a:p>
          <a:p>
            <a:endParaRPr lang="sv-SE" sz="2400" dirty="0">
              <a:latin typeface="Times New Roman" panose="02020603050405020304" pitchFamily="18" charset="0"/>
              <a:cs typeface="Times New Roman" panose="02020603050405020304" pitchFamily="18" charset="0"/>
            </a:endParaRPr>
          </a:p>
        </p:txBody>
      </p:sp>
      <p:pic>
        <p:nvPicPr>
          <p:cNvPr id="8" name="Bildobjekt 7" descr="\\ad.stockholm.se\cli-sd\cc2sd002\003871\Precens\Brottsprevention\Komet1\Administration\Logotype\PLUS\PLUS logo användbar.jpg">
            <a:extLst>
              <a:ext uri="{FF2B5EF4-FFF2-40B4-BE49-F238E27FC236}">
                <a16:creationId xmlns:a16="http://schemas.microsoft.com/office/drawing/2014/main" id="{D6FEC713-BA12-4F80-90D1-4DBEA67B434F}"/>
              </a:ext>
            </a:extLst>
          </p:cNvPr>
          <p:cNvPicPr/>
          <p:nvPr/>
        </p:nvPicPr>
        <p:blipFill>
          <a:blip r:embed="rId4" cstate="print"/>
          <a:srcRect/>
          <a:stretch>
            <a:fillRect/>
          </a:stretch>
        </p:blipFill>
        <p:spPr bwMode="auto">
          <a:xfrm>
            <a:off x="7449101" y="5940451"/>
            <a:ext cx="1130531" cy="465513"/>
          </a:xfrm>
          <a:prstGeom prst="rect">
            <a:avLst/>
          </a:prstGeom>
          <a:noFill/>
          <a:ln w="9525">
            <a:noFill/>
            <a:miter lim="800000"/>
            <a:headEnd/>
            <a:tailEnd/>
          </a:ln>
        </p:spPr>
      </p:pic>
    </p:spTree>
    <p:extLst>
      <p:ext uri="{BB962C8B-B14F-4D97-AF65-F5344CB8AC3E}">
        <p14:creationId xmlns:p14="http://schemas.microsoft.com/office/powerpoint/2010/main" val="239847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1"/>
          <p:cNvSpPr>
            <a:spLocks noGrp="1"/>
          </p:cNvSpPr>
          <p:nvPr>
            <p:ph type="title"/>
          </p:nvPr>
        </p:nvSpPr>
        <p:spPr>
          <a:xfrm>
            <a:off x="121186" y="457200"/>
            <a:ext cx="8791460" cy="842962"/>
          </a:xfrm>
        </p:spPr>
        <p:txBody>
          <a:bodyPr>
            <a:normAutofit fontScale="90000"/>
          </a:bodyPr>
          <a:lstStyle/>
          <a:p>
            <a:pPr algn="ctr">
              <a:lnSpc>
                <a:spcPct val="100000"/>
              </a:lnSpc>
            </a:pPr>
            <a:r>
              <a:rPr lang="sv-SE" sz="4000" b="0" dirty="0">
                <a:latin typeface="+mn-lt"/>
                <a:cs typeface="Times New Roman" panose="02020603050405020304" pitchFamily="18" charset="0"/>
              </a:rPr>
              <a:t>SBK barnets beteende – </a:t>
            </a:r>
            <a:br>
              <a:rPr lang="sv-SE" sz="4000" b="0" dirty="0">
                <a:latin typeface="+mn-lt"/>
                <a:cs typeface="Times New Roman" panose="02020603050405020304" pitchFamily="18" charset="0"/>
              </a:rPr>
            </a:br>
            <a:r>
              <a:rPr lang="sv-SE" sz="4000" b="0" dirty="0">
                <a:latin typeface="+mn-lt"/>
                <a:cs typeface="Times New Roman" panose="02020603050405020304" pitchFamily="18" charset="0"/>
              </a:rPr>
              <a:t>fyll i rätt ruta</a:t>
            </a:r>
          </a:p>
        </p:txBody>
      </p:sp>
      <p:sp>
        <p:nvSpPr>
          <p:cNvPr id="12291" name="Platshållare för innehåll 2"/>
          <p:cNvSpPr>
            <a:spLocks noGrp="1"/>
          </p:cNvSpPr>
          <p:nvPr>
            <p:ph idx="1"/>
          </p:nvPr>
        </p:nvSpPr>
        <p:spPr>
          <a:xfrm>
            <a:off x="457200" y="1285875"/>
            <a:ext cx="8178800" cy="4786313"/>
          </a:xfrm>
        </p:spPr>
        <p:txBody>
          <a:bodyPr/>
          <a:lstStyle/>
          <a:p>
            <a:pPr>
              <a:buFont typeface="Monotype Sorts" pitchFamily="2" charset="2"/>
              <a:buNone/>
            </a:pPr>
            <a:endParaRPr lang="sv-SE" sz="1400" dirty="0">
              <a:latin typeface="Times New Roman" panose="02020603050405020304" pitchFamily="18" charset="0"/>
              <a:cs typeface="Times New Roman" panose="02020603050405020304" pitchFamily="18" charset="0"/>
            </a:endParaRPr>
          </a:p>
          <a:p>
            <a:pPr>
              <a:buFont typeface="Monotype Sorts" pitchFamily="2" charset="2"/>
              <a:buNone/>
            </a:pPr>
            <a:r>
              <a:rPr lang="sv-SE" sz="1400" dirty="0">
                <a:latin typeface="Times New Roman" panose="02020603050405020304" pitchFamily="18" charset="0"/>
                <a:cs typeface="Times New Roman" panose="02020603050405020304" pitchFamily="18" charset="0"/>
              </a:rPr>
              <a:t>                   Uttråkad                                              Förälder blir irriterad, skäller</a:t>
            </a:r>
          </a:p>
          <a:p>
            <a:pPr>
              <a:buFont typeface="Monotype Sorts" pitchFamily="2" charset="2"/>
              <a:buNone/>
            </a:pPr>
            <a:r>
              <a:rPr lang="sv-SE" sz="1400" dirty="0">
                <a:latin typeface="Times New Roman" panose="02020603050405020304" pitchFamily="18" charset="0"/>
                <a:cs typeface="Times New Roman" panose="02020603050405020304" pitchFamily="18" charset="0"/>
              </a:rPr>
              <a:t>                                                     Inte uttråkad längre</a:t>
            </a:r>
          </a:p>
          <a:p>
            <a:pPr>
              <a:buFont typeface="Monotype Sorts" pitchFamily="2" charset="2"/>
              <a:buNone/>
            </a:pPr>
            <a:r>
              <a:rPr lang="sv-SE" sz="1400" dirty="0">
                <a:latin typeface="Times New Roman" panose="02020603050405020304" pitchFamily="18" charset="0"/>
                <a:cs typeface="Times New Roman" panose="02020603050405020304" pitchFamily="18" charset="0"/>
              </a:rPr>
              <a:t>       Vet inte hur talet skall räknas                                                 Glad att se ny väninbjudan</a:t>
            </a:r>
          </a:p>
          <a:p>
            <a:pPr>
              <a:buFont typeface="Monotype Sorts" pitchFamily="2" charset="2"/>
              <a:buNone/>
            </a:pPr>
            <a:r>
              <a:rPr lang="sv-SE" sz="1400" dirty="0">
                <a:latin typeface="Times New Roman" panose="02020603050405020304" pitchFamily="18" charset="0"/>
                <a:cs typeface="Times New Roman" panose="02020603050405020304" pitchFamily="18" charset="0"/>
              </a:rPr>
              <a:t>                                                        </a:t>
            </a:r>
          </a:p>
          <a:p>
            <a:pPr>
              <a:buFont typeface="Monotype Sorts" pitchFamily="2" charset="2"/>
              <a:buNone/>
            </a:pPr>
            <a:r>
              <a:rPr lang="sv-SE" sz="1400" dirty="0">
                <a:latin typeface="Times New Roman" panose="02020603050405020304" pitchFamily="18" charset="0"/>
                <a:cs typeface="Times New Roman" panose="02020603050405020304" pitchFamily="18" charset="0"/>
              </a:rPr>
              <a:t>                                 Nyfiken på om någon kompis hört av sig                                                                   ”Chattar”                   </a:t>
            </a:r>
          </a:p>
          <a:p>
            <a:pPr>
              <a:buFont typeface="Monotype Sorts" pitchFamily="2" charset="2"/>
              <a:buNone/>
            </a:pPr>
            <a:r>
              <a:rPr lang="sv-SE" sz="1400" dirty="0">
                <a:latin typeface="Times New Roman" panose="02020603050405020304" pitchFamily="18" charset="0"/>
                <a:cs typeface="Times New Roman" panose="02020603050405020304" pitchFamily="18" charset="0"/>
              </a:rPr>
              <a:t>                                              Slipper känna sig dum</a:t>
            </a:r>
            <a:r>
              <a:rPr lang="sv-SE" dirty="0">
                <a:latin typeface="Times New Roman" panose="02020603050405020304" pitchFamily="18" charset="0"/>
                <a:cs typeface="Times New Roman" panose="02020603050405020304" pitchFamily="18" charset="0"/>
              </a:rPr>
              <a:t>       </a:t>
            </a:r>
          </a:p>
          <a:p>
            <a:pPr>
              <a:buFont typeface="Monotype Sorts" pitchFamily="2" charset="2"/>
              <a:buNone/>
            </a:pPr>
            <a:r>
              <a:rPr lang="sv-SE" sz="1400" dirty="0">
                <a:latin typeface="Times New Roman" panose="02020603050405020304" pitchFamily="18" charset="0"/>
                <a:cs typeface="Times New Roman" panose="02020603050405020304" pitchFamily="18" charset="0"/>
              </a:rPr>
              <a:t>                                                                                                     Flera fönster öppna i datorn</a:t>
            </a:r>
          </a:p>
          <a:p>
            <a:pPr>
              <a:buFont typeface="Monotype Sorts" pitchFamily="2" charset="2"/>
              <a:buNone/>
            </a:pPr>
            <a:r>
              <a:rPr lang="sv-SE" sz="1400" dirty="0">
                <a:latin typeface="Times New Roman" panose="02020603050405020304" pitchFamily="18" charset="0"/>
                <a:cs typeface="Times New Roman" panose="02020603050405020304" pitchFamily="18" charset="0"/>
              </a:rPr>
              <a:t>              Förälder smäller i dörren och går iväg              </a:t>
            </a:r>
          </a:p>
          <a:p>
            <a:pPr>
              <a:buFont typeface="Monotype Sorts" pitchFamily="2" charset="2"/>
              <a:buNone/>
            </a:pPr>
            <a:r>
              <a:rPr lang="sv-SE" sz="1400" dirty="0">
                <a:latin typeface="Times New Roman" panose="02020603050405020304" pitchFamily="18" charset="0"/>
                <a:cs typeface="Times New Roman" panose="02020603050405020304" pitchFamily="18" charset="0"/>
              </a:rPr>
              <a:t>                                                                                                  </a:t>
            </a:r>
          </a:p>
          <a:p>
            <a:pPr>
              <a:buFont typeface="Monotype Sorts" pitchFamily="2" charset="2"/>
              <a:buNone/>
            </a:pPr>
            <a:r>
              <a:rPr lang="sv-SE" sz="1400" dirty="0">
                <a:latin typeface="Times New Roman" panose="02020603050405020304" pitchFamily="18" charset="0"/>
                <a:cs typeface="Times New Roman" panose="02020603050405020304" pitchFamily="18" charset="0"/>
              </a:rPr>
              <a:t>                          Vid datorn, ska göra svår matteläxa         </a:t>
            </a:r>
          </a:p>
          <a:p>
            <a:pPr>
              <a:buFont typeface="Monotype Sorts" pitchFamily="2" charset="2"/>
              <a:buNone/>
            </a:pPr>
            <a:endParaRPr lang="sv-SE" sz="1400" dirty="0">
              <a:latin typeface="Times New Roman" panose="02020603050405020304" pitchFamily="18" charset="0"/>
              <a:cs typeface="Times New Roman" panose="02020603050405020304" pitchFamily="18" charset="0"/>
            </a:endParaRPr>
          </a:p>
        </p:txBody>
      </p:sp>
      <p:pic>
        <p:nvPicPr>
          <p:cNvPr id="12292" name="Picture 7" descr="C:\Users\AA29372\AppData\Local\Microsoft\Windows\Temporary Internet Files\Content.IE5\MQH7T5W8\MC900434389[1].wmf"/>
          <p:cNvPicPr>
            <a:picLocks noChangeAspect="1" noChangeArrowheads="1"/>
          </p:cNvPicPr>
          <p:nvPr/>
        </p:nvPicPr>
        <p:blipFill>
          <a:blip r:embed="rId3" cstate="print"/>
          <a:srcRect/>
          <a:stretch>
            <a:fillRect/>
          </a:stretch>
        </p:blipFill>
        <p:spPr bwMode="auto">
          <a:xfrm>
            <a:off x="5818187" y="4560682"/>
            <a:ext cx="1473201" cy="1722359"/>
          </a:xfrm>
          <a:prstGeom prst="rect">
            <a:avLst/>
          </a:prstGeom>
          <a:noFill/>
          <a:ln w="9525">
            <a:noFill/>
            <a:miter lim="800000"/>
            <a:headEnd/>
            <a:tailEnd/>
          </a:ln>
        </p:spPr>
      </p:pic>
      <p:sp>
        <p:nvSpPr>
          <p:cNvPr id="12293" name="Anpassad 27">
            <a:hlinkClick r:id="" action="ppaction://noaction" highlightClick="1"/>
          </p:cNvPr>
          <p:cNvSpPr>
            <a:spLocks noChangeArrowheads="1"/>
          </p:cNvSpPr>
          <p:nvPr/>
        </p:nvSpPr>
        <p:spPr bwMode="auto">
          <a:xfrm>
            <a:off x="4643636" y="3249588"/>
            <a:ext cx="214313" cy="242887"/>
          </a:xfrm>
          <a:prstGeom prst="actionButtonBlank">
            <a:avLst/>
          </a:prstGeom>
          <a:solidFill>
            <a:schemeClr val="accent1"/>
          </a:solidFill>
          <a:ln w="9525" algn="ctr">
            <a:solidFill>
              <a:schemeClr val="tx1"/>
            </a:solidFill>
            <a:round/>
            <a:headEnd/>
            <a:tailEnd/>
          </a:ln>
        </p:spPr>
        <p:txBody>
          <a:bodyPr/>
          <a:lstStyle/>
          <a:p>
            <a:endParaRPr lang="sv-SE" dirty="0">
              <a:latin typeface="Times New Roman" panose="02020603050405020304" pitchFamily="18" charset="0"/>
              <a:cs typeface="Times New Roman" panose="02020603050405020304" pitchFamily="18" charset="0"/>
            </a:endParaRPr>
          </a:p>
        </p:txBody>
      </p:sp>
      <p:sp>
        <p:nvSpPr>
          <p:cNvPr id="12294" name="Anpassad 33">
            <a:hlinkClick r:id="" action="ppaction://noaction" highlightClick="1"/>
          </p:cNvPr>
          <p:cNvSpPr>
            <a:spLocks noChangeArrowheads="1"/>
          </p:cNvSpPr>
          <p:nvPr/>
        </p:nvSpPr>
        <p:spPr bwMode="auto">
          <a:xfrm>
            <a:off x="475556" y="2097508"/>
            <a:ext cx="214313" cy="242887"/>
          </a:xfrm>
          <a:prstGeom prst="actionButtonBlank">
            <a:avLst/>
          </a:prstGeom>
          <a:solidFill>
            <a:schemeClr val="accent1"/>
          </a:solidFill>
          <a:ln w="9525" algn="ctr">
            <a:solidFill>
              <a:schemeClr val="tx1"/>
            </a:solidFill>
            <a:round/>
            <a:headEnd/>
            <a:tailEnd/>
          </a:ln>
        </p:spPr>
        <p:txBody>
          <a:bodyPr/>
          <a:lstStyle/>
          <a:p>
            <a:endParaRPr lang="sv-SE" dirty="0">
              <a:latin typeface="Times New Roman" panose="02020603050405020304" pitchFamily="18" charset="0"/>
              <a:cs typeface="Times New Roman" panose="02020603050405020304" pitchFamily="18" charset="0"/>
            </a:endParaRPr>
          </a:p>
        </p:txBody>
      </p:sp>
      <p:sp>
        <p:nvSpPr>
          <p:cNvPr id="12295" name="Anpassad 34">
            <a:hlinkClick r:id="" action="ppaction://noaction" highlightClick="1"/>
          </p:cNvPr>
          <p:cNvSpPr>
            <a:spLocks noChangeArrowheads="1"/>
          </p:cNvSpPr>
          <p:nvPr/>
        </p:nvSpPr>
        <p:spPr bwMode="auto">
          <a:xfrm>
            <a:off x="1016795" y="1535533"/>
            <a:ext cx="214312" cy="242888"/>
          </a:xfrm>
          <a:prstGeom prst="actionButtonBlank">
            <a:avLst/>
          </a:prstGeom>
          <a:solidFill>
            <a:schemeClr val="accent1"/>
          </a:solidFill>
          <a:ln w="9525" algn="ctr">
            <a:solidFill>
              <a:schemeClr val="tx1"/>
            </a:solidFill>
            <a:round/>
            <a:headEnd/>
            <a:tailEnd/>
          </a:ln>
        </p:spPr>
        <p:txBody>
          <a:bodyPr/>
          <a:lstStyle/>
          <a:p>
            <a:endParaRPr lang="sv-SE" dirty="0">
              <a:latin typeface="Times New Roman" panose="02020603050405020304" pitchFamily="18" charset="0"/>
              <a:cs typeface="Times New Roman" panose="02020603050405020304" pitchFamily="18" charset="0"/>
            </a:endParaRPr>
          </a:p>
        </p:txBody>
      </p:sp>
      <p:sp>
        <p:nvSpPr>
          <p:cNvPr id="12296" name="Anpassad 35">
            <a:hlinkClick r:id="" action="ppaction://noaction" highlightClick="1"/>
          </p:cNvPr>
          <p:cNvSpPr>
            <a:spLocks noChangeArrowheads="1"/>
          </p:cNvSpPr>
          <p:nvPr/>
        </p:nvSpPr>
        <p:spPr bwMode="auto">
          <a:xfrm>
            <a:off x="1310433" y="4008517"/>
            <a:ext cx="214312" cy="242887"/>
          </a:xfrm>
          <a:prstGeom prst="actionButtonBlank">
            <a:avLst/>
          </a:prstGeom>
          <a:solidFill>
            <a:schemeClr val="accent1"/>
          </a:solidFill>
          <a:ln w="9525" algn="ctr">
            <a:solidFill>
              <a:schemeClr val="tx1"/>
            </a:solidFill>
            <a:round/>
            <a:headEnd/>
            <a:tailEnd/>
          </a:ln>
        </p:spPr>
        <p:txBody>
          <a:bodyPr/>
          <a:lstStyle/>
          <a:p>
            <a:endParaRPr lang="sv-SE" dirty="0">
              <a:latin typeface="Times New Roman" panose="02020603050405020304" pitchFamily="18" charset="0"/>
              <a:cs typeface="Times New Roman" panose="02020603050405020304" pitchFamily="18" charset="0"/>
            </a:endParaRPr>
          </a:p>
        </p:txBody>
      </p:sp>
      <p:sp>
        <p:nvSpPr>
          <p:cNvPr id="12297" name="Anpassad 36">
            <a:hlinkClick r:id="" action="ppaction://noaction" highlightClick="1"/>
          </p:cNvPr>
          <p:cNvSpPr>
            <a:spLocks noChangeArrowheads="1"/>
          </p:cNvSpPr>
          <p:nvPr/>
        </p:nvSpPr>
        <p:spPr bwMode="auto">
          <a:xfrm>
            <a:off x="4750793" y="2103959"/>
            <a:ext cx="214312" cy="242887"/>
          </a:xfrm>
          <a:prstGeom prst="actionButtonBlank">
            <a:avLst/>
          </a:prstGeom>
          <a:solidFill>
            <a:schemeClr val="accent1"/>
          </a:solidFill>
          <a:ln w="9525" algn="ctr">
            <a:solidFill>
              <a:schemeClr val="tx1"/>
            </a:solidFill>
            <a:round/>
            <a:headEnd/>
            <a:tailEnd/>
          </a:ln>
        </p:spPr>
        <p:txBody>
          <a:bodyPr/>
          <a:lstStyle/>
          <a:p>
            <a:endParaRPr lang="sv-SE" dirty="0">
              <a:latin typeface="Times New Roman" panose="02020603050405020304" pitchFamily="18" charset="0"/>
              <a:cs typeface="Times New Roman" panose="02020603050405020304" pitchFamily="18" charset="0"/>
            </a:endParaRPr>
          </a:p>
        </p:txBody>
      </p:sp>
      <p:sp>
        <p:nvSpPr>
          <p:cNvPr id="12298" name="Anpassad 37">
            <a:hlinkClick r:id="" action="ppaction://noaction" highlightClick="1"/>
          </p:cNvPr>
          <p:cNvSpPr>
            <a:spLocks noChangeArrowheads="1"/>
          </p:cNvSpPr>
          <p:nvPr/>
        </p:nvSpPr>
        <p:spPr bwMode="auto">
          <a:xfrm>
            <a:off x="2217326" y="3006700"/>
            <a:ext cx="214312" cy="242888"/>
          </a:xfrm>
          <a:prstGeom prst="actionButtonBlank">
            <a:avLst/>
          </a:prstGeom>
          <a:solidFill>
            <a:schemeClr val="accent1"/>
          </a:solidFill>
          <a:ln w="9525" algn="ctr">
            <a:solidFill>
              <a:schemeClr val="tx1"/>
            </a:solidFill>
            <a:round/>
            <a:headEnd/>
            <a:tailEnd/>
          </a:ln>
        </p:spPr>
        <p:txBody>
          <a:bodyPr/>
          <a:lstStyle/>
          <a:p>
            <a:endParaRPr lang="sv-SE" dirty="0">
              <a:latin typeface="Times New Roman" panose="02020603050405020304" pitchFamily="18" charset="0"/>
              <a:cs typeface="Times New Roman" panose="02020603050405020304" pitchFamily="18" charset="0"/>
            </a:endParaRPr>
          </a:p>
        </p:txBody>
      </p:sp>
      <p:sp>
        <p:nvSpPr>
          <p:cNvPr id="12299" name="Anpassad 38">
            <a:hlinkClick r:id="" action="ppaction://noaction" highlightClick="1"/>
          </p:cNvPr>
          <p:cNvSpPr>
            <a:spLocks noChangeArrowheads="1"/>
          </p:cNvSpPr>
          <p:nvPr/>
        </p:nvSpPr>
        <p:spPr bwMode="auto">
          <a:xfrm>
            <a:off x="7519095" y="2588660"/>
            <a:ext cx="214312" cy="242887"/>
          </a:xfrm>
          <a:prstGeom prst="actionButtonBlank">
            <a:avLst/>
          </a:prstGeom>
          <a:solidFill>
            <a:schemeClr val="accent1"/>
          </a:solidFill>
          <a:ln w="9525" algn="ctr">
            <a:solidFill>
              <a:schemeClr val="tx1"/>
            </a:solidFill>
            <a:round/>
            <a:headEnd/>
            <a:tailEnd/>
          </a:ln>
        </p:spPr>
        <p:txBody>
          <a:bodyPr/>
          <a:lstStyle/>
          <a:p>
            <a:endParaRPr lang="sv-SE" dirty="0">
              <a:latin typeface="Times New Roman" panose="02020603050405020304" pitchFamily="18" charset="0"/>
              <a:cs typeface="Times New Roman" panose="02020603050405020304" pitchFamily="18" charset="0"/>
            </a:endParaRPr>
          </a:p>
        </p:txBody>
      </p:sp>
      <p:sp>
        <p:nvSpPr>
          <p:cNvPr id="12300" name="Anpassad 39">
            <a:hlinkClick r:id="" action="ppaction://noaction" highlightClick="1"/>
          </p:cNvPr>
          <p:cNvSpPr>
            <a:spLocks noChangeArrowheads="1"/>
          </p:cNvSpPr>
          <p:nvPr/>
        </p:nvSpPr>
        <p:spPr bwMode="auto">
          <a:xfrm>
            <a:off x="2571700" y="1837770"/>
            <a:ext cx="214312" cy="242888"/>
          </a:xfrm>
          <a:prstGeom prst="actionButtonBlank">
            <a:avLst/>
          </a:prstGeom>
          <a:solidFill>
            <a:schemeClr val="accent1"/>
          </a:solidFill>
          <a:ln w="9525" algn="ctr">
            <a:solidFill>
              <a:schemeClr val="tx1"/>
            </a:solidFill>
            <a:round/>
            <a:headEnd/>
            <a:tailEnd/>
          </a:ln>
        </p:spPr>
        <p:txBody>
          <a:bodyPr/>
          <a:lstStyle/>
          <a:p>
            <a:endParaRPr lang="sv-SE" dirty="0">
              <a:latin typeface="Times New Roman" panose="02020603050405020304" pitchFamily="18" charset="0"/>
              <a:cs typeface="Times New Roman" panose="02020603050405020304" pitchFamily="18" charset="0"/>
            </a:endParaRPr>
          </a:p>
        </p:txBody>
      </p:sp>
      <p:sp>
        <p:nvSpPr>
          <p:cNvPr id="12301" name="Anpassad 40">
            <a:hlinkClick r:id="" action="ppaction://noaction" highlightClick="1"/>
          </p:cNvPr>
          <p:cNvSpPr>
            <a:spLocks noChangeArrowheads="1"/>
          </p:cNvSpPr>
          <p:nvPr/>
        </p:nvSpPr>
        <p:spPr bwMode="auto">
          <a:xfrm>
            <a:off x="1638150" y="2538040"/>
            <a:ext cx="214313" cy="242887"/>
          </a:xfrm>
          <a:prstGeom prst="actionButtonBlank">
            <a:avLst/>
          </a:prstGeom>
          <a:solidFill>
            <a:schemeClr val="accent1"/>
          </a:solidFill>
          <a:ln w="9525" algn="ctr">
            <a:solidFill>
              <a:schemeClr val="tx1"/>
            </a:solidFill>
            <a:round/>
            <a:headEnd/>
            <a:tailEnd/>
          </a:ln>
        </p:spPr>
        <p:txBody>
          <a:bodyPr/>
          <a:lstStyle/>
          <a:p>
            <a:endParaRPr lang="sv-SE" dirty="0">
              <a:latin typeface="Times New Roman" panose="02020603050405020304" pitchFamily="18" charset="0"/>
              <a:cs typeface="Times New Roman" panose="02020603050405020304" pitchFamily="18" charset="0"/>
            </a:endParaRPr>
          </a:p>
        </p:txBody>
      </p:sp>
      <p:sp>
        <p:nvSpPr>
          <p:cNvPr id="14" name="Anpassad 39">
            <a:hlinkClick r:id="" action="ppaction://noaction" highlightClick="1"/>
          </p:cNvPr>
          <p:cNvSpPr>
            <a:spLocks noChangeArrowheads="1"/>
          </p:cNvSpPr>
          <p:nvPr/>
        </p:nvSpPr>
        <p:spPr bwMode="auto">
          <a:xfrm>
            <a:off x="3693652" y="1554769"/>
            <a:ext cx="214312" cy="242888"/>
          </a:xfrm>
          <a:prstGeom prst="actionButtonBlank">
            <a:avLst/>
          </a:prstGeom>
          <a:solidFill>
            <a:schemeClr val="accent1"/>
          </a:solidFill>
          <a:ln w="9525" algn="ctr">
            <a:solidFill>
              <a:schemeClr val="tx1"/>
            </a:solidFill>
            <a:round/>
            <a:headEnd/>
            <a:tailEnd/>
          </a:ln>
        </p:spPr>
        <p:txBody>
          <a:bodyPr/>
          <a:lstStyle/>
          <a:p>
            <a:endParaRPr lang="sv-SE" dirty="0">
              <a:latin typeface="Times New Roman" panose="02020603050405020304" pitchFamily="18" charset="0"/>
              <a:cs typeface="Times New Roman" panose="02020603050405020304" pitchFamily="18" charset="0"/>
            </a:endParaRPr>
          </a:p>
        </p:txBody>
      </p:sp>
      <p:sp>
        <p:nvSpPr>
          <p:cNvPr id="16" name="Anpassad 35">
            <a:hlinkClick r:id="" action="ppaction://noaction" highlightClick="1"/>
          </p:cNvPr>
          <p:cNvSpPr>
            <a:spLocks noChangeArrowheads="1"/>
          </p:cNvSpPr>
          <p:nvPr/>
        </p:nvSpPr>
        <p:spPr bwMode="auto">
          <a:xfrm>
            <a:off x="2571700" y="4701329"/>
            <a:ext cx="214312" cy="242887"/>
          </a:xfrm>
          <a:prstGeom prst="actionButtonBlank">
            <a:avLst/>
          </a:prstGeom>
          <a:solidFill>
            <a:schemeClr val="accent1"/>
          </a:solidFill>
          <a:ln w="9525" algn="ctr">
            <a:solidFill>
              <a:schemeClr val="tx1"/>
            </a:solidFill>
            <a:round/>
            <a:headEnd/>
            <a:tailEnd/>
          </a:ln>
        </p:spPr>
        <p:txBody>
          <a:bodyPr/>
          <a:lstStyle/>
          <a:p>
            <a:endParaRPr lang="sv-SE" dirty="0">
              <a:latin typeface="Times New Roman" panose="02020603050405020304" pitchFamily="18" charset="0"/>
              <a:cs typeface="Times New Roman" panose="02020603050405020304" pitchFamily="18" charset="0"/>
            </a:endParaRPr>
          </a:p>
        </p:txBody>
      </p:sp>
      <p:sp>
        <p:nvSpPr>
          <p:cNvPr id="2" name="textruta 1"/>
          <p:cNvSpPr txBox="1"/>
          <p:nvPr/>
        </p:nvSpPr>
        <p:spPr>
          <a:xfrm flipH="1">
            <a:off x="2925023" y="4638106"/>
            <a:ext cx="2174722" cy="523220"/>
          </a:xfrm>
          <a:prstGeom prst="rect">
            <a:avLst/>
          </a:prstGeom>
          <a:noFill/>
        </p:spPr>
        <p:txBody>
          <a:bodyPr wrap="square" rtlCol="0">
            <a:spAutoFit/>
          </a:bodyPr>
          <a:lstStyle/>
          <a:p>
            <a:r>
              <a:rPr lang="sv-SE" sz="1400" dirty="0">
                <a:latin typeface="Times New Roman" panose="02020603050405020304" pitchFamily="18" charset="0"/>
                <a:cs typeface="Times New Roman" panose="02020603050405020304" pitchFamily="18" charset="0"/>
              </a:rPr>
              <a:t>Förälder påminner om att det är dags att göra läxan.</a:t>
            </a:r>
          </a:p>
        </p:txBody>
      </p:sp>
      <p:sp>
        <p:nvSpPr>
          <p:cNvPr id="18" name="Anpassad 35">
            <a:hlinkClick r:id="" action="ppaction://noaction" highlightClick="1"/>
          </p:cNvPr>
          <p:cNvSpPr>
            <a:spLocks noChangeArrowheads="1"/>
          </p:cNvSpPr>
          <p:nvPr/>
        </p:nvSpPr>
        <p:spPr bwMode="auto">
          <a:xfrm>
            <a:off x="4992589" y="4010767"/>
            <a:ext cx="214312" cy="242887"/>
          </a:xfrm>
          <a:prstGeom prst="actionButtonBlank">
            <a:avLst/>
          </a:prstGeom>
          <a:solidFill>
            <a:schemeClr val="accent1"/>
          </a:solidFill>
          <a:ln w="9525" algn="ctr">
            <a:solidFill>
              <a:schemeClr val="tx1"/>
            </a:solidFill>
            <a:round/>
            <a:headEnd/>
            <a:tailEnd/>
          </a:ln>
        </p:spPr>
        <p:txBody>
          <a:bodyPr/>
          <a:lstStyle/>
          <a:p>
            <a:endParaRPr lang="sv-SE" dirty="0">
              <a:latin typeface="Times New Roman" panose="02020603050405020304" pitchFamily="18" charset="0"/>
              <a:cs typeface="Times New Roman" panose="02020603050405020304" pitchFamily="18" charset="0"/>
            </a:endParaRPr>
          </a:p>
        </p:txBody>
      </p:sp>
      <p:sp>
        <p:nvSpPr>
          <p:cNvPr id="3" name="textruta 2"/>
          <p:cNvSpPr txBox="1"/>
          <p:nvPr/>
        </p:nvSpPr>
        <p:spPr>
          <a:xfrm>
            <a:off x="5138044" y="3997221"/>
            <a:ext cx="2381051" cy="307777"/>
          </a:xfrm>
          <a:prstGeom prst="rect">
            <a:avLst/>
          </a:prstGeom>
          <a:noFill/>
        </p:spPr>
        <p:txBody>
          <a:bodyPr wrap="square" rtlCol="0">
            <a:spAutoFit/>
          </a:bodyPr>
          <a:lstStyle/>
          <a:p>
            <a:r>
              <a:rPr lang="sv-SE" sz="1400" dirty="0">
                <a:latin typeface="Times New Roman" panose="02020603050405020304" pitchFamily="18" charset="0"/>
                <a:cs typeface="Times New Roman" panose="02020603050405020304" pitchFamily="18" charset="0"/>
              </a:rPr>
              <a:t>Ungdomen gör inte läxan</a:t>
            </a:r>
          </a:p>
        </p:txBody>
      </p:sp>
      <p:sp>
        <p:nvSpPr>
          <p:cNvPr id="20" name="Anpassad 35">
            <a:hlinkClick r:id="" action="ppaction://noaction" highlightClick="1"/>
          </p:cNvPr>
          <p:cNvSpPr>
            <a:spLocks noChangeArrowheads="1"/>
          </p:cNvSpPr>
          <p:nvPr/>
        </p:nvSpPr>
        <p:spPr bwMode="auto">
          <a:xfrm>
            <a:off x="797591" y="3478881"/>
            <a:ext cx="214312" cy="242887"/>
          </a:xfrm>
          <a:prstGeom prst="actionButtonBlank">
            <a:avLst/>
          </a:prstGeom>
          <a:solidFill>
            <a:schemeClr val="accent1"/>
          </a:solidFill>
          <a:ln w="9525" algn="ctr">
            <a:solidFill>
              <a:schemeClr val="tx1"/>
            </a:solidFill>
            <a:round/>
            <a:headEnd/>
            <a:tailEnd/>
          </a:ln>
        </p:spPr>
        <p:txBody>
          <a:bodyPr/>
          <a:lstStyle/>
          <a:p>
            <a:endParaRPr lang="sv-SE" dirty="0">
              <a:latin typeface="Times New Roman" panose="02020603050405020304" pitchFamily="18" charset="0"/>
              <a:cs typeface="Times New Roman" panose="02020603050405020304" pitchFamily="18" charset="0"/>
            </a:endParaRPr>
          </a:p>
        </p:txBody>
      </p:sp>
      <p:pic>
        <p:nvPicPr>
          <p:cNvPr id="21" name="Bildobjekt 20" descr="\\ad.stockholm.se\cli-sd\cc2sd002\003871\Precens\Brottsprevention\Komet1\Administration\Logotype\PLUS\PLUS logo användbar.jpg">
            <a:extLst>
              <a:ext uri="{FF2B5EF4-FFF2-40B4-BE49-F238E27FC236}">
                <a16:creationId xmlns:a16="http://schemas.microsoft.com/office/drawing/2014/main" id="{58BF694B-79A3-4515-861D-58C0EA5F04E4}"/>
              </a:ext>
            </a:extLst>
          </p:cNvPr>
          <p:cNvPicPr/>
          <p:nvPr/>
        </p:nvPicPr>
        <p:blipFill>
          <a:blip r:embed="rId4" cstate="print"/>
          <a:srcRect/>
          <a:stretch>
            <a:fillRect/>
          </a:stretch>
        </p:blipFill>
        <p:spPr bwMode="auto">
          <a:xfrm>
            <a:off x="7449101" y="5940451"/>
            <a:ext cx="1130531" cy="465513"/>
          </a:xfrm>
          <a:prstGeom prst="rect">
            <a:avLst/>
          </a:prstGeom>
          <a:noFill/>
          <a:ln w="9525">
            <a:noFill/>
            <a:miter lim="800000"/>
            <a:headEnd/>
            <a:tailEnd/>
          </a:ln>
        </p:spPr>
      </p:pic>
    </p:spTree>
    <p:extLst>
      <p:ext uri="{BB962C8B-B14F-4D97-AF65-F5344CB8AC3E}">
        <p14:creationId xmlns:p14="http://schemas.microsoft.com/office/powerpoint/2010/main" val="2311544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1"/>
          <p:cNvSpPr>
            <a:spLocks noGrp="1"/>
          </p:cNvSpPr>
          <p:nvPr>
            <p:ph type="title"/>
          </p:nvPr>
        </p:nvSpPr>
        <p:spPr>
          <a:xfrm>
            <a:off x="121186" y="457200"/>
            <a:ext cx="8791460" cy="842962"/>
          </a:xfrm>
        </p:spPr>
        <p:txBody>
          <a:bodyPr>
            <a:normAutofit fontScale="90000"/>
          </a:bodyPr>
          <a:lstStyle/>
          <a:p>
            <a:pPr algn="ctr">
              <a:lnSpc>
                <a:spcPct val="100000"/>
              </a:lnSpc>
            </a:pPr>
            <a:r>
              <a:rPr lang="sv-SE" sz="4000" b="0" dirty="0">
                <a:latin typeface="+mn-lt"/>
                <a:cs typeface="Times New Roman" panose="02020603050405020304" pitchFamily="18" charset="0"/>
              </a:rPr>
              <a:t>SBK barnets beteende – </a:t>
            </a:r>
            <a:br>
              <a:rPr lang="sv-SE" sz="4000" b="0" dirty="0">
                <a:latin typeface="+mn-lt"/>
                <a:cs typeface="Times New Roman" panose="02020603050405020304" pitchFamily="18" charset="0"/>
              </a:rPr>
            </a:br>
            <a:r>
              <a:rPr lang="sv-SE" sz="4000" b="0" dirty="0">
                <a:latin typeface="+mn-lt"/>
                <a:cs typeface="Times New Roman" panose="02020603050405020304" pitchFamily="18" charset="0"/>
              </a:rPr>
              <a:t>fyll i rätt ruta</a:t>
            </a:r>
          </a:p>
        </p:txBody>
      </p:sp>
      <p:sp>
        <p:nvSpPr>
          <p:cNvPr id="12291" name="Platshållare för innehåll 2"/>
          <p:cNvSpPr>
            <a:spLocks noGrp="1"/>
          </p:cNvSpPr>
          <p:nvPr>
            <p:ph idx="1"/>
          </p:nvPr>
        </p:nvSpPr>
        <p:spPr>
          <a:xfrm>
            <a:off x="457200" y="1285875"/>
            <a:ext cx="8178800" cy="4786313"/>
          </a:xfrm>
        </p:spPr>
        <p:txBody>
          <a:bodyPr/>
          <a:lstStyle/>
          <a:p>
            <a:endParaRPr lang="sv-SE" sz="1400" dirty="0">
              <a:latin typeface="Stockholm Type Regular" pitchFamily="50" charset="0"/>
            </a:endParaRPr>
          </a:p>
          <a:p>
            <a:r>
              <a:rPr lang="sv-SE" sz="1400" dirty="0">
                <a:latin typeface="Stockholm Type Regular" pitchFamily="50" charset="0"/>
              </a:rPr>
              <a:t>                   </a:t>
            </a:r>
            <a:r>
              <a:rPr lang="sv-SE" sz="1400" dirty="0">
                <a:solidFill>
                  <a:schemeClr val="accent2"/>
                </a:solidFill>
                <a:latin typeface="Stockholm Type Regular" pitchFamily="50" charset="0"/>
              </a:rPr>
              <a:t>U</a:t>
            </a:r>
            <a:r>
              <a:rPr lang="sv-SE" sz="1400" dirty="0">
                <a:solidFill>
                  <a:schemeClr val="accent2"/>
                </a:solidFill>
                <a:latin typeface="Times New Roman" panose="02020603050405020304" pitchFamily="18" charset="0"/>
                <a:cs typeface="Times New Roman" panose="02020603050405020304" pitchFamily="18" charset="0"/>
              </a:rPr>
              <a:t>ttråkad (S)                                            </a:t>
            </a:r>
            <a:r>
              <a:rPr lang="sv-SE" sz="1400" dirty="0">
                <a:latin typeface="Times New Roman" panose="02020603050405020304" pitchFamily="18" charset="0"/>
                <a:cs typeface="Times New Roman" panose="02020603050405020304" pitchFamily="18" charset="0"/>
              </a:rPr>
              <a:t>		 </a:t>
            </a:r>
            <a:r>
              <a:rPr lang="sv-SE" sz="1400" dirty="0">
                <a:solidFill>
                  <a:schemeClr val="accent4"/>
                </a:solidFill>
                <a:latin typeface="Times New Roman" panose="02020603050405020304" pitchFamily="18" charset="0"/>
                <a:cs typeface="Times New Roman" panose="02020603050405020304" pitchFamily="18" charset="0"/>
              </a:rPr>
              <a:t>Förälder blir irriterad, skäller (K</a:t>
            </a:r>
            <a:r>
              <a:rPr lang="sv-SE" sz="1400" dirty="0">
                <a:latin typeface="Times New Roman" panose="02020603050405020304" pitchFamily="18" charset="0"/>
                <a:cs typeface="Times New Roman" panose="02020603050405020304" pitchFamily="18" charset="0"/>
              </a:rPr>
              <a:t>)</a:t>
            </a:r>
          </a:p>
          <a:p>
            <a:r>
              <a:rPr lang="sv-SE" sz="1400" dirty="0">
                <a:solidFill>
                  <a:schemeClr val="accent4"/>
                </a:solidFill>
                <a:latin typeface="Times New Roman" panose="02020603050405020304" pitchFamily="18" charset="0"/>
                <a:cs typeface="Times New Roman" panose="02020603050405020304" pitchFamily="18" charset="0"/>
              </a:rPr>
              <a:t>                                                     Inte uttråkad längre (K)</a:t>
            </a:r>
          </a:p>
          <a:p>
            <a:r>
              <a:rPr lang="sv-SE" sz="1400" dirty="0">
                <a:latin typeface="Times New Roman" panose="02020603050405020304" pitchFamily="18" charset="0"/>
                <a:cs typeface="Times New Roman" panose="02020603050405020304" pitchFamily="18" charset="0"/>
              </a:rPr>
              <a:t>       </a:t>
            </a:r>
            <a:r>
              <a:rPr lang="sv-SE" sz="1400" dirty="0">
                <a:solidFill>
                  <a:schemeClr val="accent2"/>
                </a:solidFill>
                <a:latin typeface="Times New Roman" panose="02020603050405020304" pitchFamily="18" charset="0"/>
                <a:cs typeface="Times New Roman" panose="02020603050405020304" pitchFamily="18" charset="0"/>
              </a:rPr>
              <a:t>Vet inte hur talet skall räknas (S)                                              </a:t>
            </a:r>
            <a:r>
              <a:rPr lang="sv-SE" sz="1400" dirty="0">
                <a:solidFill>
                  <a:schemeClr val="accent4"/>
                </a:solidFill>
                <a:latin typeface="Times New Roman" panose="02020603050405020304" pitchFamily="18" charset="0"/>
                <a:cs typeface="Times New Roman" panose="02020603050405020304" pitchFamily="18" charset="0"/>
              </a:rPr>
              <a:t>Glad att se ny </a:t>
            </a:r>
            <a:r>
              <a:rPr lang="sv-SE" sz="1400" dirty="0" err="1">
                <a:solidFill>
                  <a:schemeClr val="accent4"/>
                </a:solidFill>
                <a:latin typeface="Times New Roman" panose="02020603050405020304" pitchFamily="18" charset="0"/>
                <a:cs typeface="Times New Roman" panose="02020603050405020304" pitchFamily="18" charset="0"/>
              </a:rPr>
              <a:t>väninbjudan</a:t>
            </a:r>
            <a:r>
              <a:rPr lang="sv-SE" sz="1400" dirty="0">
                <a:solidFill>
                  <a:schemeClr val="accent4"/>
                </a:solidFill>
                <a:latin typeface="Times New Roman" panose="02020603050405020304" pitchFamily="18" charset="0"/>
                <a:cs typeface="Times New Roman" panose="02020603050405020304" pitchFamily="18" charset="0"/>
              </a:rPr>
              <a:t> (K)</a:t>
            </a:r>
          </a:p>
          <a:p>
            <a:r>
              <a:rPr lang="sv-SE" sz="1400" dirty="0">
                <a:latin typeface="Times New Roman" panose="02020603050405020304" pitchFamily="18" charset="0"/>
                <a:cs typeface="Times New Roman" panose="02020603050405020304" pitchFamily="18" charset="0"/>
              </a:rPr>
              <a:t>                                                        </a:t>
            </a:r>
          </a:p>
          <a:p>
            <a:r>
              <a:rPr lang="sv-SE" sz="1400" dirty="0">
                <a:latin typeface="Times New Roman" panose="02020603050405020304" pitchFamily="18" charset="0"/>
                <a:cs typeface="Times New Roman" panose="02020603050405020304" pitchFamily="18" charset="0"/>
              </a:rPr>
              <a:t>                                 </a:t>
            </a:r>
            <a:r>
              <a:rPr lang="sv-SE" sz="1400" dirty="0">
                <a:solidFill>
                  <a:schemeClr val="accent2"/>
                </a:solidFill>
                <a:latin typeface="Times New Roman" panose="02020603050405020304" pitchFamily="18" charset="0"/>
                <a:cs typeface="Times New Roman" panose="02020603050405020304" pitchFamily="18" charset="0"/>
              </a:rPr>
              <a:t>Nyfiken på om någon kompis hört av sig (S)              </a:t>
            </a:r>
          </a:p>
          <a:p>
            <a:r>
              <a:rPr lang="sv-SE" sz="1400" dirty="0">
                <a:latin typeface="Times New Roman" panose="02020603050405020304" pitchFamily="18" charset="0"/>
                <a:cs typeface="Times New Roman" panose="02020603050405020304" pitchFamily="18" charset="0"/>
              </a:rPr>
              <a:t>                                                    					              </a:t>
            </a:r>
            <a:r>
              <a:rPr lang="sv-SE" sz="1400" b="1" dirty="0">
                <a:latin typeface="Times New Roman" panose="02020603050405020304" pitchFamily="18" charset="0"/>
                <a:cs typeface="Times New Roman" panose="02020603050405020304" pitchFamily="18" charset="0"/>
              </a:rPr>
              <a:t>”Chattar” (B)                    </a:t>
            </a:r>
          </a:p>
          <a:p>
            <a:r>
              <a:rPr lang="sv-SE" sz="1400" dirty="0">
                <a:latin typeface="Times New Roman" panose="02020603050405020304" pitchFamily="18" charset="0"/>
                <a:cs typeface="Times New Roman" panose="02020603050405020304" pitchFamily="18" charset="0"/>
              </a:rPr>
              <a:t>                                              </a:t>
            </a:r>
            <a:r>
              <a:rPr lang="sv-SE" sz="1400" dirty="0">
                <a:solidFill>
                  <a:schemeClr val="accent4"/>
                </a:solidFill>
                <a:latin typeface="Times New Roman" panose="02020603050405020304" pitchFamily="18" charset="0"/>
                <a:cs typeface="Times New Roman" panose="02020603050405020304" pitchFamily="18" charset="0"/>
              </a:rPr>
              <a:t>Slipper känna sig dum (K)      </a:t>
            </a:r>
          </a:p>
          <a:p>
            <a:r>
              <a:rPr lang="sv-SE" sz="1400" dirty="0">
                <a:latin typeface="Times New Roman" panose="02020603050405020304" pitchFamily="18" charset="0"/>
                <a:cs typeface="Times New Roman" panose="02020603050405020304" pitchFamily="18" charset="0"/>
              </a:rPr>
              <a:t>                                                                                                     </a:t>
            </a:r>
            <a:r>
              <a:rPr lang="sv-SE" sz="1400" dirty="0">
                <a:solidFill>
                  <a:schemeClr val="accent4"/>
                </a:solidFill>
                <a:latin typeface="Times New Roman" panose="02020603050405020304" pitchFamily="18" charset="0"/>
                <a:cs typeface="Times New Roman" panose="02020603050405020304" pitchFamily="18" charset="0"/>
              </a:rPr>
              <a:t>Flera fönster öppna i datorn (K)</a:t>
            </a:r>
          </a:p>
          <a:p>
            <a:r>
              <a:rPr lang="sv-SE" sz="1400" dirty="0">
                <a:latin typeface="Times New Roman" panose="02020603050405020304" pitchFamily="18" charset="0"/>
                <a:cs typeface="Times New Roman" panose="02020603050405020304" pitchFamily="18" charset="0"/>
              </a:rPr>
              <a:t>              </a:t>
            </a:r>
            <a:r>
              <a:rPr lang="sv-SE" sz="1400" dirty="0">
                <a:solidFill>
                  <a:schemeClr val="accent4"/>
                </a:solidFill>
                <a:latin typeface="Times New Roman" panose="02020603050405020304" pitchFamily="18" charset="0"/>
                <a:cs typeface="Times New Roman" panose="02020603050405020304" pitchFamily="18" charset="0"/>
              </a:rPr>
              <a:t>Förälder smäller i dörren och går iväg  (K)             </a:t>
            </a:r>
          </a:p>
          <a:p>
            <a:r>
              <a:rPr lang="sv-SE" sz="1400" dirty="0">
                <a:latin typeface="Times New Roman" panose="02020603050405020304" pitchFamily="18" charset="0"/>
                <a:cs typeface="Times New Roman" panose="02020603050405020304" pitchFamily="18" charset="0"/>
              </a:rPr>
              <a:t>                                                                                                  </a:t>
            </a:r>
          </a:p>
          <a:p>
            <a:r>
              <a:rPr lang="sv-SE" sz="1400" dirty="0">
                <a:latin typeface="Times New Roman" panose="02020603050405020304" pitchFamily="18" charset="0"/>
                <a:cs typeface="Times New Roman" panose="02020603050405020304" pitchFamily="18" charset="0"/>
              </a:rPr>
              <a:t>                          </a:t>
            </a:r>
            <a:r>
              <a:rPr lang="sv-SE" sz="1400" dirty="0">
                <a:solidFill>
                  <a:schemeClr val="accent2"/>
                </a:solidFill>
                <a:latin typeface="Times New Roman" panose="02020603050405020304" pitchFamily="18" charset="0"/>
                <a:cs typeface="Times New Roman" panose="02020603050405020304" pitchFamily="18" charset="0"/>
              </a:rPr>
              <a:t>Vid datorn, ska göra svår matteläxa (S)</a:t>
            </a:r>
            <a:r>
              <a:rPr lang="sv-SE" sz="1400" dirty="0">
                <a:solidFill>
                  <a:schemeClr val="accent2"/>
                </a:solidFill>
                <a:latin typeface="Stockholm Type Regular" pitchFamily="50" charset="0"/>
              </a:rPr>
              <a:t>         </a:t>
            </a:r>
          </a:p>
          <a:p>
            <a:endParaRPr lang="sv-SE" sz="1400" dirty="0"/>
          </a:p>
          <a:p>
            <a:pPr>
              <a:buFont typeface="Monotype Sorts" pitchFamily="2" charset="2"/>
              <a:buNone/>
            </a:pPr>
            <a:endParaRPr lang="sv-SE" sz="1400" dirty="0">
              <a:latin typeface="Times New Roman" panose="02020603050405020304" pitchFamily="18" charset="0"/>
              <a:cs typeface="Times New Roman" panose="02020603050405020304" pitchFamily="18" charset="0"/>
            </a:endParaRPr>
          </a:p>
        </p:txBody>
      </p:sp>
      <p:sp>
        <p:nvSpPr>
          <p:cNvPr id="12293" name="Anpassad 27">
            <a:hlinkClick r:id="" action="ppaction://noaction" highlightClick="1"/>
          </p:cNvPr>
          <p:cNvSpPr>
            <a:spLocks noChangeArrowheads="1"/>
          </p:cNvSpPr>
          <p:nvPr/>
        </p:nvSpPr>
        <p:spPr bwMode="auto">
          <a:xfrm>
            <a:off x="4643636" y="3249588"/>
            <a:ext cx="214313" cy="242887"/>
          </a:xfrm>
          <a:prstGeom prst="actionButtonBlank">
            <a:avLst/>
          </a:prstGeom>
          <a:solidFill>
            <a:schemeClr val="accent1"/>
          </a:solidFill>
          <a:ln w="9525" algn="ctr">
            <a:solidFill>
              <a:schemeClr val="tx1"/>
            </a:solidFill>
            <a:round/>
            <a:headEnd/>
            <a:tailEnd/>
          </a:ln>
        </p:spPr>
        <p:txBody>
          <a:bodyPr/>
          <a:lstStyle/>
          <a:p>
            <a:endParaRPr lang="sv-SE" dirty="0">
              <a:latin typeface="Times New Roman" panose="02020603050405020304" pitchFamily="18" charset="0"/>
              <a:cs typeface="Times New Roman" panose="02020603050405020304" pitchFamily="18" charset="0"/>
            </a:endParaRPr>
          </a:p>
        </p:txBody>
      </p:sp>
      <p:sp>
        <p:nvSpPr>
          <p:cNvPr id="12294" name="Anpassad 33">
            <a:hlinkClick r:id="" action="ppaction://noaction" highlightClick="1"/>
          </p:cNvPr>
          <p:cNvSpPr>
            <a:spLocks noChangeArrowheads="1"/>
          </p:cNvSpPr>
          <p:nvPr/>
        </p:nvSpPr>
        <p:spPr bwMode="auto">
          <a:xfrm>
            <a:off x="475556" y="2097508"/>
            <a:ext cx="214313" cy="242887"/>
          </a:xfrm>
          <a:prstGeom prst="actionButtonBlank">
            <a:avLst/>
          </a:prstGeom>
          <a:solidFill>
            <a:schemeClr val="accent1"/>
          </a:solidFill>
          <a:ln w="9525" algn="ctr">
            <a:solidFill>
              <a:schemeClr val="tx1"/>
            </a:solidFill>
            <a:round/>
            <a:headEnd/>
            <a:tailEnd/>
          </a:ln>
        </p:spPr>
        <p:txBody>
          <a:bodyPr/>
          <a:lstStyle/>
          <a:p>
            <a:endParaRPr lang="sv-SE" dirty="0">
              <a:latin typeface="Times New Roman" panose="02020603050405020304" pitchFamily="18" charset="0"/>
              <a:cs typeface="Times New Roman" panose="02020603050405020304" pitchFamily="18" charset="0"/>
            </a:endParaRPr>
          </a:p>
        </p:txBody>
      </p:sp>
      <p:sp>
        <p:nvSpPr>
          <p:cNvPr id="12295" name="Anpassad 34">
            <a:hlinkClick r:id="" action="ppaction://noaction" highlightClick="1"/>
          </p:cNvPr>
          <p:cNvSpPr>
            <a:spLocks noChangeArrowheads="1"/>
          </p:cNvSpPr>
          <p:nvPr/>
        </p:nvSpPr>
        <p:spPr bwMode="auto">
          <a:xfrm>
            <a:off x="1016795" y="1535533"/>
            <a:ext cx="214312" cy="242888"/>
          </a:xfrm>
          <a:prstGeom prst="actionButtonBlank">
            <a:avLst/>
          </a:prstGeom>
          <a:solidFill>
            <a:schemeClr val="accent1"/>
          </a:solidFill>
          <a:ln w="9525" algn="ctr">
            <a:solidFill>
              <a:schemeClr val="tx1"/>
            </a:solidFill>
            <a:round/>
            <a:headEnd/>
            <a:tailEnd/>
          </a:ln>
        </p:spPr>
        <p:txBody>
          <a:bodyPr/>
          <a:lstStyle/>
          <a:p>
            <a:endParaRPr lang="sv-SE" dirty="0">
              <a:latin typeface="Times New Roman" panose="02020603050405020304" pitchFamily="18" charset="0"/>
              <a:cs typeface="Times New Roman" panose="02020603050405020304" pitchFamily="18" charset="0"/>
            </a:endParaRPr>
          </a:p>
        </p:txBody>
      </p:sp>
      <p:sp>
        <p:nvSpPr>
          <p:cNvPr id="12296" name="Anpassad 35">
            <a:hlinkClick r:id="" action="ppaction://noaction" highlightClick="1"/>
          </p:cNvPr>
          <p:cNvSpPr>
            <a:spLocks noChangeArrowheads="1"/>
          </p:cNvSpPr>
          <p:nvPr/>
        </p:nvSpPr>
        <p:spPr bwMode="auto">
          <a:xfrm>
            <a:off x="1310433" y="4008517"/>
            <a:ext cx="214312" cy="242887"/>
          </a:xfrm>
          <a:prstGeom prst="actionButtonBlank">
            <a:avLst/>
          </a:prstGeom>
          <a:solidFill>
            <a:schemeClr val="accent1"/>
          </a:solidFill>
          <a:ln w="9525" algn="ctr">
            <a:solidFill>
              <a:schemeClr val="tx1"/>
            </a:solidFill>
            <a:round/>
            <a:headEnd/>
            <a:tailEnd/>
          </a:ln>
        </p:spPr>
        <p:txBody>
          <a:bodyPr/>
          <a:lstStyle/>
          <a:p>
            <a:endParaRPr lang="sv-SE" dirty="0">
              <a:latin typeface="Times New Roman" panose="02020603050405020304" pitchFamily="18" charset="0"/>
              <a:cs typeface="Times New Roman" panose="02020603050405020304" pitchFamily="18" charset="0"/>
            </a:endParaRPr>
          </a:p>
        </p:txBody>
      </p:sp>
      <p:sp>
        <p:nvSpPr>
          <p:cNvPr id="12297" name="Anpassad 36">
            <a:hlinkClick r:id="" action="ppaction://noaction" highlightClick="1"/>
          </p:cNvPr>
          <p:cNvSpPr>
            <a:spLocks noChangeArrowheads="1"/>
          </p:cNvSpPr>
          <p:nvPr/>
        </p:nvSpPr>
        <p:spPr bwMode="auto">
          <a:xfrm>
            <a:off x="4857949" y="2087985"/>
            <a:ext cx="214312" cy="242887"/>
          </a:xfrm>
          <a:prstGeom prst="actionButtonBlank">
            <a:avLst/>
          </a:prstGeom>
          <a:solidFill>
            <a:schemeClr val="accent1"/>
          </a:solidFill>
          <a:ln w="9525" algn="ctr">
            <a:solidFill>
              <a:schemeClr val="tx1"/>
            </a:solidFill>
            <a:round/>
            <a:headEnd/>
            <a:tailEnd/>
          </a:ln>
        </p:spPr>
        <p:txBody>
          <a:bodyPr/>
          <a:lstStyle/>
          <a:p>
            <a:endParaRPr lang="sv-SE" dirty="0">
              <a:latin typeface="Times New Roman" panose="02020603050405020304" pitchFamily="18" charset="0"/>
              <a:cs typeface="Times New Roman" panose="02020603050405020304" pitchFamily="18" charset="0"/>
            </a:endParaRPr>
          </a:p>
        </p:txBody>
      </p:sp>
      <p:sp>
        <p:nvSpPr>
          <p:cNvPr id="12298" name="Anpassad 37">
            <a:hlinkClick r:id="" action="ppaction://noaction" highlightClick="1"/>
          </p:cNvPr>
          <p:cNvSpPr>
            <a:spLocks noChangeArrowheads="1"/>
          </p:cNvSpPr>
          <p:nvPr/>
        </p:nvSpPr>
        <p:spPr bwMode="auto">
          <a:xfrm>
            <a:off x="2217326" y="3006700"/>
            <a:ext cx="214312" cy="242888"/>
          </a:xfrm>
          <a:prstGeom prst="actionButtonBlank">
            <a:avLst/>
          </a:prstGeom>
          <a:solidFill>
            <a:schemeClr val="accent1"/>
          </a:solidFill>
          <a:ln w="9525" algn="ctr">
            <a:solidFill>
              <a:schemeClr val="tx1"/>
            </a:solidFill>
            <a:round/>
            <a:headEnd/>
            <a:tailEnd/>
          </a:ln>
        </p:spPr>
        <p:txBody>
          <a:bodyPr/>
          <a:lstStyle/>
          <a:p>
            <a:endParaRPr lang="sv-SE" dirty="0">
              <a:latin typeface="Times New Roman" panose="02020603050405020304" pitchFamily="18" charset="0"/>
              <a:cs typeface="Times New Roman" panose="02020603050405020304" pitchFamily="18" charset="0"/>
            </a:endParaRPr>
          </a:p>
        </p:txBody>
      </p:sp>
      <p:sp>
        <p:nvSpPr>
          <p:cNvPr id="12299" name="Anpassad 38">
            <a:hlinkClick r:id="" action="ppaction://noaction" highlightClick="1"/>
          </p:cNvPr>
          <p:cNvSpPr>
            <a:spLocks noChangeArrowheads="1"/>
          </p:cNvSpPr>
          <p:nvPr/>
        </p:nvSpPr>
        <p:spPr bwMode="auto">
          <a:xfrm>
            <a:off x="7158038" y="2787525"/>
            <a:ext cx="214312" cy="242887"/>
          </a:xfrm>
          <a:prstGeom prst="actionButtonBlank">
            <a:avLst/>
          </a:prstGeom>
          <a:solidFill>
            <a:schemeClr val="accent1"/>
          </a:solidFill>
          <a:ln w="9525" algn="ctr">
            <a:solidFill>
              <a:schemeClr val="tx1"/>
            </a:solidFill>
            <a:round/>
            <a:headEnd/>
            <a:tailEnd/>
          </a:ln>
        </p:spPr>
        <p:txBody>
          <a:bodyPr/>
          <a:lstStyle/>
          <a:p>
            <a:endParaRPr lang="sv-SE" dirty="0">
              <a:latin typeface="Times New Roman" panose="02020603050405020304" pitchFamily="18" charset="0"/>
              <a:cs typeface="Times New Roman" panose="02020603050405020304" pitchFamily="18" charset="0"/>
            </a:endParaRPr>
          </a:p>
        </p:txBody>
      </p:sp>
      <p:sp>
        <p:nvSpPr>
          <p:cNvPr id="12300" name="Anpassad 39">
            <a:hlinkClick r:id="" action="ppaction://noaction" highlightClick="1"/>
          </p:cNvPr>
          <p:cNvSpPr>
            <a:spLocks noChangeArrowheads="1"/>
          </p:cNvSpPr>
          <p:nvPr/>
        </p:nvSpPr>
        <p:spPr bwMode="auto">
          <a:xfrm>
            <a:off x="2571700" y="1837770"/>
            <a:ext cx="214312" cy="242888"/>
          </a:xfrm>
          <a:prstGeom prst="actionButtonBlank">
            <a:avLst/>
          </a:prstGeom>
          <a:solidFill>
            <a:schemeClr val="accent1"/>
          </a:solidFill>
          <a:ln w="9525" algn="ctr">
            <a:solidFill>
              <a:schemeClr val="tx1"/>
            </a:solidFill>
            <a:round/>
            <a:headEnd/>
            <a:tailEnd/>
          </a:ln>
        </p:spPr>
        <p:txBody>
          <a:bodyPr/>
          <a:lstStyle/>
          <a:p>
            <a:endParaRPr lang="sv-SE" dirty="0">
              <a:latin typeface="Times New Roman" panose="02020603050405020304" pitchFamily="18" charset="0"/>
              <a:cs typeface="Times New Roman" panose="02020603050405020304" pitchFamily="18" charset="0"/>
            </a:endParaRPr>
          </a:p>
        </p:txBody>
      </p:sp>
      <p:sp>
        <p:nvSpPr>
          <p:cNvPr id="12301" name="Anpassad 40">
            <a:hlinkClick r:id="" action="ppaction://noaction" highlightClick="1"/>
          </p:cNvPr>
          <p:cNvSpPr>
            <a:spLocks noChangeArrowheads="1"/>
          </p:cNvSpPr>
          <p:nvPr/>
        </p:nvSpPr>
        <p:spPr bwMode="auto">
          <a:xfrm>
            <a:off x="1638150" y="2538040"/>
            <a:ext cx="214313" cy="242887"/>
          </a:xfrm>
          <a:prstGeom prst="actionButtonBlank">
            <a:avLst/>
          </a:prstGeom>
          <a:solidFill>
            <a:schemeClr val="accent1"/>
          </a:solidFill>
          <a:ln w="9525" algn="ctr">
            <a:solidFill>
              <a:schemeClr val="tx1"/>
            </a:solidFill>
            <a:round/>
            <a:headEnd/>
            <a:tailEnd/>
          </a:ln>
        </p:spPr>
        <p:txBody>
          <a:bodyPr/>
          <a:lstStyle/>
          <a:p>
            <a:endParaRPr lang="sv-SE" dirty="0">
              <a:latin typeface="Times New Roman" panose="02020603050405020304" pitchFamily="18" charset="0"/>
              <a:cs typeface="Times New Roman" panose="02020603050405020304" pitchFamily="18" charset="0"/>
            </a:endParaRPr>
          </a:p>
        </p:txBody>
      </p:sp>
      <p:sp>
        <p:nvSpPr>
          <p:cNvPr id="14" name="Anpassad 39">
            <a:hlinkClick r:id="" action="ppaction://noaction" highlightClick="1"/>
          </p:cNvPr>
          <p:cNvSpPr>
            <a:spLocks noChangeArrowheads="1"/>
          </p:cNvSpPr>
          <p:nvPr/>
        </p:nvSpPr>
        <p:spPr bwMode="auto">
          <a:xfrm>
            <a:off x="5711638" y="1554769"/>
            <a:ext cx="214312" cy="242888"/>
          </a:xfrm>
          <a:prstGeom prst="actionButtonBlank">
            <a:avLst/>
          </a:prstGeom>
          <a:solidFill>
            <a:schemeClr val="accent1"/>
          </a:solidFill>
          <a:ln w="9525" algn="ctr">
            <a:solidFill>
              <a:schemeClr val="tx1"/>
            </a:solidFill>
            <a:round/>
            <a:headEnd/>
            <a:tailEnd/>
          </a:ln>
        </p:spPr>
        <p:txBody>
          <a:bodyPr/>
          <a:lstStyle/>
          <a:p>
            <a:endParaRPr lang="sv-SE" dirty="0">
              <a:latin typeface="Times New Roman" panose="02020603050405020304" pitchFamily="18" charset="0"/>
              <a:cs typeface="Times New Roman" panose="02020603050405020304" pitchFamily="18" charset="0"/>
            </a:endParaRPr>
          </a:p>
        </p:txBody>
      </p:sp>
      <p:sp>
        <p:nvSpPr>
          <p:cNvPr id="16" name="Anpassad 35">
            <a:hlinkClick r:id="" action="ppaction://noaction" highlightClick="1"/>
          </p:cNvPr>
          <p:cNvSpPr>
            <a:spLocks noChangeArrowheads="1"/>
          </p:cNvSpPr>
          <p:nvPr/>
        </p:nvSpPr>
        <p:spPr bwMode="auto">
          <a:xfrm>
            <a:off x="2571700" y="4701329"/>
            <a:ext cx="214312" cy="242887"/>
          </a:xfrm>
          <a:prstGeom prst="actionButtonBlank">
            <a:avLst/>
          </a:prstGeom>
          <a:solidFill>
            <a:schemeClr val="accent1"/>
          </a:solidFill>
          <a:ln w="9525" algn="ctr">
            <a:solidFill>
              <a:schemeClr val="tx1"/>
            </a:solidFill>
            <a:round/>
            <a:headEnd/>
            <a:tailEnd/>
          </a:ln>
        </p:spPr>
        <p:txBody>
          <a:bodyPr/>
          <a:lstStyle/>
          <a:p>
            <a:endParaRPr lang="sv-SE" dirty="0">
              <a:latin typeface="Times New Roman" panose="02020603050405020304" pitchFamily="18" charset="0"/>
              <a:cs typeface="Times New Roman" panose="02020603050405020304" pitchFamily="18" charset="0"/>
            </a:endParaRPr>
          </a:p>
        </p:txBody>
      </p:sp>
      <p:sp>
        <p:nvSpPr>
          <p:cNvPr id="2" name="textruta 1"/>
          <p:cNvSpPr txBox="1"/>
          <p:nvPr/>
        </p:nvSpPr>
        <p:spPr>
          <a:xfrm flipH="1">
            <a:off x="2925023" y="4638106"/>
            <a:ext cx="2403722" cy="523220"/>
          </a:xfrm>
          <a:prstGeom prst="rect">
            <a:avLst/>
          </a:prstGeom>
          <a:noFill/>
        </p:spPr>
        <p:txBody>
          <a:bodyPr wrap="square" rtlCol="0">
            <a:spAutoFit/>
          </a:bodyPr>
          <a:lstStyle/>
          <a:p>
            <a:r>
              <a:rPr lang="sv-SE" sz="1400" dirty="0">
                <a:solidFill>
                  <a:schemeClr val="accent2"/>
                </a:solidFill>
                <a:latin typeface="Times New Roman" panose="02020603050405020304" pitchFamily="18" charset="0"/>
                <a:cs typeface="Times New Roman" panose="02020603050405020304" pitchFamily="18" charset="0"/>
              </a:rPr>
              <a:t>Förälder påminner om att det är dags att göra läxan. (S)</a:t>
            </a:r>
          </a:p>
        </p:txBody>
      </p:sp>
      <p:sp>
        <p:nvSpPr>
          <p:cNvPr id="18" name="Anpassad 35">
            <a:hlinkClick r:id="" action="ppaction://noaction" highlightClick="1"/>
          </p:cNvPr>
          <p:cNvSpPr>
            <a:spLocks noChangeArrowheads="1"/>
          </p:cNvSpPr>
          <p:nvPr/>
        </p:nvSpPr>
        <p:spPr bwMode="auto">
          <a:xfrm>
            <a:off x="4992589" y="4010767"/>
            <a:ext cx="214312" cy="242887"/>
          </a:xfrm>
          <a:prstGeom prst="actionButtonBlank">
            <a:avLst/>
          </a:prstGeom>
          <a:solidFill>
            <a:schemeClr val="accent1"/>
          </a:solidFill>
          <a:ln w="9525" algn="ctr">
            <a:solidFill>
              <a:schemeClr val="tx1"/>
            </a:solidFill>
            <a:round/>
            <a:headEnd/>
            <a:tailEnd/>
          </a:ln>
        </p:spPr>
        <p:txBody>
          <a:bodyPr/>
          <a:lstStyle/>
          <a:p>
            <a:endParaRPr lang="sv-SE" dirty="0">
              <a:latin typeface="Times New Roman" panose="02020603050405020304" pitchFamily="18" charset="0"/>
              <a:cs typeface="Times New Roman" panose="02020603050405020304" pitchFamily="18" charset="0"/>
            </a:endParaRPr>
          </a:p>
        </p:txBody>
      </p:sp>
      <p:sp>
        <p:nvSpPr>
          <p:cNvPr id="3" name="textruta 2"/>
          <p:cNvSpPr txBox="1"/>
          <p:nvPr/>
        </p:nvSpPr>
        <p:spPr>
          <a:xfrm>
            <a:off x="5138044" y="3997221"/>
            <a:ext cx="2381051" cy="307777"/>
          </a:xfrm>
          <a:prstGeom prst="rect">
            <a:avLst/>
          </a:prstGeom>
          <a:noFill/>
        </p:spPr>
        <p:txBody>
          <a:bodyPr wrap="square" rtlCol="0">
            <a:spAutoFit/>
          </a:bodyPr>
          <a:lstStyle/>
          <a:p>
            <a:r>
              <a:rPr lang="sv-SE" sz="1400" dirty="0">
                <a:solidFill>
                  <a:srgbClr val="289D93"/>
                </a:solidFill>
                <a:latin typeface="Times New Roman" panose="02020603050405020304" pitchFamily="18" charset="0"/>
                <a:cs typeface="Times New Roman" panose="02020603050405020304" pitchFamily="18" charset="0"/>
              </a:rPr>
              <a:t>Ungdomen gör inte läxan (K</a:t>
            </a:r>
            <a:r>
              <a:rPr lang="sv-SE" sz="1400" dirty="0">
                <a:latin typeface="Times New Roman" panose="02020603050405020304" pitchFamily="18" charset="0"/>
                <a:cs typeface="Times New Roman" panose="02020603050405020304" pitchFamily="18" charset="0"/>
              </a:rPr>
              <a:t>)</a:t>
            </a:r>
          </a:p>
        </p:txBody>
      </p:sp>
      <p:sp>
        <p:nvSpPr>
          <p:cNvPr id="20" name="Anpassad 35">
            <a:hlinkClick r:id="" action="ppaction://noaction" highlightClick="1"/>
          </p:cNvPr>
          <p:cNvSpPr>
            <a:spLocks noChangeArrowheads="1"/>
          </p:cNvSpPr>
          <p:nvPr/>
        </p:nvSpPr>
        <p:spPr bwMode="auto">
          <a:xfrm>
            <a:off x="797591" y="3478881"/>
            <a:ext cx="214312" cy="242887"/>
          </a:xfrm>
          <a:prstGeom prst="actionButtonBlank">
            <a:avLst/>
          </a:prstGeom>
          <a:solidFill>
            <a:schemeClr val="accent1"/>
          </a:solidFill>
          <a:ln w="9525" algn="ctr">
            <a:solidFill>
              <a:schemeClr val="tx1"/>
            </a:solidFill>
            <a:round/>
            <a:headEnd/>
            <a:tailEnd/>
          </a:ln>
        </p:spPr>
        <p:txBody>
          <a:bodyPr/>
          <a:lstStyle/>
          <a:p>
            <a:endParaRPr lang="sv-SE" dirty="0">
              <a:latin typeface="Times New Roman" panose="02020603050405020304" pitchFamily="18" charset="0"/>
              <a:cs typeface="Times New Roman" panose="02020603050405020304" pitchFamily="18" charset="0"/>
            </a:endParaRPr>
          </a:p>
        </p:txBody>
      </p:sp>
      <p:pic>
        <p:nvPicPr>
          <p:cNvPr id="21" name="Picture 7" descr="C:\Users\AA29372\AppData\Local\Microsoft\Windows\Temporary Internet Files\Content.IE5\MQH7T5W8\MC900434389[1].wmf">
            <a:extLst>
              <a:ext uri="{FF2B5EF4-FFF2-40B4-BE49-F238E27FC236}">
                <a16:creationId xmlns:a16="http://schemas.microsoft.com/office/drawing/2014/main" id="{43CD8678-EC35-456B-BBD6-0732607BD7FC}"/>
              </a:ext>
            </a:extLst>
          </p:cNvPr>
          <p:cNvPicPr>
            <a:picLocks noChangeAspect="1" noChangeArrowheads="1"/>
          </p:cNvPicPr>
          <p:nvPr/>
        </p:nvPicPr>
        <p:blipFill>
          <a:blip r:embed="rId3" cstate="print"/>
          <a:srcRect/>
          <a:stretch>
            <a:fillRect/>
          </a:stretch>
        </p:blipFill>
        <p:spPr bwMode="auto">
          <a:xfrm>
            <a:off x="5829012" y="4572347"/>
            <a:ext cx="1451552" cy="1999556"/>
          </a:xfrm>
          <a:prstGeom prst="rect">
            <a:avLst/>
          </a:prstGeom>
          <a:noFill/>
          <a:ln w="9525">
            <a:noFill/>
            <a:miter lim="800000"/>
            <a:headEnd/>
            <a:tailEnd/>
          </a:ln>
        </p:spPr>
      </p:pic>
      <p:pic>
        <p:nvPicPr>
          <p:cNvPr id="22" name="Bildobjekt 21" descr="\\ad.stockholm.se\cli-sd\cc2sd002\003871\Precens\Brottsprevention\Komet1\Administration\Logotype\PLUS\PLUS logo användbar.jpg">
            <a:extLst>
              <a:ext uri="{FF2B5EF4-FFF2-40B4-BE49-F238E27FC236}">
                <a16:creationId xmlns:a16="http://schemas.microsoft.com/office/drawing/2014/main" id="{A46F4DC6-BF2F-4B79-ACF1-0A02075942C8}"/>
              </a:ext>
            </a:extLst>
          </p:cNvPr>
          <p:cNvPicPr/>
          <p:nvPr/>
        </p:nvPicPr>
        <p:blipFill>
          <a:blip r:embed="rId4" cstate="print"/>
          <a:srcRect/>
          <a:stretch>
            <a:fillRect/>
          </a:stretch>
        </p:blipFill>
        <p:spPr bwMode="auto">
          <a:xfrm>
            <a:off x="7449101" y="5940451"/>
            <a:ext cx="1130531" cy="465513"/>
          </a:xfrm>
          <a:prstGeom prst="rect">
            <a:avLst/>
          </a:prstGeom>
          <a:noFill/>
          <a:ln w="9525">
            <a:noFill/>
            <a:miter lim="800000"/>
            <a:headEnd/>
            <a:tailEnd/>
          </a:ln>
        </p:spPr>
      </p:pic>
    </p:spTree>
    <p:extLst>
      <p:ext uri="{BB962C8B-B14F-4D97-AF65-F5344CB8AC3E}">
        <p14:creationId xmlns:p14="http://schemas.microsoft.com/office/powerpoint/2010/main" val="1148956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br>
              <a:rPr lang="sv-SE" sz="4000" b="0" dirty="0">
                <a:latin typeface="+mn-lt"/>
                <a:cs typeface="Times New Roman" panose="02020603050405020304" pitchFamily="18" charset="0"/>
              </a:rPr>
            </a:br>
            <a:r>
              <a:rPr lang="sv-SE" sz="4000" b="0" dirty="0">
                <a:latin typeface="+mn-lt"/>
                <a:cs typeface="Times New Roman" panose="02020603050405020304" pitchFamily="18" charset="0"/>
              </a:rPr>
              <a:t>Utbildningsdag 4</a:t>
            </a:r>
          </a:p>
        </p:txBody>
      </p:sp>
      <p:sp>
        <p:nvSpPr>
          <p:cNvPr id="3" name="Platshållare för innehåll 2"/>
          <p:cNvSpPr>
            <a:spLocks noGrp="1"/>
          </p:cNvSpPr>
          <p:nvPr>
            <p:ph idx="1"/>
          </p:nvPr>
        </p:nvSpPr>
        <p:spPr>
          <a:xfrm>
            <a:off x="457200" y="1565119"/>
            <a:ext cx="8231188" cy="4132125"/>
          </a:xfrm>
        </p:spPr>
        <p:txBody>
          <a:bodyPr/>
          <a:lstStyle/>
          <a:p>
            <a:pPr marL="609600" indent="-609600">
              <a:lnSpc>
                <a:spcPct val="90000"/>
              </a:lnSpc>
              <a:buNone/>
            </a:pPr>
            <a:r>
              <a:rPr lang="sv-SE" sz="2400" b="1" dirty="0">
                <a:cs typeface="Times New Roman" panose="02020603050405020304" pitchFamily="18" charset="0"/>
              </a:rPr>
              <a:t>09.00 - 12.00</a:t>
            </a:r>
          </a:p>
          <a:p>
            <a:pPr marL="609600" indent="-609600">
              <a:lnSpc>
                <a:spcPct val="90000"/>
              </a:lnSpc>
            </a:pPr>
            <a:r>
              <a:rPr lang="sv-SE" sz="2400" dirty="0">
                <a:cs typeface="Times New Roman" panose="02020603050405020304" pitchFamily="18" charset="0"/>
              </a:rPr>
              <a:t>Uppföljningsträff</a:t>
            </a:r>
          </a:p>
          <a:p>
            <a:pPr marL="609600" indent="-609600">
              <a:lnSpc>
                <a:spcPct val="90000"/>
              </a:lnSpc>
            </a:pPr>
            <a:r>
              <a:rPr lang="sv-SE" sz="2400" dirty="0">
                <a:cs typeface="Times New Roman" panose="02020603050405020304" pitchFamily="18" charset="0"/>
              </a:rPr>
              <a:t>Beteendeanalys</a:t>
            </a:r>
          </a:p>
          <a:p>
            <a:pPr marL="609600" indent="-609600">
              <a:lnSpc>
                <a:spcPct val="90000"/>
              </a:lnSpc>
            </a:pPr>
            <a:r>
              <a:rPr lang="sv-SE" sz="2400" dirty="0">
                <a:cs typeface="Times New Roman" panose="02020603050405020304" pitchFamily="18" charset="0"/>
              </a:rPr>
              <a:t>                                  </a:t>
            </a:r>
          </a:p>
          <a:p>
            <a:pPr marL="609600" indent="-609600">
              <a:lnSpc>
                <a:spcPct val="90000"/>
              </a:lnSpc>
              <a:buNone/>
            </a:pPr>
            <a:r>
              <a:rPr lang="sv-SE" sz="2400" b="1" dirty="0">
                <a:cs typeface="Times New Roman" panose="02020603050405020304" pitchFamily="18" charset="0"/>
              </a:rPr>
              <a:t>12.00 – 13.00</a:t>
            </a:r>
          </a:p>
          <a:p>
            <a:pPr marL="609600" indent="-609600">
              <a:lnSpc>
                <a:spcPct val="90000"/>
              </a:lnSpc>
            </a:pPr>
            <a:r>
              <a:rPr lang="sv-SE" sz="2400" dirty="0">
                <a:cs typeface="Times New Roman" panose="02020603050405020304" pitchFamily="18" charset="0"/>
              </a:rPr>
              <a:t>Lunch</a:t>
            </a:r>
          </a:p>
          <a:p>
            <a:pPr marL="609600" indent="-609600">
              <a:lnSpc>
                <a:spcPct val="90000"/>
              </a:lnSpc>
              <a:buNone/>
            </a:pPr>
            <a:endParaRPr lang="sv-SE" sz="2400" dirty="0">
              <a:cs typeface="Times New Roman" panose="02020603050405020304" pitchFamily="18" charset="0"/>
            </a:endParaRPr>
          </a:p>
          <a:p>
            <a:pPr marL="609600" indent="-609600">
              <a:lnSpc>
                <a:spcPct val="90000"/>
              </a:lnSpc>
              <a:buNone/>
            </a:pPr>
            <a:r>
              <a:rPr lang="sv-SE" sz="2400" b="1" dirty="0">
                <a:cs typeface="Times New Roman" panose="02020603050405020304" pitchFamily="18" charset="0"/>
              </a:rPr>
              <a:t>13.00 – 16.00</a:t>
            </a:r>
          </a:p>
          <a:p>
            <a:pPr marL="609600" indent="-609600">
              <a:lnSpc>
                <a:spcPct val="90000"/>
              </a:lnSpc>
            </a:pPr>
            <a:r>
              <a:rPr lang="sv-SE" sz="2400" dirty="0">
                <a:cs typeface="Times New Roman" panose="02020603050405020304" pitchFamily="18" charset="0"/>
              </a:rPr>
              <a:t>Handledning</a:t>
            </a:r>
          </a:p>
          <a:p>
            <a:endParaRPr lang="sv-SE" sz="1600" dirty="0">
              <a:latin typeface="Times New Roman" panose="02020603050405020304" pitchFamily="18" charset="0"/>
              <a:cs typeface="Times New Roman" panose="02020603050405020304" pitchFamily="18" charset="0"/>
            </a:endParaRPr>
          </a:p>
        </p:txBody>
      </p:sp>
      <p:pic>
        <p:nvPicPr>
          <p:cNvPr id="6" name="Bildobjekt 5">
            <a:extLst>
              <a:ext uri="{FF2B5EF4-FFF2-40B4-BE49-F238E27FC236}">
                <a16:creationId xmlns:a16="http://schemas.microsoft.com/office/drawing/2014/main" id="{2488A450-3E00-4159-A3B3-0F72814EE428}"/>
              </a:ext>
            </a:extLst>
          </p:cNvPr>
          <p:cNvPicPr/>
          <p:nvPr/>
        </p:nvPicPr>
        <p:blipFill>
          <a:blip r:embed="rId3" cstate="print"/>
          <a:srcRect/>
          <a:stretch>
            <a:fillRect/>
          </a:stretch>
        </p:blipFill>
        <p:spPr bwMode="auto">
          <a:xfrm>
            <a:off x="7557857" y="5962201"/>
            <a:ext cx="1130531" cy="465513"/>
          </a:xfrm>
          <a:prstGeom prst="rect">
            <a:avLst/>
          </a:prstGeom>
          <a:noFill/>
          <a:ln w="9525">
            <a:noFill/>
            <a:miter lim="800000"/>
            <a:headEnd/>
            <a:tailEnd/>
          </a:ln>
        </p:spPr>
      </p:pic>
    </p:spTree>
    <p:extLst>
      <p:ext uri="{BB962C8B-B14F-4D97-AF65-F5344CB8AC3E}">
        <p14:creationId xmlns:p14="http://schemas.microsoft.com/office/powerpoint/2010/main" val="15473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4000" b="0" dirty="0">
                <a:latin typeface="+mn-lt"/>
                <a:cs typeface="Times New Roman" panose="02020603050405020304" pitchFamily="18" charset="0"/>
              </a:rPr>
              <a:t>SBK i KOMET-termer</a:t>
            </a:r>
          </a:p>
        </p:txBody>
      </p:sp>
      <p:sp>
        <p:nvSpPr>
          <p:cNvPr id="3" name="Platshållare för innehåll 2"/>
          <p:cNvSpPr>
            <a:spLocks noGrp="1"/>
          </p:cNvSpPr>
          <p:nvPr>
            <p:ph idx="1"/>
          </p:nvPr>
        </p:nvSpPr>
        <p:spPr/>
        <p:txBody>
          <a:bodyPr/>
          <a:lstStyle/>
          <a:p>
            <a:endParaRPr lang="sv-SE" sz="1800" dirty="0">
              <a:latin typeface="Times New Roman" panose="02020603050405020304" pitchFamily="18" charset="0"/>
              <a:cs typeface="Times New Roman" panose="02020603050405020304" pitchFamily="18" charset="0"/>
            </a:endParaRPr>
          </a:p>
          <a:p>
            <a:endParaRPr lang="sv-SE" sz="1800" dirty="0">
              <a:latin typeface="Times New Roman" panose="02020603050405020304" pitchFamily="18" charset="0"/>
              <a:cs typeface="Times New Roman" panose="02020603050405020304" pitchFamily="18" charset="0"/>
            </a:endParaRPr>
          </a:p>
          <a:p>
            <a:endParaRPr lang="sv-SE" sz="1800" dirty="0">
              <a:latin typeface="Times New Roman" panose="02020603050405020304" pitchFamily="18" charset="0"/>
              <a:cs typeface="Times New Roman" panose="02020603050405020304" pitchFamily="18" charset="0"/>
            </a:endParaRPr>
          </a:p>
        </p:txBody>
      </p:sp>
      <p:sp>
        <p:nvSpPr>
          <p:cNvPr id="4" name="Rektangel med rundade hörn 3"/>
          <p:cNvSpPr/>
          <p:nvPr/>
        </p:nvSpPr>
        <p:spPr>
          <a:xfrm>
            <a:off x="233873" y="1394169"/>
            <a:ext cx="1857404" cy="1863356"/>
          </a:xfrm>
          <a:prstGeom prst="roundRect">
            <a:avLst>
              <a:gd name="adj" fmla="val 155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S</a:t>
            </a:r>
          </a:p>
        </p:txBody>
      </p:sp>
      <p:sp>
        <p:nvSpPr>
          <p:cNvPr id="6" name="Ellips 5"/>
          <p:cNvSpPr/>
          <p:nvPr/>
        </p:nvSpPr>
        <p:spPr>
          <a:xfrm>
            <a:off x="3273901" y="1252583"/>
            <a:ext cx="2254065" cy="2013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B</a:t>
            </a:r>
          </a:p>
        </p:txBody>
      </p:sp>
      <p:sp>
        <p:nvSpPr>
          <p:cNvPr id="7" name="Höger 6"/>
          <p:cNvSpPr/>
          <p:nvPr/>
        </p:nvSpPr>
        <p:spPr>
          <a:xfrm>
            <a:off x="5640565" y="45025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BCAAD0"/>
              </a:solidFill>
              <a:effectLst/>
              <a:uLnTx/>
              <a:uFillTx/>
              <a:latin typeface="Times New Roman" panose="02020603050405020304" pitchFamily="18" charset="0"/>
              <a:ea typeface="+mn-ea"/>
              <a:cs typeface="Times New Roman" panose="02020603050405020304" pitchFamily="18" charset="0"/>
            </a:endParaRPr>
          </a:p>
        </p:txBody>
      </p:sp>
      <p:sp>
        <p:nvSpPr>
          <p:cNvPr id="8" name="Höger 7"/>
          <p:cNvSpPr/>
          <p:nvPr/>
        </p:nvSpPr>
        <p:spPr>
          <a:xfrm>
            <a:off x="5631151" y="208353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BCAAD0"/>
              </a:solidFill>
              <a:effectLst/>
              <a:uLnTx/>
              <a:uFillTx/>
              <a:latin typeface="Times New Roman" panose="02020603050405020304" pitchFamily="18" charset="0"/>
              <a:ea typeface="+mn-ea"/>
              <a:cs typeface="Times New Roman" panose="02020603050405020304" pitchFamily="18" charset="0"/>
            </a:endParaRPr>
          </a:p>
        </p:txBody>
      </p:sp>
      <p:sp>
        <p:nvSpPr>
          <p:cNvPr id="9" name="Rektangel med rundade hörn 8"/>
          <p:cNvSpPr/>
          <p:nvPr/>
        </p:nvSpPr>
        <p:spPr>
          <a:xfrm>
            <a:off x="6682643" y="3761001"/>
            <a:ext cx="2254064" cy="1863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b="1" dirty="0">
                <a:solidFill>
                  <a:srgbClr val="000000"/>
                </a:solidFill>
                <a:latin typeface="Arial"/>
                <a:cs typeface="Times New Roman" panose="02020603050405020304" pitchFamily="18" charset="0"/>
              </a:rPr>
              <a:t>B</a:t>
            </a:r>
            <a:endParaRPr kumimoji="0" lang="sv-SE" sz="18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p:txBody>
      </p:sp>
      <p:pic>
        <p:nvPicPr>
          <p:cNvPr id="10" name="Bildobjekt 9"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11" name="Rektangel med rundade hörn 3">
            <a:extLst>
              <a:ext uri="{FF2B5EF4-FFF2-40B4-BE49-F238E27FC236}">
                <a16:creationId xmlns:a16="http://schemas.microsoft.com/office/drawing/2014/main" id="{4A5EB80A-5D7D-42B3-894B-5851FF7C85AC}"/>
              </a:ext>
            </a:extLst>
          </p:cNvPr>
          <p:cNvSpPr/>
          <p:nvPr/>
        </p:nvSpPr>
        <p:spPr>
          <a:xfrm>
            <a:off x="242334" y="3813233"/>
            <a:ext cx="1857404" cy="1863356"/>
          </a:xfrm>
          <a:prstGeom prst="roundRect">
            <a:avLst>
              <a:gd name="adj" fmla="val 155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b="1" dirty="0">
                <a:solidFill>
                  <a:srgbClr val="000000"/>
                </a:solidFill>
                <a:latin typeface="Arial"/>
                <a:cs typeface="Times New Roman" panose="02020603050405020304" pitchFamily="18" charset="0"/>
              </a:rPr>
              <a:t>FU</a:t>
            </a:r>
            <a:endParaRPr kumimoji="0" lang="sv-S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p:txBody>
      </p:sp>
      <p:sp>
        <p:nvSpPr>
          <p:cNvPr id="12" name="Höger 6">
            <a:extLst>
              <a:ext uri="{FF2B5EF4-FFF2-40B4-BE49-F238E27FC236}">
                <a16:creationId xmlns:a16="http://schemas.microsoft.com/office/drawing/2014/main" id="{81778D56-4241-4555-8A63-D3E48DBDC808}"/>
              </a:ext>
            </a:extLst>
          </p:cNvPr>
          <p:cNvSpPr/>
          <p:nvPr/>
        </p:nvSpPr>
        <p:spPr>
          <a:xfrm>
            <a:off x="2193744" y="211308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BCAAD0"/>
              </a:solidFill>
              <a:effectLst/>
              <a:uLnTx/>
              <a:uFillTx/>
              <a:latin typeface="Times New Roman" panose="02020603050405020304" pitchFamily="18" charset="0"/>
              <a:ea typeface="+mn-ea"/>
              <a:cs typeface="Times New Roman" panose="02020603050405020304" pitchFamily="18" charset="0"/>
            </a:endParaRPr>
          </a:p>
        </p:txBody>
      </p:sp>
      <p:sp>
        <p:nvSpPr>
          <p:cNvPr id="13" name="Höger 6">
            <a:extLst>
              <a:ext uri="{FF2B5EF4-FFF2-40B4-BE49-F238E27FC236}">
                <a16:creationId xmlns:a16="http://schemas.microsoft.com/office/drawing/2014/main" id="{4D5CC828-7516-4013-9424-CFC77C580659}"/>
              </a:ext>
            </a:extLst>
          </p:cNvPr>
          <p:cNvSpPr/>
          <p:nvPr/>
        </p:nvSpPr>
        <p:spPr>
          <a:xfrm>
            <a:off x="2201836" y="45025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BCAAD0"/>
              </a:solidFill>
              <a:effectLst/>
              <a:uLnTx/>
              <a:uFillTx/>
              <a:latin typeface="Times New Roman" panose="02020603050405020304" pitchFamily="18" charset="0"/>
              <a:ea typeface="+mn-ea"/>
              <a:cs typeface="Times New Roman" panose="02020603050405020304" pitchFamily="18" charset="0"/>
            </a:endParaRPr>
          </a:p>
        </p:txBody>
      </p:sp>
      <p:sp>
        <p:nvSpPr>
          <p:cNvPr id="14" name="Ellips 13">
            <a:extLst>
              <a:ext uri="{FF2B5EF4-FFF2-40B4-BE49-F238E27FC236}">
                <a16:creationId xmlns:a16="http://schemas.microsoft.com/office/drawing/2014/main" id="{5861203E-9A7C-463F-956F-E76D36408F07}"/>
              </a:ext>
            </a:extLst>
          </p:cNvPr>
          <p:cNvSpPr/>
          <p:nvPr/>
        </p:nvSpPr>
        <p:spPr>
          <a:xfrm>
            <a:off x="3243914" y="3646216"/>
            <a:ext cx="2254065" cy="2013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p:txBody>
      </p:sp>
      <p:sp>
        <p:nvSpPr>
          <p:cNvPr id="15" name="Rektangel med rundade hörn 8">
            <a:extLst>
              <a:ext uri="{FF2B5EF4-FFF2-40B4-BE49-F238E27FC236}">
                <a16:creationId xmlns:a16="http://schemas.microsoft.com/office/drawing/2014/main" id="{B4D6F617-D857-4101-A3E7-AB70A84AB9EC}"/>
              </a:ext>
            </a:extLst>
          </p:cNvPr>
          <p:cNvSpPr/>
          <p:nvPr/>
        </p:nvSpPr>
        <p:spPr>
          <a:xfrm>
            <a:off x="6682643" y="1394169"/>
            <a:ext cx="2254064" cy="1863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K</a:t>
            </a:r>
            <a:endParaRPr kumimoji="0" lang="sv-SE" sz="18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p:txBody>
      </p:sp>
      <p:pic>
        <p:nvPicPr>
          <p:cNvPr id="18" name="Bild 17" descr="Man som håller en domänkontrollant">
            <a:extLst>
              <a:ext uri="{FF2B5EF4-FFF2-40B4-BE49-F238E27FC236}">
                <a16:creationId xmlns:a16="http://schemas.microsoft.com/office/drawing/2014/main" id="{452CA64B-0D45-4223-860C-2D084FF024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59926" y="2088768"/>
            <a:ext cx="1276350" cy="1295400"/>
          </a:xfrm>
          <a:prstGeom prst="rect">
            <a:avLst/>
          </a:prstGeom>
        </p:spPr>
      </p:pic>
      <p:pic>
        <p:nvPicPr>
          <p:cNvPr id="20" name="Bild 19" descr="Kvinna med Buns">
            <a:extLst>
              <a:ext uri="{FF2B5EF4-FFF2-40B4-BE49-F238E27FC236}">
                <a16:creationId xmlns:a16="http://schemas.microsoft.com/office/drawing/2014/main" id="{5C458BC9-EE30-46F3-AD4E-7DFBA7586A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16350" y="1459480"/>
            <a:ext cx="762000" cy="819150"/>
          </a:xfrm>
          <a:prstGeom prst="rect">
            <a:avLst/>
          </a:prstGeom>
        </p:spPr>
      </p:pic>
      <p:pic>
        <p:nvPicPr>
          <p:cNvPr id="22" name="Bild 21" descr="En uttråkad ansikte">
            <a:extLst>
              <a:ext uri="{FF2B5EF4-FFF2-40B4-BE49-F238E27FC236}">
                <a16:creationId xmlns:a16="http://schemas.microsoft.com/office/drawing/2014/main" id="{A69E4B20-9E72-448B-B94E-02B923D58A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32580" y="1858061"/>
            <a:ext cx="304800" cy="333375"/>
          </a:xfrm>
          <a:prstGeom prst="rect">
            <a:avLst/>
          </a:prstGeom>
        </p:spPr>
      </p:pic>
      <p:pic>
        <p:nvPicPr>
          <p:cNvPr id="24" name="Bild 23" descr="Man som håller en kaffe Mugg">
            <a:extLst>
              <a:ext uri="{FF2B5EF4-FFF2-40B4-BE49-F238E27FC236}">
                <a16:creationId xmlns:a16="http://schemas.microsoft.com/office/drawing/2014/main" id="{4A946F27-A859-4C49-A30C-EF82D0AEB63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446" y="2084707"/>
            <a:ext cx="1390650" cy="1266825"/>
          </a:xfrm>
          <a:prstGeom prst="rect">
            <a:avLst/>
          </a:prstGeom>
        </p:spPr>
      </p:pic>
      <p:pic>
        <p:nvPicPr>
          <p:cNvPr id="26" name="Bild 25" descr="Kvinna med lång sväng hår">
            <a:extLst>
              <a:ext uri="{FF2B5EF4-FFF2-40B4-BE49-F238E27FC236}">
                <a16:creationId xmlns:a16="http://schemas.microsoft.com/office/drawing/2014/main" id="{BC90012B-FB8F-428E-A6C0-2034F8DF2DB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2334" y="1372136"/>
            <a:ext cx="1000125" cy="885825"/>
          </a:xfrm>
          <a:prstGeom prst="rect">
            <a:avLst/>
          </a:prstGeom>
        </p:spPr>
      </p:pic>
      <p:pic>
        <p:nvPicPr>
          <p:cNvPr id="28" name="Bild 27" descr="En glad min">
            <a:extLst>
              <a:ext uri="{FF2B5EF4-FFF2-40B4-BE49-F238E27FC236}">
                <a16:creationId xmlns:a16="http://schemas.microsoft.com/office/drawing/2014/main" id="{5A1DC223-FA5F-41D3-9427-0F7074655EF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96559" y="1805161"/>
            <a:ext cx="304800" cy="314325"/>
          </a:xfrm>
          <a:prstGeom prst="rect">
            <a:avLst/>
          </a:prstGeom>
        </p:spPr>
      </p:pic>
      <p:sp>
        <p:nvSpPr>
          <p:cNvPr id="29" name="Pratbubbla: oval 28">
            <a:extLst>
              <a:ext uri="{FF2B5EF4-FFF2-40B4-BE49-F238E27FC236}">
                <a16:creationId xmlns:a16="http://schemas.microsoft.com/office/drawing/2014/main" id="{A6741220-D6D6-49C7-BACE-4EC3E57F7024}"/>
              </a:ext>
            </a:extLst>
          </p:cNvPr>
          <p:cNvSpPr/>
          <p:nvPr/>
        </p:nvSpPr>
        <p:spPr>
          <a:xfrm>
            <a:off x="1224686" y="1437573"/>
            <a:ext cx="752580" cy="603730"/>
          </a:xfrm>
          <a:prstGeom prst="wedgeEllipseCallout">
            <a:avLst>
              <a:gd name="adj1" fmla="val -48066"/>
              <a:gd name="adj2" fmla="val 5205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rgbClr val="000000"/>
              </a:solidFill>
            </a:endParaRPr>
          </a:p>
        </p:txBody>
      </p:sp>
      <p:pic>
        <p:nvPicPr>
          <p:cNvPr id="30" name="Bildobjekt 29">
            <a:extLst>
              <a:ext uri="{FF2B5EF4-FFF2-40B4-BE49-F238E27FC236}">
                <a16:creationId xmlns:a16="http://schemas.microsoft.com/office/drawing/2014/main" id="{E0AEEE80-6B4F-4189-9DB6-1170A3BC1434}"/>
              </a:ext>
            </a:extLst>
          </p:cNvPr>
          <p:cNvPicPr>
            <a:picLocks noChangeAspect="1"/>
          </p:cNvPicPr>
          <p:nvPr/>
        </p:nvPicPr>
        <p:blipFill>
          <a:blip r:embed="rId16"/>
          <a:stretch>
            <a:fillRect/>
          </a:stretch>
        </p:blipFill>
        <p:spPr>
          <a:xfrm>
            <a:off x="6469284" y="2073962"/>
            <a:ext cx="1390008" cy="1268078"/>
          </a:xfrm>
          <a:prstGeom prst="rect">
            <a:avLst/>
          </a:prstGeom>
        </p:spPr>
      </p:pic>
      <p:pic>
        <p:nvPicPr>
          <p:cNvPr id="31" name="Bild 30" descr="Kvinna med lång sväng hår">
            <a:extLst>
              <a:ext uri="{FF2B5EF4-FFF2-40B4-BE49-F238E27FC236}">
                <a16:creationId xmlns:a16="http://schemas.microsoft.com/office/drawing/2014/main" id="{E42375D9-0D77-4961-8EA4-C5E6426C58D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63564" y="1335536"/>
            <a:ext cx="1000125" cy="885825"/>
          </a:xfrm>
          <a:prstGeom prst="rect">
            <a:avLst/>
          </a:prstGeom>
        </p:spPr>
      </p:pic>
      <p:pic>
        <p:nvPicPr>
          <p:cNvPr id="33" name="Bild 32" descr="Ansikte med hjärta ögon">
            <a:extLst>
              <a:ext uri="{FF2B5EF4-FFF2-40B4-BE49-F238E27FC236}">
                <a16:creationId xmlns:a16="http://schemas.microsoft.com/office/drawing/2014/main" id="{BB59E60F-4FC1-4E52-BBED-8CFE0F24B61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172314" y="1739438"/>
            <a:ext cx="333375" cy="352425"/>
          </a:xfrm>
          <a:prstGeom prst="rect">
            <a:avLst/>
          </a:prstGeom>
        </p:spPr>
      </p:pic>
      <p:sp>
        <p:nvSpPr>
          <p:cNvPr id="34" name="textruta 33">
            <a:extLst>
              <a:ext uri="{FF2B5EF4-FFF2-40B4-BE49-F238E27FC236}">
                <a16:creationId xmlns:a16="http://schemas.microsoft.com/office/drawing/2014/main" id="{1606468B-55C1-484B-BBE7-07FDF0527B96}"/>
              </a:ext>
            </a:extLst>
          </p:cNvPr>
          <p:cNvSpPr txBox="1"/>
          <p:nvPr/>
        </p:nvSpPr>
        <p:spPr>
          <a:xfrm>
            <a:off x="2138282" y="2170739"/>
            <a:ext cx="985006" cy="369332"/>
          </a:xfrm>
          <a:prstGeom prst="rect">
            <a:avLst/>
          </a:prstGeom>
          <a:noFill/>
        </p:spPr>
        <p:txBody>
          <a:bodyPr wrap="square" rtlCol="0">
            <a:spAutoFit/>
          </a:bodyPr>
          <a:lstStyle/>
          <a:p>
            <a:r>
              <a:rPr lang="sv-SE" dirty="0"/>
              <a:t>Gör att</a:t>
            </a:r>
          </a:p>
        </p:txBody>
      </p:sp>
      <p:sp>
        <p:nvSpPr>
          <p:cNvPr id="36" name="textruta 35">
            <a:extLst>
              <a:ext uri="{FF2B5EF4-FFF2-40B4-BE49-F238E27FC236}">
                <a16:creationId xmlns:a16="http://schemas.microsoft.com/office/drawing/2014/main" id="{91AD10A2-5CD9-42F4-AFBD-7B35DB1D051E}"/>
              </a:ext>
            </a:extLst>
          </p:cNvPr>
          <p:cNvSpPr txBox="1"/>
          <p:nvPr/>
        </p:nvSpPr>
        <p:spPr>
          <a:xfrm>
            <a:off x="5608887" y="2153397"/>
            <a:ext cx="927153" cy="369332"/>
          </a:xfrm>
          <a:prstGeom prst="rect">
            <a:avLst/>
          </a:prstGeom>
          <a:noFill/>
        </p:spPr>
        <p:txBody>
          <a:bodyPr wrap="square" rtlCol="0">
            <a:spAutoFit/>
          </a:bodyPr>
          <a:lstStyle/>
          <a:p>
            <a:r>
              <a:rPr lang="sv-SE" dirty="0"/>
              <a:t>För att</a:t>
            </a:r>
          </a:p>
        </p:txBody>
      </p:sp>
    </p:spTree>
    <p:extLst>
      <p:ext uri="{BB962C8B-B14F-4D97-AF65-F5344CB8AC3E}">
        <p14:creationId xmlns:p14="http://schemas.microsoft.com/office/powerpoint/2010/main" val="3812219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36118" y="435892"/>
            <a:ext cx="8671763" cy="879475"/>
          </a:xfrm>
        </p:spPr>
        <p:txBody>
          <a:bodyPr>
            <a:noAutofit/>
          </a:bodyPr>
          <a:lstStyle/>
          <a:p>
            <a:pPr algn="ctr">
              <a:lnSpc>
                <a:spcPct val="100000"/>
              </a:lnSpc>
            </a:pPr>
            <a:r>
              <a:rPr lang="sv-SE" sz="4000" b="0" dirty="0">
                <a:latin typeface="+mn-lt"/>
                <a:cs typeface="Times New Roman" panose="02020603050405020304" pitchFamily="18" charset="0"/>
              </a:rPr>
              <a:t>Från beteendeanalys till beteendeförändring</a:t>
            </a:r>
          </a:p>
        </p:txBody>
      </p:sp>
      <p:sp>
        <p:nvSpPr>
          <p:cNvPr id="3" name="Platshållare för innehåll 2"/>
          <p:cNvSpPr>
            <a:spLocks noGrp="1"/>
          </p:cNvSpPr>
          <p:nvPr>
            <p:ph idx="1"/>
          </p:nvPr>
        </p:nvSpPr>
        <p:spPr>
          <a:xfrm>
            <a:off x="809625" y="1844824"/>
            <a:ext cx="7524750" cy="3946376"/>
          </a:xfrm>
        </p:spPr>
        <p:txBody>
          <a:bodyPr/>
          <a:lstStyle/>
          <a:p>
            <a:pPr marL="342900" indent="-342900">
              <a:buFont typeface="Arial" panose="020B0604020202020204" pitchFamily="34" charset="0"/>
              <a:buChar char="•"/>
            </a:pPr>
            <a:r>
              <a:rPr lang="sv-SE" sz="2400" dirty="0">
                <a:cs typeface="Times New Roman" panose="02020603050405020304" pitchFamily="18" charset="0"/>
              </a:rPr>
              <a:t>Målbeteenden</a:t>
            </a:r>
          </a:p>
          <a:p>
            <a:pPr marL="342900" indent="-342900">
              <a:buFont typeface="Arial" panose="020B0604020202020204" pitchFamily="34" charset="0"/>
              <a:buChar char="•"/>
            </a:pPr>
            <a:r>
              <a:rPr lang="sv-SE" sz="2400" dirty="0">
                <a:cs typeface="Times New Roman" panose="02020603050405020304" pitchFamily="18" charset="0"/>
              </a:rPr>
              <a:t>Positiv och negativ förstärkning och försvagning</a:t>
            </a:r>
          </a:p>
          <a:p>
            <a:pPr marL="342900" indent="-342900">
              <a:buFont typeface="Arial" panose="020B0604020202020204" pitchFamily="34" charset="0"/>
              <a:buChar char="•"/>
            </a:pPr>
            <a:r>
              <a:rPr lang="sv-SE" sz="2400" dirty="0" err="1">
                <a:cs typeface="Times New Roman" panose="02020603050405020304" pitchFamily="18" charset="0"/>
              </a:rPr>
              <a:t>Shaping</a:t>
            </a:r>
            <a:endParaRPr lang="sv-SE" sz="2400" dirty="0">
              <a:cs typeface="Times New Roman" panose="02020603050405020304" pitchFamily="18" charset="0"/>
            </a:endParaRPr>
          </a:p>
          <a:p>
            <a:pPr marL="342900" indent="-342900">
              <a:buFont typeface="Arial" panose="020B0604020202020204" pitchFamily="34" charset="0"/>
              <a:buChar char="•"/>
            </a:pPr>
            <a:r>
              <a:rPr lang="sv-SE" sz="2400" dirty="0">
                <a:cs typeface="Times New Roman" panose="02020603050405020304" pitchFamily="18" charset="0"/>
              </a:rPr>
              <a:t>Modellinlärning </a:t>
            </a:r>
          </a:p>
          <a:p>
            <a:pPr marL="342900" indent="-342900">
              <a:buFont typeface="Arial" panose="020B0604020202020204" pitchFamily="34" charset="0"/>
              <a:buChar char="•"/>
            </a:pPr>
            <a:endParaRPr lang="sv-SE" sz="1600" dirty="0">
              <a:latin typeface="Times New Roman" panose="02020603050405020304" pitchFamily="18" charset="0"/>
              <a:cs typeface="Times New Roman" panose="02020603050405020304" pitchFamily="18" charset="0"/>
            </a:endParaRPr>
          </a:p>
        </p:txBody>
      </p:sp>
      <p:pic>
        <p:nvPicPr>
          <p:cNvPr id="5" name="Bildobjekt 4" descr="\\ad.stockholm.se\cli-sd\cc2sd002\003871\Precens\Brottsprevention\Komet1\Administration\Logotype\PLUS\PLUS logo användbar.jpg">
            <a:extLst>
              <a:ext uri="{FF2B5EF4-FFF2-40B4-BE49-F238E27FC236}">
                <a16:creationId xmlns:a16="http://schemas.microsoft.com/office/drawing/2014/main" id="{B9E1CC99-0E3E-4324-972F-A7C85CEA7222}"/>
              </a:ext>
            </a:extLst>
          </p:cNvPr>
          <p:cNvPicPr/>
          <p:nvPr/>
        </p:nvPicPr>
        <p:blipFill>
          <a:blip r:embed="rId3" cstate="print"/>
          <a:srcRect/>
          <a:stretch>
            <a:fillRect/>
          </a:stretch>
        </p:blipFill>
        <p:spPr bwMode="auto">
          <a:xfrm>
            <a:off x="7449101" y="5940451"/>
            <a:ext cx="1130531" cy="465513"/>
          </a:xfrm>
          <a:prstGeom prst="rect">
            <a:avLst/>
          </a:prstGeom>
          <a:noFill/>
          <a:ln w="9525">
            <a:noFill/>
            <a:miter lim="800000"/>
            <a:headEnd/>
            <a:tailEnd/>
          </a:ln>
        </p:spPr>
      </p:pic>
    </p:spTree>
    <p:extLst>
      <p:ext uri="{BB962C8B-B14F-4D97-AF65-F5344CB8AC3E}">
        <p14:creationId xmlns:p14="http://schemas.microsoft.com/office/powerpoint/2010/main" val="1941727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380BD36-3FB4-47ED-811E-55BBDDFBCC21}"/>
              </a:ext>
            </a:extLst>
          </p:cNvPr>
          <p:cNvPicPr/>
          <p:nvPr/>
        </p:nvPicPr>
        <p:blipFill rotWithShape="1">
          <a:blip r:embed="rId3">
            <a:extLst>
              <a:ext uri="{28A0092B-C50C-407E-A947-70E740481C1C}">
                <a14:useLocalDpi xmlns:a14="http://schemas.microsoft.com/office/drawing/2010/main" val="0"/>
              </a:ext>
            </a:extLst>
          </a:blip>
          <a:srcRect t="6992" b="9946"/>
          <a:stretch/>
        </p:blipFill>
        <p:spPr bwMode="auto">
          <a:xfrm>
            <a:off x="2180492" y="933808"/>
            <a:ext cx="4982250" cy="5006643"/>
          </a:xfrm>
          <a:prstGeom prst="rect">
            <a:avLst/>
          </a:prstGeom>
          <a:noFill/>
        </p:spPr>
      </p:pic>
      <p:sp>
        <p:nvSpPr>
          <p:cNvPr id="15" name="textruta 14">
            <a:extLst>
              <a:ext uri="{FF2B5EF4-FFF2-40B4-BE49-F238E27FC236}">
                <a16:creationId xmlns:a16="http://schemas.microsoft.com/office/drawing/2014/main" id="{F780ACA3-DFB8-4609-8E36-B0E6CD11A710}"/>
              </a:ext>
            </a:extLst>
          </p:cNvPr>
          <p:cNvSpPr txBox="1"/>
          <p:nvPr/>
        </p:nvSpPr>
        <p:spPr>
          <a:xfrm>
            <a:off x="199234" y="3154240"/>
            <a:ext cx="3172617" cy="1384995"/>
          </a:xfrm>
          <a:prstGeom prst="rect">
            <a:avLst/>
          </a:prstGeom>
          <a:noFill/>
        </p:spPr>
        <p:txBody>
          <a:bodyPr wrap="square" rtlCol="0">
            <a:spAutoFit/>
          </a:bodyPr>
          <a:lstStyle/>
          <a:p>
            <a:r>
              <a:rPr lang="sv-SE" sz="2400" b="1" dirty="0">
                <a:latin typeface="+mn-lt"/>
                <a:cs typeface="Times New Roman" panose="02020603050405020304" pitchFamily="18" charset="0"/>
              </a:rPr>
              <a:t>Öka</a:t>
            </a:r>
            <a:r>
              <a:rPr lang="sv-SE" sz="2400" b="0" dirty="0">
                <a:latin typeface="+mn-lt"/>
                <a:cs typeface="Times New Roman" panose="02020603050405020304" pitchFamily="18" charset="0"/>
              </a:rPr>
              <a:t> prosociala beteenden</a:t>
            </a:r>
            <a:endParaRPr lang="sv-SE" sz="2400" dirty="0"/>
          </a:p>
          <a:p>
            <a:r>
              <a:rPr lang="sv-SE" dirty="0"/>
              <a:t>Vilka beteenden vill vi </a:t>
            </a:r>
            <a:r>
              <a:rPr lang="sv-SE" b="1" dirty="0"/>
              <a:t>se mer </a:t>
            </a:r>
            <a:r>
              <a:rPr lang="sv-SE" dirty="0"/>
              <a:t>av?</a:t>
            </a:r>
          </a:p>
        </p:txBody>
      </p:sp>
      <p:sp>
        <p:nvSpPr>
          <p:cNvPr id="16" name="textruta 15">
            <a:extLst>
              <a:ext uri="{FF2B5EF4-FFF2-40B4-BE49-F238E27FC236}">
                <a16:creationId xmlns:a16="http://schemas.microsoft.com/office/drawing/2014/main" id="{2D126015-8FDC-487B-A4AC-B24A7A3F9A52}"/>
              </a:ext>
            </a:extLst>
          </p:cNvPr>
          <p:cNvSpPr txBox="1"/>
          <p:nvPr/>
        </p:nvSpPr>
        <p:spPr>
          <a:xfrm>
            <a:off x="6049108" y="1212826"/>
            <a:ext cx="3094892" cy="1384995"/>
          </a:xfrm>
          <a:prstGeom prst="rect">
            <a:avLst/>
          </a:prstGeom>
          <a:noFill/>
        </p:spPr>
        <p:txBody>
          <a:bodyPr wrap="square" rtlCol="0">
            <a:spAutoFit/>
          </a:bodyPr>
          <a:lstStyle/>
          <a:p>
            <a:r>
              <a:rPr lang="sv-SE" sz="2400" b="1" dirty="0">
                <a:cs typeface="Times New Roman" panose="02020603050405020304" pitchFamily="18" charset="0"/>
              </a:rPr>
              <a:t>M</a:t>
            </a:r>
            <a:r>
              <a:rPr lang="sv-SE" sz="2400" b="1" dirty="0">
                <a:latin typeface="+mn-lt"/>
                <a:cs typeface="Times New Roman" panose="02020603050405020304" pitchFamily="18" charset="0"/>
              </a:rPr>
              <a:t>inska</a:t>
            </a:r>
            <a:r>
              <a:rPr lang="sv-SE" sz="2400" b="0" dirty="0">
                <a:latin typeface="+mn-lt"/>
                <a:cs typeface="Times New Roman" panose="02020603050405020304" pitchFamily="18" charset="0"/>
              </a:rPr>
              <a:t>  problembeteenden</a:t>
            </a:r>
          </a:p>
          <a:p>
            <a:r>
              <a:rPr lang="sv-SE" dirty="0"/>
              <a:t>Vilka beteenden vill vi </a:t>
            </a:r>
            <a:r>
              <a:rPr lang="sv-SE" b="1" dirty="0"/>
              <a:t>se mindre </a:t>
            </a:r>
            <a:r>
              <a:rPr lang="sv-SE" dirty="0"/>
              <a:t>av?</a:t>
            </a:r>
          </a:p>
        </p:txBody>
      </p:sp>
      <p:pic>
        <p:nvPicPr>
          <p:cNvPr id="9" name="Bildobjekt 8" descr="\\ad.stockholm.se\cli-sd\cc2sd002\003871\Precens\Brottsprevention\Komet1\Administration\Logotype\PLUS\PLUS logo användbar.jpg">
            <a:extLst>
              <a:ext uri="{FF2B5EF4-FFF2-40B4-BE49-F238E27FC236}">
                <a16:creationId xmlns:a16="http://schemas.microsoft.com/office/drawing/2014/main" id="{E60D66BD-FCB4-469F-B46D-3FD0F136D741}"/>
              </a:ext>
            </a:extLst>
          </p:cNvPr>
          <p:cNvPicPr/>
          <p:nvPr/>
        </p:nvPicPr>
        <p:blipFill>
          <a:blip r:embed="rId4" cstate="print"/>
          <a:srcRect/>
          <a:stretch>
            <a:fillRect/>
          </a:stretch>
        </p:blipFill>
        <p:spPr bwMode="auto">
          <a:xfrm>
            <a:off x="7449101" y="5940451"/>
            <a:ext cx="1130531" cy="465513"/>
          </a:xfrm>
          <a:prstGeom prst="rect">
            <a:avLst/>
          </a:prstGeom>
          <a:noFill/>
          <a:ln w="9525">
            <a:noFill/>
            <a:miter lim="800000"/>
            <a:headEnd/>
            <a:tailEnd/>
          </a:ln>
        </p:spPr>
      </p:pic>
      <p:sp>
        <p:nvSpPr>
          <p:cNvPr id="6" name="Rectangle 2">
            <a:extLst>
              <a:ext uri="{FF2B5EF4-FFF2-40B4-BE49-F238E27FC236}">
                <a16:creationId xmlns:a16="http://schemas.microsoft.com/office/drawing/2014/main" id="{51D1AAB2-C5A2-4ED7-BE15-E1358D4DD2A5}"/>
              </a:ext>
            </a:extLst>
          </p:cNvPr>
          <p:cNvSpPr>
            <a:spLocks noGrp="1" noChangeArrowheads="1"/>
          </p:cNvSpPr>
          <p:nvPr>
            <p:ph type="title"/>
          </p:nvPr>
        </p:nvSpPr>
        <p:spPr>
          <a:xfrm>
            <a:off x="456406" y="90847"/>
            <a:ext cx="8231188" cy="842962"/>
          </a:xfrm>
        </p:spPr>
        <p:txBody>
          <a:bodyPr>
            <a:normAutofit fontScale="90000"/>
          </a:bodyPr>
          <a:lstStyle/>
          <a:p>
            <a:pPr algn="ctr" eaLnBrk="1" hangingPunct="1"/>
            <a:br>
              <a:rPr lang="sv-SE" sz="4000" dirty="0">
                <a:latin typeface="Times New Roman" panose="02020603050405020304" pitchFamily="18" charset="0"/>
                <a:cs typeface="Times New Roman" panose="02020603050405020304" pitchFamily="18" charset="0"/>
              </a:rPr>
            </a:br>
            <a:r>
              <a:rPr lang="sv-SE" sz="4000" b="0" dirty="0">
                <a:latin typeface="+mn-lt"/>
                <a:cs typeface="Times New Roman" panose="02020603050405020304" pitchFamily="18" charset="0"/>
              </a:rPr>
              <a:t>Målbeteenden</a:t>
            </a:r>
            <a:br>
              <a:rPr lang="sv-SE" sz="1600" dirty="0">
                <a:latin typeface="Times New Roman" panose="02020603050405020304" pitchFamily="18" charset="0"/>
                <a:cs typeface="Times New Roman" panose="02020603050405020304" pitchFamily="18" charset="0"/>
              </a:rPr>
            </a:br>
            <a:r>
              <a:rPr lang="sv-SE"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36228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02188D-E606-457B-807F-A1D534035DF2}"/>
              </a:ext>
            </a:extLst>
          </p:cNvPr>
          <p:cNvSpPr>
            <a:spLocks noGrp="1"/>
          </p:cNvSpPr>
          <p:nvPr>
            <p:ph type="title"/>
          </p:nvPr>
        </p:nvSpPr>
        <p:spPr>
          <a:xfrm>
            <a:off x="114300" y="457200"/>
            <a:ext cx="9029700" cy="842962"/>
          </a:xfrm>
          <a:effectLst>
            <a:softEdge rad="63500"/>
          </a:effectLst>
        </p:spPr>
        <p:txBody>
          <a:bodyPr>
            <a:normAutofit/>
          </a:bodyPr>
          <a:lstStyle/>
          <a:p>
            <a:r>
              <a:rPr lang="sv-SE" sz="3400" b="0" dirty="0">
                <a:latin typeface="+mn-lt"/>
              </a:rPr>
              <a:t>Hur kan föräldern öka ungdomens beteende</a:t>
            </a:r>
            <a:r>
              <a:rPr lang="sv-SE" sz="3200" b="0" dirty="0">
                <a:latin typeface="+mn-lt"/>
              </a:rPr>
              <a:t>?</a:t>
            </a:r>
          </a:p>
        </p:txBody>
      </p:sp>
      <p:pic>
        <p:nvPicPr>
          <p:cNvPr id="2050" name="Picture 2">
            <a:extLst>
              <a:ext uri="{FF2B5EF4-FFF2-40B4-BE49-F238E27FC236}">
                <a16:creationId xmlns:a16="http://schemas.microsoft.com/office/drawing/2014/main" id="{9286F8D3-998C-4382-BDC8-D249AEF2CE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17" t="5276" r="7302"/>
          <a:stretch/>
        </p:blipFill>
        <p:spPr bwMode="auto">
          <a:xfrm>
            <a:off x="1016000" y="1015999"/>
            <a:ext cx="7289800" cy="4888063"/>
          </a:xfrm>
          <a:prstGeom prst="rect">
            <a:avLst/>
          </a:prstGeom>
          <a:noFill/>
          <a:ln>
            <a:noFill/>
          </a:ln>
          <a:effectLst>
            <a:softEdge rad="254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ruta 5">
            <a:extLst>
              <a:ext uri="{FF2B5EF4-FFF2-40B4-BE49-F238E27FC236}">
                <a16:creationId xmlns:a16="http://schemas.microsoft.com/office/drawing/2014/main" id="{57A75CC8-2F53-41F6-9955-8F752FF292F9}"/>
              </a:ext>
            </a:extLst>
          </p:cNvPr>
          <p:cNvSpPr txBox="1"/>
          <p:nvPr/>
        </p:nvSpPr>
        <p:spPr>
          <a:xfrm>
            <a:off x="3378200" y="1612170"/>
            <a:ext cx="2368549" cy="3416320"/>
          </a:xfrm>
          <a:prstGeom prst="rect">
            <a:avLst/>
          </a:prstGeom>
          <a:noFill/>
        </p:spPr>
        <p:txBody>
          <a:bodyPr wrap="square" rtlCol="0">
            <a:spAutoFit/>
          </a:bodyPr>
          <a:lstStyle/>
          <a:p>
            <a:pPr algn="ctr"/>
            <a:r>
              <a:rPr lang="sv-SE" dirty="0">
                <a:solidFill>
                  <a:schemeClr val="tx2">
                    <a:lumMod val="50000"/>
                  </a:schemeClr>
                </a:solidFill>
                <a:latin typeface="Ink Free" panose="03080402000500000000" pitchFamily="66" charset="0"/>
              </a:rPr>
              <a:t>B</a:t>
            </a:r>
          </a:p>
          <a:p>
            <a:endParaRPr lang="sv-SE" sz="1800" dirty="0">
              <a:cs typeface="Times New Roman" panose="02020603050405020304" pitchFamily="18" charset="0"/>
            </a:endParaRPr>
          </a:p>
          <a:p>
            <a:r>
              <a:rPr lang="sv-SE" sz="1800" dirty="0">
                <a:solidFill>
                  <a:schemeClr val="tx2">
                    <a:lumMod val="50000"/>
                  </a:schemeClr>
                </a:solidFill>
                <a:latin typeface="Ink Free" panose="03080402000500000000" pitchFamily="66" charset="0"/>
                <a:cs typeface="Times New Roman" panose="02020603050405020304" pitchFamily="18" charset="0"/>
              </a:rPr>
              <a:t>Gå och lägga sig kl.</a:t>
            </a:r>
          </a:p>
          <a:p>
            <a:endParaRPr lang="sv-SE" sz="1800" dirty="0">
              <a:solidFill>
                <a:schemeClr val="tx2">
                  <a:lumMod val="50000"/>
                </a:schemeClr>
              </a:solidFill>
              <a:latin typeface="Ink Free" panose="03080402000500000000" pitchFamily="66" charset="0"/>
              <a:cs typeface="Times New Roman" panose="02020603050405020304" pitchFamily="18" charset="0"/>
            </a:endParaRPr>
          </a:p>
          <a:p>
            <a:r>
              <a:rPr lang="sv-SE" sz="1800" dirty="0">
                <a:solidFill>
                  <a:schemeClr val="tx2">
                    <a:lumMod val="50000"/>
                  </a:schemeClr>
                </a:solidFill>
                <a:latin typeface="Ink Free" panose="03080402000500000000" pitchFamily="66" charset="0"/>
                <a:cs typeface="Times New Roman" panose="02020603050405020304" pitchFamily="18" charset="0"/>
              </a:rPr>
              <a:t>Ta med läxböcker hem</a:t>
            </a:r>
          </a:p>
          <a:p>
            <a:endParaRPr lang="sv-SE" sz="1800" dirty="0">
              <a:solidFill>
                <a:schemeClr val="tx2">
                  <a:lumMod val="50000"/>
                </a:schemeClr>
              </a:solidFill>
              <a:latin typeface="Ink Free" panose="03080402000500000000" pitchFamily="66" charset="0"/>
              <a:cs typeface="Times New Roman" panose="02020603050405020304" pitchFamily="18" charset="0"/>
            </a:endParaRPr>
          </a:p>
          <a:p>
            <a:r>
              <a:rPr lang="sv-SE" sz="1800" dirty="0">
                <a:solidFill>
                  <a:schemeClr val="tx2">
                    <a:lumMod val="50000"/>
                  </a:schemeClr>
                </a:solidFill>
                <a:latin typeface="Ink Free" panose="03080402000500000000" pitchFamily="66" charset="0"/>
                <a:cs typeface="Times New Roman" panose="02020603050405020304" pitchFamily="18" charset="0"/>
              </a:rPr>
              <a:t>Gå ut med hunden när hen kommer hem från skolan.</a:t>
            </a:r>
          </a:p>
          <a:p>
            <a:endParaRPr lang="sv-SE" dirty="0">
              <a:solidFill>
                <a:schemeClr val="tx2">
                  <a:lumMod val="50000"/>
                </a:schemeClr>
              </a:solidFill>
              <a:latin typeface="Ink Free" panose="03080402000500000000" pitchFamily="66" charset="0"/>
            </a:endParaRPr>
          </a:p>
          <a:p>
            <a:endParaRPr lang="sv-SE" dirty="0">
              <a:solidFill>
                <a:schemeClr val="tx2">
                  <a:lumMod val="50000"/>
                </a:schemeClr>
              </a:solidFill>
              <a:latin typeface="Ink Free" panose="03080402000500000000" pitchFamily="66" charset="0"/>
            </a:endParaRPr>
          </a:p>
          <a:p>
            <a:endParaRPr lang="sv-SE" dirty="0">
              <a:solidFill>
                <a:schemeClr val="tx2">
                  <a:lumMod val="50000"/>
                </a:schemeClr>
              </a:solidFill>
              <a:latin typeface="Ink Free" panose="03080402000500000000" pitchFamily="66" charset="0"/>
            </a:endParaRPr>
          </a:p>
        </p:txBody>
      </p:sp>
      <p:sp>
        <p:nvSpPr>
          <p:cNvPr id="7" name="textruta 6">
            <a:extLst>
              <a:ext uri="{FF2B5EF4-FFF2-40B4-BE49-F238E27FC236}">
                <a16:creationId xmlns:a16="http://schemas.microsoft.com/office/drawing/2014/main" id="{10DDE566-CE86-4F7E-8A7A-2925A4891C77}"/>
              </a:ext>
            </a:extLst>
          </p:cNvPr>
          <p:cNvSpPr txBox="1"/>
          <p:nvPr/>
        </p:nvSpPr>
        <p:spPr>
          <a:xfrm>
            <a:off x="2096294" y="1629631"/>
            <a:ext cx="647700" cy="369332"/>
          </a:xfrm>
          <a:prstGeom prst="rect">
            <a:avLst/>
          </a:prstGeom>
          <a:noFill/>
        </p:spPr>
        <p:txBody>
          <a:bodyPr wrap="square" rtlCol="0">
            <a:spAutoFit/>
          </a:bodyPr>
          <a:lstStyle/>
          <a:p>
            <a:r>
              <a:rPr lang="sv-SE" dirty="0">
                <a:solidFill>
                  <a:schemeClr val="tx2">
                    <a:lumMod val="50000"/>
                  </a:schemeClr>
                </a:solidFill>
                <a:latin typeface="Ink Free" panose="03080402000500000000" pitchFamily="66" charset="0"/>
              </a:rPr>
              <a:t>S</a:t>
            </a:r>
          </a:p>
        </p:txBody>
      </p:sp>
      <p:sp>
        <p:nvSpPr>
          <p:cNvPr id="8" name="textruta 7">
            <a:extLst>
              <a:ext uri="{FF2B5EF4-FFF2-40B4-BE49-F238E27FC236}">
                <a16:creationId xmlns:a16="http://schemas.microsoft.com/office/drawing/2014/main" id="{7B3F6CB5-89D0-4BFA-9CB4-99B5FF130CE5}"/>
              </a:ext>
            </a:extLst>
          </p:cNvPr>
          <p:cNvSpPr txBox="1"/>
          <p:nvPr/>
        </p:nvSpPr>
        <p:spPr>
          <a:xfrm>
            <a:off x="6549700" y="1674295"/>
            <a:ext cx="317716" cy="369332"/>
          </a:xfrm>
          <a:prstGeom prst="rect">
            <a:avLst/>
          </a:prstGeom>
          <a:noFill/>
        </p:spPr>
        <p:txBody>
          <a:bodyPr wrap="none" rtlCol="0">
            <a:spAutoFit/>
          </a:bodyPr>
          <a:lstStyle/>
          <a:p>
            <a:r>
              <a:rPr lang="sv-SE" dirty="0">
                <a:solidFill>
                  <a:schemeClr val="tx2">
                    <a:lumMod val="50000"/>
                  </a:schemeClr>
                </a:solidFill>
                <a:latin typeface="Ink Free" panose="03080402000500000000" pitchFamily="66" charset="0"/>
              </a:rPr>
              <a:t>K</a:t>
            </a:r>
          </a:p>
        </p:txBody>
      </p:sp>
      <p:pic>
        <p:nvPicPr>
          <p:cNvPr id="9" name="Bildobjekt 8" descr="\\ad.stockholm.se\cli-sd\cc2sd002\003871\Precens\Brottsprevention\Komet1\Administration\Logotype\PLUS\PLUS logo användbar.jpg">
            <a:extLst>
              <a:ext uri="{FF2B5EF4-FFF2-40B4-BE49-F238E27FC236}">
                <a16:creationId xmlns:a16="http://schemas.microsoft.com/office/drawing/2014/main" id="{1AD99189-7206-4B8D-B5B0-A6751831C6F5}"/>
              </a:ext>
            </a:extLst>
          </p:cNvPr>
          <p:cNvPicPr/>
          <p:nvPr/>
        </p:nvPicPr>
        <p:blipFill>
          <a:blip r:embed="rId4" cstate="print"/>
          <a:srcRect/>
          <a:stretch>
            <a:fillRect/>
          </a:stretch>
        </p:blipFill>
        <p:spPr bwMode="auto">
          <a:xfrm>
            <a:off x="7449101" y="5940451"/>
            <a:ext cx="1130531" cy="465513"/>
          </a:xfrm>
          <a:prstGeom prst="rect">
            <a:avLst/>
          </a:prstGeom>
          <a:noFill/>
          <a:ln w="9525">
            <a:noFill/>
            <a:miter lim="800000"/>
            <a:headEnd/>
            <a:tailEnd/>
          </a:ln>
        </p:spPr>
      </p:pic>
    </p:spTree>
    <p:extLst>
      <p:ext uri="{BB962C8B-B14F-4D97-AF65-F5344CB8AC3E}">
        <p14:creationId xmlns:p14="http://schemas.microsoft.com/office/powerpoint/2010/main" val="36439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ubrik 1"/>
          <p:cNvSpPr>
            <a:spLocks noGrp="1"/>
          </p:cNvSpPr>
          <p:nvPr>
            <p:ph type="title"/>
          </p:nvPr>
        </p:nvSpPr>
        <p:spPr/>
        <p:txBody>
          <a:bodyPr>
            <a:normAutofit/>
          </a:bodyPr>
          <a:lstStyle/>
          <a:p>
            <a:pPr eaLnBrk="1" hangingPunct="1"/>
            <a:br>
              <a:rPr lang="sv-SE" sz="4000" b="0" dirty="0">
                <a:latin typeface="+mn-lt"/>
                <a:cs typeface="Times New Roman" panose="02020603050405020304" pitchFamily="18" charset="0"/>
              </a:rPr>
            </a:br>
            <a:r>
              <a:rPr lang="sv-SE" sz="4000" b="0" dirty="0">
                <a:latin typeface="+mn-lt"/>
                <a:cs typeface="Times New Roman" panose="02020603050405020304" pitchFamily="18" charset="0"/>
              </a:rPr>
              <a:t>Beteendeförändring på olika nivåer</a:t>
            </a:r>
          </a:p>
        </p:txBody>
      </p:sp>
      <p:graphicFrame>
        <p:nvGraphicFramePr>
          <p:cNvPr id="5" name="Diagram 4"/>
          <p:cNvGraphicFramePr/>
          <p:nvPr>
            <p:extLst>
              <p:ext uri="{D42A27DB-BD31-4B8C-83A1-F6EECF244321}">
                <p14:modId xmlns:p14="http://schemas.microsoft.com/office/powerpoint/2010/main" val="3547898685"/>
              </p:ext>
            </p:extLst>
          </p:nvPr>
        </p:nvGraphicFramePr>
        <p:xfrm>
          <a:off x="731520" y="1562824"/>
          <a:ext cx="7680960" cy="4557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Bildobjekt 6" descr="\\ad.stockholm.se\cli-sd\cc2sd002\003871\Precens\Brottsprevention\Komet1\Administration\Logotype\PLUS\PLUS logo användbar.jpg">
            <a:extLst>
              <a:ext uri="{FF2B5EF4-FFF2-40B4-BE49-F238E27FC236}">
                <a16:creationId xmlns:a16="http://schemas.microsoft.com/office/drawing/2014/main" id="{EF40699D-60C8-4076-9177-9E854E1A1C3D}"/>
              </a:ext>
            </a:extLst>
          </p:cNvPr>
          <p:cNvPicPr/>
          <p:nvPr/>
        </p:nvPicPr>
        <p:blipFill>
          <a:blip r:embed="rId8" cstate="print"/>
          <a:srcRect/>
          <a:stretch>
            <a:fillRect/>
          </a:stretch>
        </p:blipFill>
        <p:spPr bwMode="auto">
          <a:xfrm>
            <a:off x="7449101" y="5940451"/>
            <a:ext cx="1130531" cy="465513"/>
          </a:xfrm>
          <a:prstGeom prst="rect">
            <a:avLst/>
          </a:prstGeom>
          <a:noFill/>
          <a:ln w="9525">
            <a:noFill/>
            <a:miter lim="800000"/>
            <a:headEnd/>
            <a:tailEnd/>
          </a:ln>
        </p:spPr>
      </p:pic>
    </p:spTree>
    <p:extLst>
      <p:ext uri="{BB962C8B-B14F-4D97-AF65-F5344CB8AC3E}">
        <p14:creationId xmlns:p14="http://schemas.microsoft.com/office/powerpoint/2010/main" val="601899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457200"/>
            <a:ext cx="9143999" cy="842962"/>
          </a:xfrm>
        </p:spPr>
        <p:txBody>
          <a:bodyPr>
            <a:noAutofit/>
          </a:bodyPr>
          <a:lstStyle/>
          <a:p>
            <a:pPr algn="ctr">
              <a:lnSpc>
                <a:spcPct val="100000"/>
              </a:lnSpc>
            </a:pPr>
            <a:r>
              <a:rPr lang="sv-SE" sz="3800" b="0" dirty="0">
                <a:latin typeface="+mn-lt"/>
                <a:cs typeface="Times New Roman" panose="02020603050405020304" pitchFamily="18" charset="0"/>
              </a:rPr>
              <a:t>Hur kan gruppledaren öka förälderns B?</a:t>
            </a:r>
          </a:p>
        </p:txBody>
      </p:sp>
      <p:sp>
        <p:nvSpPr>
          <p:cNvPr id="3" name="Platshållare för innehåll 2"/>
          <p:cNvSpPr>
            <a:spLocks noGrp="1"/>
          </p:cNvSpPr>
          <p:nvPr>
            <p:ph idx="1"/>
          </p:nvPr>
        </p:nvSpPr>
        <p:spPr/>
        <p:txBody>
          <a:bodyPr/>
          <a:lstStyle/>
          <a:p>
            <a:endParaRPr lang="sv-SE" sz="1800" dirty="0">
              <a:latin typeface="Times New Roman" panose="02020603050405020304" pitchFamily="18" charset="0"/>
              <a:cs typeface="Times New Roman" panose="02020603050405020304" pitchFamily="18" charset="0"/>
            </a:endParaRPr>
          </a:p>
          <a:p>
            <a:endParaRPr lang="sv-SE" sz="1800" dirty="0">
              <a:latin typeface="Times New Roman" panose="02020603050405020304" pitchFamily="18" charset="0"/>
              <a:cs typeface="Times New Roman" panose="02020603050405020304" pitchFamily="18" charset="0"/>
            </a:endParaRPr>
          </a:p>
          <a:p>
            <a:endParaRPr lang="sv-SE" sz="1800" dirty="0">
              <a:latin typeface="Times New Roman" panose="02020603050405020304" pitchFamily="18" charset="0"/>
              <a:cs typeface="Times New Roman" panose="02020603050405020304" pitchFamily="18" charset="0"/>
            </a:endParaRPr>
          </a:p>
        </p:txBody>
      </p:sp>
      <p:sp>
        <p:nvSpPr>
          <p:cNvPr id="4" name="Rektangel med rundade hörn 3"/>
          <p:cNvSpPr/>
          <p:nvPr/>
        </p:nvSpPr>
        <p:spPr>
          <a:xfrm>
            <a:off x="226300" y="1285875"/>
            <a:ext cx="2369738" cy="4426088"/>
          </a:xfrm>
          <a:prstGeom prst="roundRect">
            <a:avLst>
              <a:gd name="adj" fmla="val 155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p:txBody>
      </p:sp>
      <p:sp>
        <p:nvSpPr>
          <p:cNvPr id="6" name="Ellips 5"/>
          <p:cNvSpPr/>
          <p:nvPr/>
        </p:nvSpPr>
        <p:spPr>
          <a:xfrm>
            <a:off x="3435924" y="1300162"/>
            <a:ext cx="2382195" cy="4426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1" i="0" u="none" strike="sng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p:txBody>
      </p:sp>
      <p:sp>
        <p:nvSpPr>
          <p:cNvPr id="7" name="Höger 6"/>
          <p:cNvSpPr/>
          <p:nvPr/>
        </p:nvSpPr>
        <p:spPr>
          <a:xfrm>
            <a:off x="2684224" y="2990790"/>
            <a:ext cx="693068" cy="495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BCAAD0"/>
              </a:solidFill>
              <a:effectLst/>
              <a:uLnTx/>
              <a:uFillTx/>
              <a:latin typeface="Times New Roman" panose="02020603050405020304" pitchFamily="18" charset="0"/>
              <a:ea typeface="+mn-ea"/>
              <a:cs typeface="Times New Roman" panose="02020603050405020304" pitchFamily="18" charset="0"/>
            </a:endParaRPr>
          </a:p>
        </p:txBody>
      </p:sp>
      <p:sp>
        <p:nvSpPr>
          <p:cNvPr id="9" name="Rektangel med rundade hörn 8"/>
          <p:cNvSpPr/>
          <p:nvPr/>
        </p:nvSpPr>
        <p:spPr>
          <a:xfrm>
            <a:off x="6610757" y="1285875"/>
            <a:ext cx="2333806" cy="4426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p:txBody>
      </p:sp>
      <p:pic>
        <p:nvPicPr>
          <p:cNvPr id="10" name="Bildobjekt 9"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5" name="textruta 4">
            <a:extLst>
              <a:ext uri="{FF2B5EF4-FFF2-40B4-BE49-F238E27FC236}">
                <a16:creationId xmlns:a16="http://schemas.microsoft.com/office/drawing/2014/main" id="{BA767494-E23E-4D2B-B67C-5144B9F5A10F}"/>
              </a:ext>
            </a:extLst>
          </p:cNvPr>
          <p:cNvSpPr txBox="1"/>
          <p:nvPr/>
        </p:nvSpPr>
        <p:spPr>
          <a:xfrm>
            <a:off x="494231" y="1440000"/>
            <a:ext cx="16969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a:ea typeface="+mn-ea"/>
                <a:cs typeface="+mn-cs"/>
              </a:rPr>
              <a:t>S</a:t>
            </a:r>
          </a:p>
        </p:txBody>
      </p:sp>
      <p:sp>
        <p:nvSpPr>
          <p:cNvPr id="11" name="textruta 10">
            <a:extLst>
              <a:ext uri="{FF2B5EF4-FFF2-40B4-BE49-F238E27FC236}">
                <a16:creationId xmlns:a16="http://schemas.microsoft.com/office/drawing/2014/main" id="{C6F3F594-0292-408B-9128-7DBD04055106}"/>
              </a:ext>
            </a:extLst>
          </p:cNvPr>
          <p:cNvSpPr txBox="1"/>
          <p:nvPr/>
        </p:nvSpPr>
        <p:spPr>
          <a:xfrm>
            <a:off x="6778683" y="1382991"/>
            <a:ext cx="207769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a:ea typeface="+mn-ea"/>
                <a:cs typeface="+mn-cs"/>
              </a:rPr>
              <a:t>K</a:t>
            </a:r>
          </a:p>
        </p:txBody>
      </p:sp>
      <p:sp>
        <p:nvSpPr>
          <p:cNvPr id="12" name="textruta 11">
            <a:extLst>
              <a:ext uri="{FF2B5EF4-FFF2-40B4-BE49-F238E27FC236}">
                <a16:creationId xmlns:a16="http://schemas.microsoft.com/office/drawing/2014/main" id="{76C7A480-AA8F-4466-973B-A69914234116}"/>
              </a:ext>
            </a:extLst>
          </p:cNvPr>
          <p:cNvSpPr txBox="1"/>
          <p:nvPr/>
        </p:nvSpPr>
        <p:spPr>
          <a:xfrm>
            <a:off x="3463242" y="1440000"/>
            <a:ext cx="2382195"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1" i="0" u="none" strike="noStrike" kern="1200" cap="none" spc="0" normalizeH="0" baseline="0" noProof="0" dirty="0">
              <a:ln>
                <a:noFill/>
              </a:ln>
              <a:solidFill>
                <a:srgbClr val="000000"/>
              </a:solidFill>
              <a:effectLst/>
              <a:uLnTx/>
              <a:uFillTx/>
              <a:latin typeface="Arial"/>
              <a:ea typeface="+mn-ea"/>
              <a:cs typeface="+mn-cs"/>
            </a:endParaRPr>
          </a:p>
          <a:p>
            <a:pPr algn="ctr"/>
            <a:r>
              <a:rPr lang="sv-SE" sz="2400" dirty="0">
                <a:cs typeface="Times New Roman" panose="02020603050405020304" pitchFamily="18" charset="0"/>
              </a:rPr>
              <a:t>Prata i beteendetermer under träffarna. </a:t>
            </a:r>
          </a:p>
          <a:p>
            <a:pPr algn="ctr"/>
            <a:endParaRPr lang="sv-SE" sz="2400" dirty="0">
              <a:cs typeface="Times New Roman" panose="02020603050405020304" pitchFamily="18" charset="0"/>
            </a:endParaRPr>
          </a:p>
          <a:p>
            <a:pPr algn="ctr"/>
            <a:r>
              <a:rPr lang="sv-SE" sz="2400" dirty="0">
                <a:cs typeface="Times New Roman" panose="02020603050405020304" pitchFamily="18" charset="0"/>
              </a:rPr>
              <a:t>Göra hemuppgifter</a:t>
            </a:r>
          </a:p>
          <a:p>
            <a:pPr algn="ctr"/>
            <a:endParaRPr lang="sv-SE" sz="2400" dirty="0">
              <a:cs typeface="Times New Roman" panose="02020603050405020304" pitchFamily="18" charset="0"/>
            </a:endParaRPr>
          </a:p>
          <a:p>
            <a:pPr algn="ctr"/>
            <a:r>
              <a:rPr lang="sv-SE" sz="2400" dirty="0">
                <a:cs typeface="Times New Roman" panose="02020603050405020304" pitchFamily="18" charset="0"/>
              </a:rPr>
              <a:t>Prata om lösningar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2400" b="1" dirty="0">
              <a:solidFill>
                <a:srgbClr val="000000"/>
              </a:solidFill>
              <a:latin typeface="Arial"/>
              <a:cs typeface="Times New Roman" panose="02020603050405020304" pitchFamily="18" charset="0"/>
            </a:endParaRPr>
          </a:p>
        </p:txBody>
      </p:sp>
      <p:sp>
        <p:nvSpPr>
          <p:cNvPr id="13" name="Höger 6">
            <a:extLst>
              <a:ext uri="{FF2B5EF4-FFF2-40B4-BE49-F238E27FC236}">
                <a16:creationId xmlns:a16="http://schemas.microsoft.com/office/drawing/2014/main" id="{35675DCE-B4A5-4AD9-A623-A7D555E22E3D}"/>
              </a:ext>
            </a:extLst>
          </p:cNvPr>
          <p:cNvSpPr/>
          <p:nvPr/>
        </p:nvSpPr>
        <p:spPr>
          <a:xfrm>
            <a:off x="5867904" y="3010148"/>
            <a:ext cx="693068" cy="495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BCAAD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18619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6" y="1440000"/>
            <a:ext cx="5662613" cy="3960000"/>
          </a:xfrm>
        </p:spPr>
        <p:txBody>
          <a:bodyPr>
            <a:normAutofit/>
          </a:bodyPr>
          <a:lstStyle/>
          <a:p>
            <a:endParaRPr lang="sv-SE" sz="1800" dirty="0">
              <a:latin typeface="Times New Roman" panose="02020603050405020304" pitchFamily="18" charset="0"/>
              <a:cs typeface="Times New Roman" panose="02020603050405020304" pitchFamily="18" charset="0"/>
            </a:endParaRPr>
          </a:p>
          <a:p>
            <a:r>
              <a:rPr lang="sv-SE" sz="2800" dirty="0">
                <a:cs typeface="Times New Roman" panose="02020603050405020304" pitchFamily="18" charset="0"/>
              </a:rPr>
              <a:t>Genom positiv förstärkning gradvis bygga upp ett nytt beteende eller öka ett beteende som förekommer sällan. </a:t>
            </a:r>
          </a:p>
          <a:p>
            <a:r>
              <a:rPr lang="sv-SE" sz="2800" dirty="0">
                <a:cs typeface="Times New Roman" panose="02020603050405020304" pitchFamily="18" charset="0"/>
              </a:rPr>
              <a:t>Uppmuntra </a:t>
            </a:r>
            <a:r>
              <a:rPr lang="sv-SE" sz="2800" b="1" dirty="0">
                <a:cs typeface="Times New Roman" panose="02020603050405020304" pitchFamily="18" charset="0"/>
              </a:rPr>
              <a:t>alla</a:t>
            </a:r>
            <a:r>
              <a:rPr lang="sv-SE" sz="2800" dirty="0">
                <a:cs typeface="Times New Roman" panose="02020603050405020304" pitchFamily="18" charset="0"/>
              </a:rPr>
              <a:t> steg i rätt riktning mot målbeteendet</a:t>
            </a:r>
          </a:p>
          <a:p>
            <a:endParaRPr lang="sv-SE" dirty="0"/>
          </a:p>
        </p:txBody>
      </p:sp>
      <p:sp>
        <p:nvSpPr>
          <p:cNvPr id="5" name="Rubrik 4"/>
          <p:cNvSpPr>
            <a:spLocks noGrp="1"/>
          </p:cNvSpPr>
          <p:nvPr>
            <p:ph type="title"/>
          </p:nvPr>
        </p:nvSpPr>
        <p:spPr/>
        <p:txBody>
          <a:bodyPr>
            <a:normAutofit/>
          </a:bodyPr>
          <a:lstStyle/>
          <a:p>
            <a:pPr algn="ctr"/>
            <a:br>
              <a:rPr lang="sv-SE" sz="4000" b="0" dirty="0">
                <a:latin typeface="+mn-lt"/>
                <a:cs typeface="Times New Roman" panose="02020603050405020304" pitchFamily="18" charset="0"/>
              </a:rPr>
            </a:br>
            <a:r>
              <a:rPr lang="sv-SE" sz="4000" b="0" dirty="0" err="1">
                <a:latin typeface="+mn-lt"/>
                <a:cs typeface="Times New Roman" panose="02020603050405020304" pitchFamily="18" charset="0"/>
              </a:rPr>
              <a:t>Shaping</a:t>
            </a:r>
            <a:endParaRPr lang="sv-SE" sz="4000" b="0" dirty="0">
              <a:latin typeface="+mn-lt"/>
              <a:cs typeface="Times New Roman" panose="02020603050405020304" pitchFamily="18" charset="0"/>
            </a:endParaRP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cxnSp>
        <p:nvCxnSpPr>
          <p:cNvPr id="9" name="Koppling: vinklad 8">
            <a:extLst>
              <a:ext uri="{FF2B5EF4-FFF2-40B4-BE49-F238E27FC236}">
                <a16:creationId xmlns:a16="http://schemas.microsoft.com/office/drawing/2014/main" id="{A985289B-4FFE-4030-8F54-4B14E9B950DF}"/>
              </a:ext>
            </a:extLst>
          </p:cNvPr>
          <p:cNvCxnSpPr/>
          <p:nvPr/>
        </p:nvCxnSpPr>
        <p:spPr>
          <a:xfrm rot="5400000" flipH="1" flipV="1">
            <a:off x="5804463" y="4651261"/>
            <a:ext cx="900577" cy="596900"/>
          </a:xfrm>
          <a:prstGeom prst="bentConnector3">
            <a:avLst>
              <a:gd name="adj1" fmla="val 51410"/>
            </a:avLst>
          </a:prstGeom>
        </p:spPr>
        <p:style>
          <a:lnRef idx="2">
            <a:schemeClr val="dk1"/>
          </a:lnRef>
          <a:fillRef idx="0">
            <a:schemeClr val="dk1"/>
          </a:fillRef>
          <a:effectRef idx="1">
            <a:schemeClr val="dk1"/>
          </a:effectRef>
          <a:fontRef idx="minor">
            <a:schemeClr val="tx1"/>
          </a:fontRef>
        </p:style>
      </p:cxnSp>
      <p:cxnSp>
        <p:nvCxnSpPr>
          <p:cNvPr id="11" name="Koppling: vinklad 10">
            <a:extLst>
              <a:ext uri="{FF2B5EF4-FFF2-40B4-BE49-F238E27FC236}">
                <a16:creationId xmlns:a16="http://schemas.microsoft.com/office/drawing/2014/main" id="{EF2BCD92-8DA1-408B-9E75-C4A4CEF99D2B}"/>
              </a:ext>
            </a:extLst>
          </p:cNvPr>
          <p:cNvCxnSpPr/>
          <p:nvPr/>
        </p:nvCxnSpPr>
        <p:spPr>
          <a:xfrm rot="5400000" flipH="1" flipV="1">
            <a:off x="6998265" y="3750682"/>
            <a:ext cx="900577" cy="596900"/>
          </a:xfrm>
          <a:prstGeom prst="bentConnector3">
            <a:avLst>
              <a:gd name="adj1" fmla="val 51410"/>
            </a:avLst>
          </a:prstGeom>
        </p:spPr>
        <p:style>
          <a:lnRef idx="2">
            <a:schemeClr val="dk1"/>
          </a:lnRef>
          <a:fillRef idx="0">
            <a:schemeClr val="dk1"/>
          </a:fillRef>
          <a:effectRef idx="1">
            <a:schemeClr val="dk1"/>
          </a:effectRef>
          <a:fontRef idx="minor">
            <a:schemeClr val="tx1"/>
          </a:fontRef>
        </p:style>
      </p:cxnSp>
      <p:cxnSp>
        <p:nvCxnSpPr>
          <p:cNvPr id="12" name="Koppling: vinklad 11">
            <a:extLst>
              <a:ext uri="{FF2B5EF4-FFF2-40B4-BE49-F238E27FC236}">
                <a16:creationId xmlns:a16="http://schemas.microsoft.com/office/drawing/2014/main" id="{C478EBF6-565F-4288-8CD1-78FF72937931}"/>
              </a:ext>
            </a:extLst>
          </p:cNvPr>
          <p:cNvCxnSpPr/>
          <p:nvPr/>
        </p:nvCxnSpPr>
        <p:spPr>
          <a:xfrm rot="5400000" flipH="1" flipV="1">
            <a:off x="6401364" y="4200971"/>
            <a:ext cx="900577" cy="596900"/>
          </a:xfrm>
          <a:prstGeom prst="bentConnector3">
            <a:avLst>
              <a:gd name="adj1" fmla="val 51410"/>
            </a:avLst>
          </a:prstGeom>
        </p:spPr>
        <p:style>
          <a:lnRef idx="2">
            <a:schemeClr val="dk1"/>
          </a:lnRef>
          <a:fillRef idx="0">
            <a:schemeClr val="dk1"/>
          </a:fillRef>
          <a:effectRef idx="1">
            <a:schemeClr val="dk1"/>
          </a:effectRef>
          <a:fontRef idx="minor">
            <a:schemeClr val="tx1"/>
          </a:fontRef>
        </p:style>
      </p:cxnSp>
      <p:cxnSp>
        <p:nvCxnSpPr>
          <p:cNvPr id="13" name="Koppling: vinklad 12">
            <a:extLst>
              <a:ext uri="{FF2B5EF4-FFF2-40B4-BE49-F238E27FC236}">
                <a16:creationId xmlns:a16="http://schemas.microsoft.com/office/drawing/2014/main" id="{D04E1E9F-6649-4FF8-A033-244468E4FFF8}"/>
              </a:ext>
            </a:extLst>
          </p:cNvPr>
          <p:cNvCxnSpPr/>
          <p:nvPr/>
        </p:nvCxnSpPr>
        <p:spPr>
          <a:xfrm rot="5400000" flipH="1" flipV="1">
            <a:off x="7595167" y="3300392"/>
            <a:ext cx="900577" cy="596900"/>
          </a:xfrm>
          <a:prstGeom prst="bentConnector3">
            <a:avLst>
              <a:gd name="adj1" fmla="val 51410"/>
            </a:avLst>
          </a:prstGeom>
        </p:spPr>
        <p:style>
          <a:lnRef idx="2">
            <a:schemeClr val="dk1"/>
          </a:lnRef>
          <a:fillRef idx="0">
            <a:schemeClr val="dk1"/>
          </a:fillRef>
          <a:effectRef idx="1">
            <a:schemeClr val="dk1"/>
          </a:effectRef>
          <a:fontRef idx="minor">
            <a:schemeClr val="tx1"/>
          </a:fontRef>
        </p:style>
      </p:cxnSp>
      <p:cxnSp>
        <p:nvCxnSpPr>
          <p:cNvPr id="14" name="Koppling: vinklad 13">
            <a:extLst>
              <a:ext uri="{FF2B5EF4-FFF2-40B4-BE49-F238E27FC236}">
                <a16:creationId xmlns:a16="http://schemas.microsoft.com/office/drawing/2014/main" id="{5465078F-A901-43F3-9AFB-6276EBEB7189}"/>
              </a:ext>
            </a:extLst>
          </p:cNvPr>
          <p:cNvCxnSpPr/>
          <p:nvPr/>
        </p:nvCxnSpPr>
        <p:spPr>
          <a:xfrm rot="5400000" flipH="1" flipV="1">
            <a:off x="5207563" y="5119549"/>
            <a:ext cx="900577" cy="596900"/>
          </a:xfrm>
          <a:prstGeom prst="bentConnector3">
            <a:avLst>
              <a:gd name="adj1" fmla="val 51410"/>
            </a:avLst>
          </a:prstGeom>
        </p:spPr>
        <p:style>
          <a:lnRef idx="2">
            <a:schemeClr val="dk1"/>
          </a:lnRef>
          <a:fillRef idx="0">
            <a:schemeClr val="dk1"/>
          </a:fillRef>
          <a:effectRef idx="1">
            <a:schemeClr val="dk1"/>
          </a:effectRef>
          <a:fontRef idx="minor">
            <a:schemeClr val="tx1"/>
          </a:fontRef>
        </p:style>
      </p:cxnSp>
      <p:cxnSp>
        <p:nvCxnSpPr>
          <p:cNvPr id="16" name="Rak koppling 15">
            <a:extLst>
              <a:ext uri="{FF2B5EF4-FFF2-40B4-BE49-F238E27FC236}">
                <a16:creationId xmlns:a16="http://schemas.microsoft.com/office/drawing/2014/main" id="{05CFE2B1-8CF2-4C5A-8DA9-9CD14F3E3E8E}"/>
              </a:ext>
            </a:extLst>
          </p:cNvPr>
          <p:cNvCxnSpPr>
            <a:cxnSpLocks/>
          </p:cNvCxnSpPr>
          <p:nvPr/>
        </p:nvCxnSpPr>
        <p:spPr>
          <a:xfrm>
            <a:off x="8343906" y="3142552"/>
            <a:ext cx="578714"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78007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p:cNvSpPr>
            <a:spLocks noGrp="1"/>
          </p:cNvSpPr>
          <p:nvPr>
            <p:ph type="title"/>
          </p:nvPr>
        </p:nvSpPr>
        <p:spPr/>
        <p:txBody>
          <a:bodyPr/>
          <a:lstStyle/>
          <a:p>
            <a:pPr algn="ctr"/>
            <a:br>
              <a:rPr lang="sv-SE" sz="4000" b="0" dirty="0">
                <a:latin typeface="+mn-lt"/>
                <a:cs typeface="Times New Roman" panose="02020603050405020304" pitchFamily="18" charset="0"/>
              </a:rPr>
            </a:br>
            <a:r>
              <a:rPr lang="sv-SE" sz="4000" b="0" dirty="0">
                <a:latin typeface="+mn-lt"/>
                <a:cs typeface="Times New Roman" panose="02020603050405020304" pitchFamily="18" charset="0"/>
              </a:rPr>
              <a:t>En dag i Marcus liv</a:t>
            </a:r>
          </a:p>
        </p:txBody>
      </p:sp>
      <p:pic>
        <p:nvPicPr>
          <p:cNvPr id="11267" name="Picture 7" descr="C:\Documents and Settings\Komet\Lokala inställningar\Temporary Internet Files\Content.IE5\69H6FIH0\MCj04316210000[1].png"/>
          <p:cNvPicPr>
            <a:picLocks noChangeAspect="1" noChangeArrowheads="1"/>
          </p:cNvPicPr>
          <p:nvPr/>
        </p:nvPicPr>
        <p:blipFill>
          <a:blip r:embed="rId3" cstate="print"/>
          <a:srcRect/>
          <a:stretch>
            <a:fillRect/>
          </a:stretch>
        </p:blipFill>
        <p:spPr bwMode="auto">
          <a:xfrm>
            <a:off x="3714750" y="2571750"/>
            <a:ext cx="1714500" cy="1714500"/>
          </a:xfrm>
          <a:prstGeom prst="rect">
            <a:avLst/>
          </a:prstGeom>
          <a:noFill/>
          <a:ln w="9525">
            <a:noFill/>
            <a:miter lim="800000"/>
            <a:headEnd/>
            <a:tailEnd/>
          </a:ln>
        </p:spPr>
      </p:pic>
      <p:pic>
        <p:nvPicPr>
          <p:cNvPr id="11268" name="Picture 8" descr="C:\Documents and Settings\Komet\Lokala inställningar\Temporary Internet Files\Content.IE5\69H6FIH0\MCj04316210000[1].png"/>
          <p:cNvPicPr>
            <a:picLocks noChangeAspect="1" noChangeArrowheads="1"/>
          </p:cNvPicPr>
          <p:nvPr/>
        </p:nvPicPr>
        <p:blipFill>
          <a:blip r:embed="rId3" cstate="print"/>
          <a:srcRect/>
          <a:stretch>
            <a:fillRect/>
          </a:stretch>
        </p:blipFill>
        <p:spPr bwMode="auto">
          <a:xfrm>
            <a:off x="2643188" y="2714625"/>
            <a:ext cx="1714500" cy="1714500"/>
          </a:xfrm>
          <a:prstGeom prst="rect">
            <a:avLst/>
          </a:prstGeom>
          <a:noFill/>
          <a:ln w="9525">
            <a:noFill/>
            <a:miter lim="800000"/>
            <a:headEnd/>
            <a:tailEnd/>
          </a:ln>
        </p:spPr>
      </p:pic>
      <p:sp>
        <p:nvSpPr>
          <p:cNvPr id="11269" name="Platshållare för innehåll 9"/>
          <p:cNvSpPr>
            <a:spLocks noGrp="1"/>
          </p:cNvSpPr>
          <p:nvPr>
            <p:ph idx="1"/>
          </p:nvPr>
        </p:nvSpPr>
        <p:spPr/>
        <p:txBody>
          <a:bodyPr>
            <a:normAutofit/>
          </a:bodyPr>
          <a:lstStyle/>
          <a:p>
            <a:pPr eaLnBrk="1" hangingPunct="1"/>
            <a:endParaRPr lang="sv-SE" sz="4000" dirty="0">
              <a:latin typeface="Times New Roman" panose="02020603050405020304" pitchFamily="18" charset="0"/>
              <a:cs typeface="Times New Roman" panose="02020603050405020304" pitchFamily="18" charset="0"/>
            </a:endParaRPr>
          </a:p>
        </p:txBody>
      </p:sp>
      <p:pic>
        <p:nvPicPr>
          <p:cNvPr id="6" name="Bildobjekt 5" descr="\\ad.stockholm.se\cli-sd\cc2sd002\003871\Precens\Brottsprevention\Komet1\Administration\Logotype\PLUS\PLUS logo användbar.jpg">
            <a:extLst>
              <a:ext uri="{FF2B5EF4-FFF2-40B4-BE49-F238E27FC236}">
                <a16:creationId xmlns:a16="http://schemas.microsoft.com/office/drawing/2014/main" id="{7C84BC80-E9E8-4571-B6ED-FB50025C9DA3}"/>
              </a:ext>
            </a:extLst>
          </p:cNvPr>
          <p:cNvPicPr/>
          <p:nvPr/>
        </p:nvPicPr>
        <p:blipFill>
          <a:blip r:embed="rId4" cstate="print"/>
          <a:srcRect/>
          <a:stretch>
            <a:fillRect/>
          </a:stretch>
        </p:blipFill>
        <p:spPr bwMode="auto">
          <a:xfrm>
            <a:off x="7449101" y="5940451"/>
            <a:ext cx="1130531" cy="465513"/>
          </a:xfrm>
          <a:prstGeom prst="rect">
            <a:avLst/>
          </a:prstGeom>
          <a:noFill/>
          <a:ln w="9525">
            <a:noFill/>
            <a:miter lim="800000"/>
            <a:headEnd/>
            <a:tailEnd/>
          </a:ln>
        </p:spPr>
      </p:pic>
    </p:spTree>
    <p:extLst>
      <p:ext uri="{BB962C8B-B14F-4D97-AF65-F5344CB8AC3E}">
        <p14:creationId xmlns:p14="http://schemas.microsoft.com/office/powerpoint/2010/main" val="754820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br>
              <a:rPr lang="sv-SE" sz="4000" dirty="0">
                <a:latin typeface="Times New Roman" panose="02020603050405020304" pitchFamily="18" charset="0"/>
                <a:cs typeface="Times New Roman" panose="02020603050405020304" pitchFamily="18" charset="0"/>
              </a:rPr>
            </a:br>
            <a:r>
              <a:rPr lang="sv-SE" sz="4000" b="0" dirty="0">
                <a:latin typeface="+mn-lt"/>
                <a:cs typeface="Times New Roman" panose="02020603050405020304" pitchFamily="18" charset="0"/>
              </a:rPr>
              <a:t>I första hand…</a:t>
            </a:r>
          </a:p>
        </p:txBody>
      </p:sp>
      <p:sp>
        <p:nvSpPr>
          <p:cNvPr id="3" name="Platshållare för innehåll 2"/>
          <p:cNvSpPr>
            <a:spLocks noGrp="1"/>
          </p:cNvSpPr>
          <p:nvPr>
            <p:ph idx="1"/>
          </p:nvPr>
        </p:nvSpPr>
        <p:spPr>
          <a:xfrm>
            <a:off x="457200" y="1764632"/>
            <a:ext cx="8231188" cy="3807493"/>
          </a:xfrm>
        </p:spPr>
        <p:txBody>
          <a:bodyPr>
            <a:normAutofit/>
          </a:bodyPr>
          <a:lstStyle/>
          <a:p>
            <a:r>
              <a:rPr lang="sv-SE" sz="2800" dirty="0">
                <a:cs typeface="Times New Roman" panose="02020603050405020304" pitchFamily="18" charset="0"/>
              </a:rPr>
              <a:t>…förändra situationen</a:t>
            </a:r>
          </a:p>
          <a:p>
            <a:r>
              <a:rPr lang="sv-SE" sz="2800" dirty="0">
                <a:cs typeface="Times New Roman" panose="02020603050405020304" pitchFamily="18" charset="0"/>
              </a:rPr>
              <a:t>…uppmuntra önskvärt beteende</a:t>
            </a:r>
          </a:p>
          <a:p>
            <a:r>
              <a:rPr lang="sv-SE" sz="2800" dirty="0">
                <a:cs typeface="Times New Roman" panose="02020603050405020304" pitchFamily="18" charset="0"/>
              </a:rPr>
              <a:t>…lär ut önskvärt beteende</a:t>
            </a:r>
          </a:p>
          <a:p>
            <a:r>
              <a:rPr lang="sv-SE" sz="2800" dirty="0">
                <a:cs typeface="Times New Roman" panose="02020603050405020304" pitchFamily="18" charset="0"/>
              </a:rPr>
              <a:t>…minska fokus på olämpligt beteende</a:t>
            </a:r>
          </a:p>
          <a:p>
            <a:r>
              <a:rPr lang="sv-SE" sz="2800" dirty="0">
                <a:cs typeface="Times New Roman" panose="02020603050405020304" pitchFamily="18" charset="0"/>
              </a:rPr>
              <a:t>…försvaga olämpligt beteende</a:t>
            </a:r>
          </a:p>
        </p:txBody>
      </p:sp>
      <p:pic>
        <p:nvPicPr>
          <p:cNvPr id="8" name="Bildobjekt 7">
            <a:extLst>
              <a:ext uri="{FF2B5EF4-FFF2-40B4-BE49-F238E27FC236}">
                <a16:creationId xmlns:a16="http://schemas.microsoft.com/office/drawing/2014/main" id="{B138AAA3-EDBA-4F02-8BEF-5092F5A97366}"/>
              </a:ext>
            </a:extLst>
          </p:cNvPr>
          <p:cNvPicPr>
            <a:picLocks noChangeAspect="1"/>
          </p:cNvPicPr>
          <p:nvPr/>
        </p:nvPicPr>
        <p:blipFill>
          <a:blip r:embed="rId3"/>
          <a:stretch>
            <a:fillRect/>
          </a:stretch>
        </p:blipFill>
        <p:spPr>
          <a:xfrm>
            <a:off x="5982346" y="3972988"/>
            <a:ext cx="2315604" cy="1914361"/>
          </a:xfrm>
          <a:prstGeom prst="rect">
            <a:avLst/>
          </a:prstGeom>
        </p:spPr>
      </p:pic>
      <p:pic>
        <p:nvPicPr>
          <p:cNvPr id="9" name="Bildobjekt 8">
            <a:extLst>
              <a:ext uri="{FF2B5EF4-FFF2-40B4-BE49-F238E27FC236}">
                <a16:creationId xmlns:a16="http://schemas.microsoft.com/office/drawing/2014/main" id="{B6071C48-BE30-48BA-B43C-24F973D28B15}"/>
              </a:ext>
            </a:extLst>
          </p:cNvPr>
          <p:cNvPicPr>
            <a:picLocks noChangeAspect="1"/>
          </p:cNvPicPr>
          <p:nvPr/>
        </p:nvPicPr>
        <p:blipFill>
          <a:blip r:embed="rId4"/>
          <a:stretch>
            <a:fillRect/>
          </a:stretch>
        </p:blipFill>
        <p:spPr>
          <a:xfrm>
            <a:off x="6513518" y="416967"/>
            <a:ext cx="1888698" cy="2695329"/>
          </a:xfrm>
          <a:prstGeom prst="rect">
            <a:avLst/>
          </a:prstGeom>
        </p:spPr>
      </p:pic>
      <p:pic>
        <p:nvPicPr>
          <p:cNvPr id="6" name="Bildobjekt 5" descr="\\ad.stockholm.se\cli-sd\cc2sd002\003871\Precens\Brottsprevention\Komet1\Administration\Logotype\PLUS\PLUS logo användbar.jpg">
            <a:extLst>
              <a:ext uri="{FF2B5EF4-FFF2-40B4-BE49-F238E27FC236}">
                <a16:creationId xmlns:a16="http://schemas.microsoft.com/office/drawing/2014/main" id="{3615EE61-3274-430C-83C2-E701C359AC81}"/>
              </a:ext>
            </a:extLst>
          </p:cNvPr>
          <p:cNvPicPr/>
          <p:nvPr/>
        </p:nvPicPr>
        <p:blipFill>
          <a:blip r:embed="rId5" cstate="print"/>
          <a:srcRect/>
          <a:stretch>
            <a:fillRect/>
          </a:stretch>
        </p:blipFill>
        <p:spPr bwMode="auto">
          <a:xfrm>
            <a:off x="7449101" y="5940451"/>
            <a:ext cx="1130531" cy="465513"/>
          </a:xfrm>
          <a:prstGeom prst="rect">
            <a:avLst/>
          </a:prstGeom>
          <a:noFill/>
          <a:ln w="9525">
            <a:noFill/>
            <a:miter lim="800000"/>
            <a:headEnd/>
            <a:tailEnd/>
          </a:ln>
        </p:spPr>
      </p:pic>
    </p:spTree>
    <p:extLst>
      <p:ext uri="{BB962C8B-B14F-4D97-AF65-F5344CB8AC3E}">
        <p14:creationId xmlns:p14="http://schemas.microsoft.com/office/powerpoint/2010/main" val="27245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3"/>
          <a:srcRect l="22172" r="21581"/>
          <a:stretch/>
        </p:blipFill>
        <p:spPr>
          <a:xfrm>
            <a:off x="4714876" y="1018519"/>
            <a:ext cx="4080680" cy="4075986"/>
          </a:xfrm>
          <a:prstGeom prst="rect">
            <a:avLst/>
          </a:prstGeom>
        </p:spPr>
      </p:pic>
      <p:sp>
        <p:nvSpPr>
          <p:cNvPr id="2" name="Rubrik 1"/>
          <p:cNvSpPr>
            <a:spLocks noGrp="1"/>
          </p:cNvSpPr>
          <p:nvPr>
            <p:ph type="title"/>
          </p:nvPr>
        </p:nvSpPr>
        <p:spPr>
          <a:xfrm>
            <a:off x="457200" y="597038"/>
            <a:ext cx="8231188" cy="842962"/>
          </a:xfrm>
        </p:spPr>
        <p:txBody>
          <a:bodyPr>
            <a:normAutofit/>
          </a:bodyPr>
          <a:lstStyle/>
          <a:p>
            <a:pPr algn="ctr"/>
            <a:r>
              <a:rPr lang="sv-SE" sz="4000" b="0" dirty="0">
                <a:latin typeface="+mn-lt"/>
                <a:cs typeface="Times New Roman" panose="02020603050405020304" pitchFamily="18" charset="0"/>
              </a:rPr>
              <a:t>Nästa termin</a:t>
            </a:r>
          </a:p>
        </p:txBody>
      </p:sp>
      <p:sp>
        <p:nvSpPr>
          <p:cNvPr id="3" name="Platshållare för innehåll 2"/>
          <p:cNvSpPr>
            <a:spLocks noGrp="1"/>
          </p:cNvSpPr>
          <p:nvPr>
            <p:ph idx="1"/>
          </p:nvPr>
        </p:nvSpPr>
        <p:spPr>
          <a:xfrm>
            <a:off x="564368" y="2128837"/>
            <a:ext cx="8231188" cy="4132125"/>
          </a:xfrm>
        </p:spPr>
        <p:txBody>
          <a:bodyPr>
            <a:normAutofit/>
          </a:bodyPr>
          <a:lstStyle/>
          <a:p>
            <a:pPr marL="342900" indent="-342900">
              <a:buFont typeface="Arial" panose="020B0604020202020204" pitchFamily="34" charset="0"/>
              <a:buChar char="•"/>
            </a:pPr>
            <a:r>
              <a:rPr lang="sv-SE" sz="2800" dirty="0">
                <a:cs typeface="Times New Roman" panose="02020603050405020304" pitchFamily="18" charset="0"/>
              </a:rPr>
              <a:t>Föräldragrupp</a:t>
            </a:r>
          </a:p>
          <a:p>
            <a:pPr marL="342900" indent="-342900">
              <a:buFont typeface="Arial" panose="020B0604020202020204" pitchFamily="34" charset="0"/>
              <a:buChar char="•"/>
            </a:pPr>
            <a:r>
              <a:rPr lang="sv-SE" sz="2800" dirty="0">
                <a:cs typeface="Times New Roman" panose="02020603050405020304" pitchFamily="18" charset="0"/>
              </a:rPr>
              <a:t>Filmuppgift</a:t>
            </a:r>
          </a:p>
          <a:p>
            <a:pPr marL="342900" indent="-342900">
              <a:buFont typeface="Arial" panose="020B0604020202020204" pitchFamily="34" charset="0"/>
              <a:buChar char="•"/>
            </a:pPr>
            <a:r>
              <a:rPr lang="sv-SE" sz="2800" dirty="0">
                <a:cs typeface="Times New Roman" panose="02020603050405020304" pitchFamily="18" charset="0"/>
              </a:rPr>
              <a:t>Utbildningsdag 5</a:t>
            </a:r>
          </a:p>
        </p:txBody>
      </p:sp>
      <p:pic>
        <p:nvPicPr>
          <p:cNvPr id="7" name="Bildobjekt 6" descr="\\ad.stockholm.se\cli-sd\cc2sd002\003871\Precens\Brottsprevention\Komet1\Administration\Logotype\PLUS\PLUS logo användbar.jpg">
            <a:extLst>
              <a:ext uri="{FF2B5EF4-FFF2-40B4-BE49-F238E27FC236}">
                <a16:creationId xmlns:a16="http://schemas.microsoft.com/office/drawing/2014/main" id="{8CFDEA3A-5A73-4D86-83FA-F23BB487DED9}"/>
              </a:ext>
            </a:extLst>
          </p:cNvPr>
          <p:cNvPicPr/>
          <p:nvPr/>
        </p:nvPicPr>
        <p:blipFill>
          <a:blip r:embed="rId4" cstate="print"/>
          <a:srcRect/>
          <a:stretch>
            <a:fillRect/>
          </a:stretch>
        </p:blipFill>
        <p:spPr bwMode="auto">
          <a:xfrm>
            <a:off x="7449101" y="5940451"/>
            <a:ext cx="1130531" cy="465513"/>
          </a:xfrm>
          <a:prstGeom prst="rect">
            <a:avLst/>
          </a:prstGeom>
          <a:noFill/>
          <a:ln w="9525">
            <a:noFill/>
            <a:miter lim="800000"/>
            <a:headEnd/>
            <a:tailEnd/>
          </a:ln>
        </p:spPr>
      </p:pic>
    </p:spTree>
    <p:extLst>
      <p:ext uri="{BB962C8B-B14F-4D97-AF65-F5344CB8AC3E}">
        <p14:creationId xmlns:p14="http://schemas.microsoft.com/office/powerpoint/2010/main" val="172806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057400"/>
            <a:ext cx="91440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a:t>
            </a:r>
            <a:r>
              <a:rPr lang="sv-SE" sz="4000" dirty="0" err="1">
                <a:solidFill>
                  <a:srgbClr val="000000"/>
                </a:solidFill>
                <a:latin typeface="Arial"/>
                <a:cs typeface="Times New Roman" panose="02020603050405020304" pitchFamily="18" charset="0"/>
              </a:rPr>
              <a:t>Uppföljningst</a:t>
            </a:r>
            <a:r>
              <a:rPr kumimoji="0" lang="sv-SE" sz="4000" b="0" i="0" u="none" strike="noStrike" kern="1200" cap="none" spc="0" normalizeH="0" baseline="0" noProof="0" dirty="0" err="1">
                <a:ln>
                  <a:noFill/>
                </a:ln>
                <a:solidFill>
                  <a:srgbClr val="000000"/>
                </a:solidFill>
                <a:effectLst/>
                <a:uLnTx/>
                <a:uFillTx/>
                <a:latin typeface="Arial"/>
                <a:ea typeface="+mn-ea"/>
                <a:cs typeface="Times New Roman" panose="02020603050405020304" pitchFamily="18" charset="0"/>
              </a:rPr>
              <a:t>räff</a:t>
            </a:r>
            <a:r>
              <a:rPr kumimoji="0" lang="sv-SE" sz="40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a:t>
            </a:r>
          </a:p>
        </p:txBody>
      </p:sp>
      <p:pic>
        <p:nvPicPr>
          <p:cNvPr id="6" name="Bildobjekt 5" descr="\\ad.stockholm.se\cli-sd\cc2sd002\003871\Precens\Brottsprevention\Komet1\Administration\Logotype\PLUS\PLUS logo användbar.jpg">
            <a:extLst>
              <a:ext uri="{FF2B5EF4-FFF2-40B4-BE49-F238E27FC236}">
                <a16:creationId xmlns:a16="http://schemas.microsoft.com/office/drawing/2014/main" id="{2488A450-3E00-4159-A3B3-0F72814EE428}"/>
              </a:ext>
            </a:extLst>
          </p:cNvPr>
          <p:cNvPicPr/>
          <p:nvPr/>
        </p:nvPicPr>
        <p:blipFill>
          <a:blip r:embed="rId3" cstate="print"/>
          <a:srcRect/>
          <a:stretch>
            <a:fillRect/>
          </a:stretch>
        </p:blipFill>
        <p:spPr bwMode="auto">
          <a:xfrm>
            <a:off x="7449101" y="5940451"/>
            <a:ext cx="1130531" cy="465513"/>
          </a:xfrm>
          <a:prstGeom prst="rect">
            <a:avLst/>
          </a:prstGeom>
          <a:noFill/>
          <a:ln w="9525">
            <a:noFill/>
            <a:miter lim="800000"/>
            <a:headEnd/>
            <a:tailEnd/>
          </a:ln>
        </p:spPr>
      </p:pic>
    </p:spTree>
    <p:extLst>
      <p:ext uri="{BB962C8B-B14F-4D97-AF65-F5344CB8AC3E}">
        <p14:creationId xmlns:p14="http://schemas.microsoft.com/office/powerpoint/2010/main" val="1173858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034322"/>
            <a:ext cx="8231188" cy="4537804"/>
          </a:xfrm>
        </p:spPr>
        <p:txBody>
          <a:bodyPr>
            <a:normAutofit/>
          </a:bodyPr>
          <a:lstStyle/>
          <a:p>
            <a:pPr algn="ctr"/>
            <a:r>
              <a:rPr lang="sv-SE" sz="4000" dirty="0">
                <a:solidFill>
                  <a:schemeClr val="tx1"/>
                </a:solidFill>
                <a:cs typeface="Times New Roman" panose="02020603050405020304" pitchFamily="18" charset="0"/>
              </a:rPr>
              <a:t>Tio i topp lista för nästa</a:t>
            </a:r>
          </a:p>
          <a:p>
            <a:pPr algn="ctr"/>
            <a:r>
              <a:rPr lang="sv-SE" sz="4000" dirty="0">
                <a:solidFill>
                  <a:schemeClr val="tx1"/>
                </a:solidFill>
                <a:cs typeface="Times New Roman" panose="02020603050405020304" pitchFamily="18" charset="0"/>
              </a:rPr>
              <a:t> föräldragrupp!</a:t>
            </a:r>
          </a:p>
        </p:txBody>
      </p:sp>
      <p:pic>
        <p:nvPicPr>
          <p:cNvPr id="5" name="Bildobjekt 4"/>
          <p:cNvPicPr>
            <a:picLocks noChangeAspect="1"/>
          </p:cNvPicPr>
          <p:nvPr/>
        </p:nvPicPr>
        <p:blipFill>
          <a:blip r:embed="rId3"/>
          <a:stretch>
            <a:fillRect/>
          </a:stretch>
        </p:blipFill>
        <p:spPr>
          <a:xfrm>
            <a:off x="3112675" y="3157900"/>
            <a:ext cx="2920237" cy="2414225"/>
          </a:xfrm>
          <a:prstGeom prst="rect">
            <a:avLst/>
          </a:prstGeom>
        </p:spPr>
      </p:pic>
      <p:pic>
        <p:nvPicPr>
          <p:cNvPr id="6" name="Bildobjekt 5" descr="\\ad.stockholm.se\cli-sd\cc2sd002\003871\Precens\Brottsprevention\Komet1\Administration\Logotype\PLUS\PLUS logo användbar.jpg">
            <a:extLst>
              <a:ext uri="{FF2B5EF4-FFF2-40B4-BE49-F238E27FC236}">
                <a16:creationId xmlns:a16="http://schemas.microsoft.com/office/drawing/2014/main" id="{2FB2BEC5-5102-47DA-8F05-2D1E28552D12}"/>
              </a:ext>
            </a:extLst>
          </p:cNvPr>
          <p:cNvPicPr/>
          <p:nvPr/>
        </p:nvPicPr>
        <p:blipFill>
          <a:blip r:embed="rId4" cstate="print"/>
          <a:srcRect/>
          <a:stretch>
            <a:fillRect/>
          </a:stretch>
        </p:blipFill>
        <p:spPr bwMode="auto">
          <a:xfrm>
            <a:off x="7449101" y="5940451"/>
            <a:ext cx="1130531" cy="465513"/>
          </a:xfrm>
          <a:prstGeom prst="rect">
            <a:avLst/>
          </a:prstGeom>
          <a:noFill/>
          <a:ln w="9525">
            <a:noFill/>
            <a:miter lim="800000"/>
            <a:headEnd/>
            <a:tailEnd/>
          </a:ln>
        </p:spPr>
      </p:pic>
    </p:spTree>
    <p:extLst>
      <p:ext uri="{BB962C8B-B14F-4D97-AF65-F5344CB8AC3E}">
        <p14:creationId xmlns:p14="http://schemas.microsoft.com/office/powerpoint/2010/main" val="2299991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95294" y="1669286"/>
            <a:ext cx="8686800" cy="39703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8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Tack för din uppmärksamhet!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2800" dirty="0">
              <a:solidFill>
                <a:srgbClr val="00000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Kontakt:</a:t>
            </a:r>
          </a:p>
        </p:txBody>
      </p:sp>
      <p:graphicFrame>
        <p:nvGraphicFramePr>
          <p:cNvPr id="4098" name="Object 6"/>
          <p:cNvGraphicFramePr>
            <a:graphicFrameLocks noChangeAspect="1"/>
          </p:cNvGraphicFramePr>
          <p:nvPr/>
        </p:nvGraphicFramePr>
        <p:xfrm>
          <a:off x="2631326" y="557212"/>
          <a:ext cx="3614737" cy="742950"/>
        </p:xfrm>
        <a:graphic>
          <a:graphicData uri="http://schemas.openxmlformats.org/presentationml/2006/ole">
            <mc:AlternateContent xmlns:mc="http://schemas.openxmlformats.org/markup-compatibility/2006">
              <mc:Choice xmlns:v="urn:schemas-microsoft-com:vml" Requires="v">
                <p:oleObj spid="_x0000_s2058" name="Photo Editor-foto" r:id="rId4" imgW="21561905" imgH="4458322" progId="">
                  <p:embed/>
                </p:oleObj>
              </mc:Choice>
              <mc:Fallback>
                <p:oleObj name="Photo Editor-foto" r:id="rId4" imgW="21561905" imgH="4458322" progId="">
                  <p:embed/>
                  <p:pic>
                    <p:nvPicPr>
                      <p:cNvPr id="409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1326" y="557212"/>
                        <a:ext cx="3614737" cy="742950"/>
                      </a:xfrm>
                      <a:prstGeom prst="rect">
                        <a:avLst/>
                      </a:prstGeom>
                      <a:gradFill rotWithShape="0">
                        <a:gsLst>
                          <a:gs pos="0">
                            <a:schemeClr val="bg1"/>
                          </a:gs>
                          <a:gs pos="100000">
                            <a:srgbClr val="7878F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Bildobjekt 3" descr="\\ad.stockholm.se\cli-sd\cc2sd002\003871\Precens\Brottsprevention\Komet1\Administration\Logotype\PLUS\PLUS logo användbar.jpg"/>
          <p:cNvPicPr/>
          <p:nvPr/>
        </p:nvPicPr>
        <p:blipFill>
          <a:blip r:embed="rId6" cstate="print"/>
          <a:srcRect/>
          <a:stretch>
            <a:fillRect/>
          </a:stretch>
        </p:blipFill>
        <p:spPr bwMode="auto">
          <a:xfrm>
            <a:off x="7164288" y="6165304"/>
            <a:ext cx="1130531" cy="465513"/>
          </a:xfrm>
          <a:prstGeom prst="rect">
            <a:avLst/>
          </a:prstGeom>
          <a:noFill/>
          <a:ln w="9525">
            <a:noFill/>
            <a:miter lim="800000"/>
            <a:headEnd/>
            <a:tailEnd/>
          </a:ln>
        </p:spPr>
      </p:pic>
      <p:sp>
        <p:nvSpPr>
          <p:cNvPr id="2" name="Rektangel: rundade hörn 1">
            <a:extLst>
              <a:ext uri="{FF2B5EF4-FFF2-40B4-BE49-F238E27FC236}">
                <a16:creationId xmlns:a16="http://schemas.microsoft.com/office/drawing/2014/main" id="{21B1E955-374A-4361-8361-671EB5E36179}"/>
              </a:ext>
            </a:extLst>
          </p:cNvPr>
          <p:cNvSpPr/>
          <p:nvPr/>
        </p:nvSpPr>
        <p:spPr>
          <a:xfrm>
            <a:off x="2172213" y="2081852"/>
            <a:ext cx="4532962" cy="134714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solidFill>
                  <a:srgbClr val="000000"/>
                </a:solidFill>
              </a:rPr>
              <a:t>Utvärdering!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558800" y="304800"/>
            <a:ext cx="8585200" cy="1035968"/>
          </a:xfrm>
        </p:spPr>
        <p:txBody>
          <a:bodyPr>
            <a:normAutofit/>
          </a:bodyPr>
          <a:lstStyle/>
          <a:p>
            <a:pPr algn="ctr" eaLnBrk="1" hangingPunct="1"/>
            <a:br>
              <a:rPr lang="sv-SE" sz="2200" b="0" dirty="0">
                <a:latin typeface="Times New Roman" panose="02020603050405020304" pitchFamily="18" charset="0"/>
                <a:cs typeface="Times New Roman" panose="02020603050405020304" pitchFamily="18" charset="0"/>
              </a:rPr>
            </a:br>
            <a:r>
              <a:rPr lang="sv-SE" sz="4000" b="0" dirty="0">
                <a:latin typeface="+mn-lt"/>
                <a:cs typeface="Times New Roman" panose="02020603050405020304" pitchFamily="18" charset="0"/>
              </a:rPr>
              <a:t>Dagordning Uppföljningsträff</a:t>
            </a:r>
            <a:endParaRPr lang="sv-SE" sz="3100" b="0" dirty="0">
              <a:latin typeface="+mn-lt"/>
              <a:cs typeface="Times New Roman" panose="02020603050405020304" pitchFamily="18" charset="0"/>
            </a:endParaRPr>
          </a:p>
        </p:txBody>
      </p:sp>
      <p:sp>
        <p:nvSpPr>
          <p:cNvPr id="70659" name="Rectangle 3"/>
          <p:cNvSpPr>
            <a:spLocks noGrp="1" noChangeArrowheads="1"/>
          </p:cNvSpPr>
          <p:nvPr>
            <p:ph idx="1"/>
          </p:nvPr>
        </p:nvSpPr>
        <p:spPr>
          <a:xfrm>
            <a:off x="457200" y="1541928"/>
            <a:ext cx="6843932" cy="4335343"/>
          </a:xfrm>
        </p:spPr>
        <p:txBody>
          <a:bodyPr>
            <a:normAutofit/>
          </a:bodyPr>
          <a:lstStyle/>
          <a:p>
            <a:pPr marL="342900" indent="-342900" eaLnBrk="1" hangingPunct="1">
              <a:lnSpc>
                <a:spcPct val="150000"/>
              </a:lnSpc>
              <a:buFont typeface="Arial" panose="020B0604020202020204" pitchFamily="34" charset="0"/>
              <a:buChar char="•"/>
            </a:pPr>
            <a:r>
              <a:rPr lang="sv-SE" sz="2200" dirty="0">
                <a:cs typeface="Times New Roman" panose="02020603050405020304" pitchFamily="18" charset="0"/>
              </a:rPr>
              <a:t>Introduktion</a:t>
            </a:r>
          </a:p>
          <a:p>
            <a:pPr marL="342900" indent="-342900" eaLnBrk="1" hangingPunct="1">
              <a:lnSpc>
                <a:spcPct val="150000"/>
              </a:lnSpc>
              <a:buFont typeface="Arial" panose="020B0604020202020204" pitchFamily="34" charset="0"/>
              <a:buChar char="•"/>
            </a:pPr>
            <a:r>
              <a:rPr lang="sv-SE" sz="2200" dirty="0">
                <a:cs typeface="Times New Roman" panose="02020603050405020304" pitchFamily="18" charset="0"/>
              </a:rPr>
              <a:t>Uppföljning av planen från sista träffen</a:t>
            </a:r>
          </a:p>
          <a:p>
            <a:pPr marL="342900" indent="-342900" eaLnBrk="1" hangingPunct="1">
              <a:lnSpc>
                <a:spcPct val="150000"/>
              </a:lnSpc>
              <a:buFont typeface="Arial" panose="020B0604020202020204" pitchFamily="34" charset="0"/>
              <a:buChar char="•"/>
            </a:pPr>
            <a:r>
              <a:rPr lang="sv-SE" sz="2200" dirty="0">
                <a:cs typeface="Times New Roman" panose="02020603050405020304" pitchFamily="18" charset="0"/>
              </a:rPr>
              <a:t>Repetition av valda delar</a:t>
            </a:r>
          </a:p>
          <a:p>
            <a:pPr marL="342900" indent="-342900" eaLnBrk="1" hangingPunct="1">
              <a:lnSpc>
                <a:spcPct val="150000"/>
              </a:lnSpc>
              <a:buFont typeface="Arial" panose="020B0604020202020204" pitchFamily="34" charset="0"/>
              <a:buChar char="•"/>
            </a:pPr>
            <a:r>
              <a:rPr lang="sv-SE" sz="2200" dirty="0">
                <a:cs typeface="Times New Roman" panose="02020603050405020304" pitchFamily="18" charset="0"/>
              </a:rPr>
              <a:t>Planering inför framtiden</a:t>
            </a:r>
          </a:p>
          <a:p>
            <a:pPr marL="342900" indent="-342900" eaLnBrk="1" hangingPunct="1">
              <a:lnSpc>
                <a:spcPct val="150000"/>
              </a:lnSpc>
              <a:buFont typeface="Arial" panose="020B0604020202020204" pitchFamily="34" charset="0"/>
              <a:buChar char="•"/>
            </a:pPr>
            <a:r>
              <a:rPr lang="sv-SE" sz="2200" dirty="0">
                <a:cs typeface="Times New Roman" panose="02020603050405020304" pitchFamily="18" charset="0"/>
              </a:rPr>
              <a:t>Avslutning</a:t>
            </a:r>
          </a:p>
        </p:txBody>
      </p:sp>
      <p:pic>
        <p:nvPicPr>
          <p:cNvPr id="4" name="Bildobjekt 3" descr="\\ad.stockholm.se\cli-sd\cc2sd002\003871\Precens\Brottsprevention\Komet1\Administration\Logotype\PLUS\PLUS logo användbar.jpg"/>
          <p:cNvPicPr/>
          <p:nvPr/>
        </p:nvPicPr>
        <p:blipFill>
          <a:blip r:embed="rId3" cstate="print"/>
          <a:srcRect/>
          <a:stretch>
            <a:fillRect/>
          </a:stretch>
        </p:blipFill>
        <p:spPr bwMode="auto">
          <a:xfrm>
            <a:off x="7450891" y="5877271"/>
            <a:ext cx="1130531" cy="465513"/>
          </a:xfrm>
          <a:prstGeom prst="rect">
            <a:avLst/>
          </a:prstGeom>
          <a:noFill/>
          <a:ln w="9525">
            <a:noFill/>
            <a:miter lim="800000"/>
            <a:headEnd/>
            <a:tailEnd/>
          </a:ln>
        </p:spPr>
      </p:pic>
      <p:pic>
        <p:nvPicPr>
          <p:cNvPr id="7" name="Bildobjekt 6">
            <a:extLst>
              <a:ext uri="{FF2B5EF4-FFF2-40B4-BE49-F238E27FC236}">
                <a16:creationId xmlns:a16="http://schemas.microsoft.com/office/drawing/2014/main" id="{4F1AF67A-A380-45B7-AFD1-E03C3F07760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911750" y="1541928"/>
            <a:ext cx="2505075" cy="3542665"/>
          </a:xfrm>
          <a:prstGeom prst="rect">
            <a:avLst/>
          </a:prstGeom>
          <a:noFill/>
        </p:spPr>
      </p:pic>
    </p:spTree>
    <p:extLst>
      <p:ext uri="{BB962C8B-B14F-4D97-AF65-F5344CB8AC3E}">
        <p14:creationId xmlns:p14="http://schemas.microsoft.com/office/powerpoint/2010/main" val="1627379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ubrik 1"/>
          <p:cNvSpPr>
            <a:spLocks noGrp="1"/>
          </p:cNvSpPr>
          <p:nvPr>
            <p:ph type="title"/>
          </p:nvPr>
        </p:nvSpPr>
        <p:spPr/>
        <p:txBody>
          <a:bodyPr>
            <a:normAutofit/>
          </a:bodyPr>
          <a:lstStyle/>
          <a:p>
            <a:pPr algn="ctr"/>
            <a:br>
              <a:rPr lang="sv-SE" sz="4000" dirty="0">
                <a:latin typeface="Times New Roman" panose="02020603050405020304" pitchFamily="18" charset="0"/>
                <a:cs typeface="Times New Roman" panose="02020603050405020304" pitchFamily="18" charset="0"/>
              </a:rPr>
            </a:br>
            <a:r>
              <a:rPr lang="sv-SE" sz="4000" b="0" dirty="0">
                <a:latin typeface="+mn-lt"/>
                <a:cs typeface="Times New Roman" panose="02020603050405020304" pitchFamily="18" charset="0"/>
              </a:rPr>
              <a:t>Uppföljningsträff – syfte </a:t>
            </a:r>
          </a:p>
        </p:txBody>
      </p:sp>
      <p:sp>
        <p:nvSpPr>
          <p:cNvPr id="27651" name="Platshållare för innehåll 2"/>
          <p:cNvSpPr>
            <a:spLocks noGrp="1"/>
          </p:cNvSpPr>
          <p:nvPr>
            <p:ph idx="1"/>
          </p:nvPr>
        </p:nvSpPr>
        <p:spPr>
          <a:xfrm>
            <a:off x="495300" y="1828800"/>
            <a:ext cx="8231188" cy="3865418"/>
          </a:xfrm>
        </p:spPr>
        <p:txBody>
          <a:bodyPr>
            <a:noAutofit/>
          </a:bodyPr>
          <a:lstStyle/>
          <a:p>
            <a:pPr marL="342900" indent="-342900">
              <a:buFont typeface="Arial" panose="020B0604020202020204" pitchFamily="34" charset="0"/>
              <a:buChar char="•"/>
            </a:pPr>
            <a:r>
              <a:rPr lang="sv-SE" sz="2400" dirty="0">
                <a:cs typeface="Times New Roman" panose="02020603050405020304" pitchFamily="18" charset="0"/>
              </a:rPr>
              <a:t>Hjälpa föräldrar att vidmakthålla de förändringar </a:t>
            </a:r>
            <a:br>
              <a:rPr lang="sv-SE" sz="2400" dirty="0">
                <a:cs typeface="Times New Roman" panose="02020603050405020304" pitchFamily="18" charset="0"/>
              </a:rPr>
            </a:br>
            <a:r>
              <a:rPr lang="sv-SE" sz="2400" dirty="0">
                <a:cs typeface="Times New Roman" panose="02020603050405020304" pitchFamily="18" charset="0"/>
              </a:rPr>
              <a:t>de gjort med hjälp av Komet.</a:t>
            </a:r>
          </a:p>
          <a:p>
            <a:endParaRPr lang="sv-SE" sz="2400" dirty="0">
              <a:cs typeface="Times New Roman" panose="02020603050405020304" pitchFamily="18" charset="0"/>
            </a:endParaRPr>
          </a:p>
          <a:p>
            <a:pPr marL="342900" indent="-342900">
              <a:buFont typeface="Arial" panose="020B0604020202020204" pitchFamily="34" charset="0"/>
              <a:buChar char="•"/>
            </a:pPr>
            <a:r>
              <a:rPr lang="sv-SE" sz="2400" dirty="0">
                <a:cs typeface="Times New Roman" panose="02020603050405020304" pitchFamily="18" charset="0"/>
              </a:rPr>
              <a:t>Behålla motivationen hos föräldrarna.</a:t>
            </a:r>
          </a:p>
          <a:p>
            <a:endParaRPr lang="sv-SE" sz="2400" dirty="0">
              <a:cs typeface="Times New Roman" panose="02020603050405020304" pitchFamily="18" charset="0"/>
            </a:endParaRPr>
          </a:p>
          <a:p>
            <a:pPr marL="342900" indent="-342900">
              <a:buFont typeface="Arial" panose="020B0604020202020204" pitchFamily="34" charset="0"/>
              <a:buChar char="•"/>
            </a:pPr>
            <a:r>
              <a:rPr lang="sv-SE" sz="2400" dirty="0">
                <a:cs typeface="Times New Roman" panose="02020603050405020304" pitchFamily="18" charset="0"/>
              </a:rPr>
              <a:t>Underlätta ”kritiska perioder”, ca 3 mån efter avslutat program. Tycks även vara en kritisk period ca 2 år efter avslutat program (</a:t>
            </a:r>
            <a:r>
              <a:rPr lang="sv-SE" sz="1800" dirty="0" err="1">
                <a:cs typeface="Times New Roman" panose="02020603050405020304" pitchFamily="18" charset="0"/>
              </a:rPr>
              <a:t>Eyberg</a:t>
            </a:r>
            <a:r>
              <a:rPr lang="sv-SE" sz="1800" dirty="0">
                <a:cs typeface="Times New Roman" panose="02020603050405020304" pitchFamily="18" charset="0"/>
              </a:rPr>
              <a:t>, Edwards, </a:t>
            </a:r>
            <a:r>
              <a:rPr lang="sv-SE" sz="1800" dirty="0" err="1">
                <a:cs typeface="Times New Roman" panose="02020603050405020304" pitchFamily="18" charset="0"/>
              </a:rPr>
              <a:t>Boggs</a:t>
            </a:r>
            <a:r>
              <a:rPr lang="sv-SE" sz="1800" dirty="0">
                <a:cs typeface="Times New Roman" panose="02020603050405020304" pitchFamily="18" charset="0"/>
              </a:rPr>
              <a:t>, </a:t>
            </a:r>
            <a:r>
              <a:rPr lang="sv-SE" sz="1800" dirty="0" err="1">
                <a:cs typeface="Times New Roman" panose="02020603050405020304" pitchFamily="18" charset="0"/>
              </a:rPr>
              <a:t>Foote</a:t>
            </a:r>
            <a:r>
              <a:rPr lang="sv-SE" sz="1800" dirty="0">
                <a:cs typeface="Times New Roman" panose="02020603050405020304" pitchFamily="18" charset="0"/>
              </a:rPr>
              <a:t>, 1998).</a:t>
            </a:r>
          </a:p>
          <a:p>
            <a:pPr marL="342900" indent="-342900">
              <a:buFont typeface="Arial" panose="020B0604020202020204" pitchFamily="34" charset="0"/>
              <a:buChar char="•"/>
            </a:pPr>
            <a:endParaRPr lang="sv-SE" sz="2400" dirty="0">
              <a:latin typeface="Times New Roman" panose="02020603050405020304" pitchFamily="18" charset="0"/>
              <a:cs typeface="Times New Roman" panose="02020603050405020304" pitchFamily="18" charset="0"/>
            </a:endParaRPr>
          </a:p>
          <a:p>
            <a:endParaRPr lang="sv-SE" sz="2400" dirty="0">
              <a:latin typeface="Times New Roman" panose="02020603050405020304" pitchFamily="18" charset="0"/>
              <a:cs typeface="Times New Roman" panose="02020603050405020304" pitchFamily="18" charset="0"/>
            </a:endParaRPr>
          </a:p>
        </p:txBody>
      </p:sp>
      <p:pic>
        <p:nvPicPr>
          <p:cNvPr id="4" name="Bildobjekt 3" descr="\\ad.stockholm.se\cli-sd\cc2sd002\003871\Precens\Brottsprevention\Komet1\Administration\Logotype\PLUS\PLUS logo användbar.jpg">
            <a:extLst>
              <a:ext uri="{FF2B5EF4-FFF2-40B4-BE49-F238E27FC236}">
                <a16:creationId xmlns:a16="http://schemas.microsoft.com/office/drawing/2014/main" id="{38EF66C2-90E5-432B-81E3-71CC48AF7717}"/>
              </a:ext>
            </a:extLst>
          </p:cNvPr>
          <p:cNvPicPr/>
          <p:nvPr/>
        </p:nvPicPr>
        <p:blipFill>
          <a:blip r:embed="rId3" cstate="print"/>
          <a:srcRect/>
          <a:stretch>
            <a:fillRect/>
          </a:stretch>
        </p:blipFill>
        <p:spPr bwMode="auto">
          <a:xfrm>
            <a:off x="7449101" y="5940451"/>
            <a:ext cx="1130531" cy="465513"/>
          </a:xfrm>
          <a:prstGeom prst="rect">
            <a:avLst/>
          </a:prstGeom>
          <a:noFill/>
          <a:ln w="9525">
            <a:noFill/>
            <a:miter lim="800000"/>
            <a:headEnd/>
            <a:tailEnd/>
          </a:ln>
        </p:spPr>
      </p:pic>
    </p:spTree>
    <p:extLst>
      <p:ext uri="{BB962C8B-B14F-4D97-AF65-F5344CB8AC3E}">
        <p14:creationId xmlns:p14="http://schemas.microsoft.com/office/powerpoint/2010/main" val="1740195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ubrik 1"/>
          <p:cNvSpPr>
            <a:spLocks noGrp="1"/>
          </p:cNvSpPr>
          <p:nvPr>
            <p:ph type="title"/>
          </p:nvPr>
        </p:nvSpPr>
        <p:spPr/>
        <p:txBody>
          <a:bodyPr>
            <a:normAutofit/>
          </a:bodyPr>
          <a:lstStyle/>
          <a:p>
            <a:pPr algn="ctr"/>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a:t>
            </a:r>
            <a:r>
              <a:rPr lang="sv-SE" sz="4000" b="0" dirty="0">
                <a:latin typeface="+mn-lt"/>
                <a:cs typeface="Times New Roman" panose="02020603050405020304" pitchFamily="18" charset="0"/>
              </a:rPr>
              <a:t>Vi har fortfarande problem” </a:t>
            </a:r>
          </a:p>
        </p:txBody>
      </p:sp>
      <p:sp>
        <p:nvSpPr>
          <p:cNvPr id="28675" name="Platshållare för innehåll 2"/>
          <p:cNvSpPr>
            <a:spLocks noGrp="1"/>
          </p:cNvSpPr>
          <p:nvPr>
            <p:ph idx="1"/>
          </p:nvPr>
        </p:nvSpPr>
        <p:spPr>
          <a:xfrm>
            <a:off x="457200" y="1537855"/>
            <a:ext cx="8231188" cy="4034270"/>
          </a:xfrm>
        </p:spPr>
        <p:txBody>
          <a:bodyPr>
            <a:normAutofit/>
          </a:bodyPr>
          <a:lstStyle/>
          <a:p>
            <a:pPr marL="342900" indent="-342900">
              <a:buFont typeface="Arial" pitchFamily="34" charset="0"/>
              <a:buChar char="•"/>
            </a:pPr>
            <a:r>
              <a:rPr lang="sv-SE" sz="2400" dirty="0">
                <a:cs typeface="Times New Roman" panose="02020603050405020304" pitchFamily="18" charset="0"/>
              </a:rPr>
              <a:t> Normalisera</a:t>
            </a:r>
          </a:p>
          <a:p>
            <a:pPr marL="342900" indent="-342900">
              <a:buFont typeface="Arial" pitchFamily="34" charset="0"/>
              <a:buChar char="•"/>
            </a:pPr>
            <a:r>
              <a:rPr lang="sv-SE" sz="2400" dirty="0">
                <a:cs typeface="Times New Roman" panose="02020603050405020304" pitchFamily="18" charset="0"/>
              </a:rPr>
              <a:t> Beteendeförändring tar tid</a:t>
            </a:r>
          </a:p>
          <a:p>
            <a:pPr marL="342900" indent="-342900">
              <a:buFont typeface="Arial" pitchFamily="34" charset="0"/>
              <a:buChar char="•"/>
            </a:pPr>
            <a:r>
              <a:rPr lang="sv-SE" sz="2400" dirty="0">
                <a:cs typeface="Times New Roman" panose="02020603050405020304" pitchFamily="18" charset="0"/>
              </a:rPr>
              <a:t> Orsaksmodellen – acceptans</a:t>
            </a:r>
          </a:p>
          <a:p>
            <a:pPr marL="342900" indent="-342900">
              <a:buFont typeface="Arial" pitchFamily="34" charset="0"/>
              <a:buChar char="•"/>
            </a:pPr>
            <a:r>
              <a:rPr lang="sv-SE" sz="2400" dirty="0">
                <a:cs typeface="Times New Roman" panose="02020603050405020304" pitchFamily="18" charset="0"/>
              </a:rPr>
              <a:t> Hjälp föräldrarna att se sina framgångar</a:t>
            </a:r>
          </a:p>
          <a:p>
            <a:pPr marL="342900" indent="-342900">
              <a:buFont typeface="Arial" pitchFamily="34" charset="0"/>
              <a:buChar char="•"/>
            </a:pPr>
            <a:r>
              <a:rPr lang="sv-SE" sz="2400" dirty="0">
                <a:cs typeface="Times New Roman" panose="02020603050405020304" pitchFamily="18" charset="0"/>
              </a:rPr>
              <a:t> Det är nu arbetet börjar! </a:t>
            </a:r>
          </a:p>
          <a:p>
            <a:endParaRPr lang="sv-SE" sz="2400" dirty="0">
              <a:latin typeface="Times New Roman" panose="02020603050405020304" pitchFamily="18" charset="0"/>
              <a:cs typeface="Times New Roman" panose="02020603050405020304" pitchFamily="18" charset="0"/>
            </a:endParaRPr>
          </a:p>
          <a:p>
            <a:pPr>
              <a:buFont typeface="Monotype Sorts" pitchFamily="2" charset="2"/>
              <a:buNone/>
            </a:pPr>
            <a:endParaRPr lang="sv-SE" sz="2400" dirty="0">
              <a:latin typeface="Times New Roman" panose="02020603050405020304" pitchFamily="18" charset="0"/>
              <a:cs typeface="Times New Roman" panose="02020603050405020304" pitchFamily="18" charset="0"/>
            </a:endParaRPr>
          </a:p>
          <a:p>
            <a:endParaRPr lang="sv-SE" sz="2400" dirty="0">
              <a:latin typeface="Times New Roman" panose="02020603050405020304" pitchFamily="18" charset="0"/>
              <a:cs typeface="Times New Roman" panose="02020603050405020304" pitchFamily="18" charset="0"/>
            </a:endParaRPr>
          </a:p>
          <a:p>
            <a:endParaRPr lang="sv-SE" sz="2400" dirty="0">
              <a:latin typeface="Times New Roman" panose="02020603050405020304" pitchFamily="18" charset="0"/>
              <a:cs typeface="Times New Roman" panose="02020603050405020304" pitchFamily="18" charset="0"/>
            </a:endParaRPr>
          </a:p>
          <a:p>
            <a:pPr>
              <a:buFont typeface="Monotype Sorts" pitchFamily="2" charset="2"/>
              <a:buNone/>
            </a:pPr>
            <a:endParaRPr lang="sv-SE" sz="2400" dirty="0">
              <a:latin typeface="Times New Roman" panose="02020603050405020304" pitchFamily="18" charset="0"/>
              <a:cs typeface="Times New Roman" panose="02020603050405020304" pitchFamily="18" charset="0"/>
            </a:endParaRPr>
          </a:p>
        </p:txBody>
      </p:sp>
      <p:pic>
        <p:nvPicPr>
          <p:cNvPr id="2" name="Bildobjekt 1"/>
          <p:cNvPicPr>
            <a:picLocks noChangeAspect="1"/>
          </p:cNvPicPr>
          <p:nvPr/>
        </p:nvPicPr>
        <p:blipFill>
          <a:blip r:embed="rId3"/>
          <a:stretch>
            <a:fillRect/>
          </a:stretch>
        </p:blipFill>
        <p:spPr>
          <a:xfrm>
            <a:off x="5049982" y="3288093"/>
            <a:ext cx="2944811" cy="2618645"/>
          </a:xfrm>
          <a:prstGeom prst="rect">
            <a:avLst/>
          </a:prstGeom>
        </p:spPr>
      </p:pic>
      <p:pic>
        <p:nvPicPr>
          <p:cNvPr id="5" name="Bildobjekt 4" descr="\\ad.stockholm.se\cli-sd\cc2sd002\003871\Precens\Brottsprevention\Komet1\Administration\Logotype\PLUS\PLUS logo användbar.jpg">
            <a:extLst>
              <a:ext uri="{FF2B5EF4-FFF2-40B4-BE49-F238E27FC236}">
                <a16:creationId xmlns:a16="http://schemas.microsoft.com/office/drawing/2014/main" id="{64AAA672-D175-4A34-8BF2-84DCE009BAF4}"/>
              </a:ext>
            </a:extLst>
          </p:cNvPr>
          <p:cNvPicPr/>
          <p:nvPr/>
        </p:nvPicPr>
        <p:blipFill>
          <a:blip r:embed="rId4" cstate="print"/>
          <a:srcRect/>
          <a:stretch>
            <a:fillRect/>
          </a:stretch>
        </p:blipFill>
        <p:spPr bwMode="auto">
          <a:xfrm>
            <a:off x="7449101" y="5940451"/>
            <a:ext cx="1130531" cy="465513"/>
          </a:xfrm>
          <a:prstGeom prst="rect">
            <a:avLst/>
          </a:prstGeom>
          <a:noFill/>
          <a:ln w="9525">
            <a:noFill/>
            <a:miter lim="800000"/>
            <a:headEnd/>
            <a:tailEnd/>
          </a:ln>
        </p:spPr>
      </p:pic>
    </p:spTree>
    <p:extLst>
      <p:ext uri="{BB962C8B-B14F-4D97-AF65-F5344CB8AC3E}">
        <p14:creationId xmlns:p14="http://schemas.microsoft.com/office/powerpoint/2010/main" val="2891368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057400"/>
            <a:ext cx="91440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M</a:t>
            </a:r>
            <a:r>
              <a:rPr lang="sv-SE" sz="4000" b="1" dirty="0">
                <a:solidFill>
                  <a:srgbClr val="000000"/>
                </a:solidFill>
                <a:latin typeface="Arial"/>
                <a:cs typeface="Times New Roman" panose="02020603050405020304" pitchFamily="18" charset="0"/>
              </a:rPr>
              <a:t>er om teorin bakom KOMET</a:t>
            </a:r>
            <a:r>
              <a:rPr kumimoji="0" lang="sv-SE" sz="40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a:t>
            </a:r>
          </a:p>
        </p:txBody>
      </p:sp>
      <p:pic>
        <p:nvPicPr>
          <p:cNvPr id="6" name="Bildobjekt 5" descr="\\ad.stockholm.se\cli-sd\cc2sd002\003871\Precens\Brottsprevention\Komet1\Administration\Logotype\PLUS\PLUS logo användbar.jpg">
            <a:extLst>
              <a:ext uri="{FF2B5EF4-FFF2-40B4-BE49-F238E27FC236}">
                <a16:creationId xmlns:a16="http://schemas.microsoft.com/office/drawing/2014/main" id="{2488A450-3E00-4159-A3B3-0F72814EE428}"/>
              </a:ext>
            </a:extLst>
          </p:cNvPr>
          <p:cNvPicPr/>
          <p:nvPr/>
        </p:nvPicPr>
        <p:blipFill>
          <a:blip r:embed="rId3" cstate="print"/>
          <a:srcRect/>
          <a:stretch>
            <a:fillRect/>
          </a:stretch>
        </p:blipFill>
        <p:spPr bwMode="auto">
          <a:xfrm>
            <a:off x="7449101" y="5940451"/>
            <a:ext cx="1130531" cy="465513"/>
          </a:xfrm>
          <a:prstGeom prst="rect">
            <a:avLst/>
          </a:prstGeom>
          <a:noFill/>
          <a:ln w="9525">
            <a:noFill/>
            <a:miter lim="800000"/>
            <a:headEnd/>
            <a:tailEnd/>
          </a:ln>
        </p:spPr>
      </p:pic>
    </p:spTree>
    <p:extLst>
      <p:ext uri="{BB962C8B-B14F-4D97-AF65-F5344CB8AC3E}">
        <p14:creationId xmlns:p14="http://schemas.microsoft.com/office/powerpoint/2010/main" val="2072467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1"/>
          <p:cNvSpPr>
            <a:spLocks noGrp="1"/>
          </p:cNvSpPr>
          <p:nvPr>
            <p:ph type="title"/>
          </p:nvPr>
        </p:nvSpPr>
        <p:spPr>
          <a:xfrm>
            <a:off x="482675" y="271215"/>
            <a:ext cx="8231188" cy="842962"/>
          </a:xfrm>
        </p:spPr>
        <p:txBody>
          <a:bodyPr/>
          <a:lstStyle/>
          <a:p>
            <a:pPr algn="ctr" eaLnBrk="1" hangingPunct="1"/>
            <a:br>
              <a:rPr lang="sv-SE" sz="4000" b="0" dirty="0">
                <a:latin typeface="+mn-lt"/>
                <a:cs typeface="Times New Roman" panose="02020603050405020304" pitchFamily="18" charset="0"/>
              </a:rPr>
            </a:br>
            <a:r>
              <a:rPr lang="sv-SE" sz="4000" b="0" dirty="0">
                <a:latin typeface="+mn-lt"/>
                <a:cs typeface="Times New Roman" panose="02020603050405020304" pitchFamily="18" charset="0"/>
              </a:rPr>
              <a:t>Inlärning – vad är det?</a:t>
            </a:r>
          </a:p>
        </p:txBody>
      </p:sp>
      <p:sp>
        <p:nvSpPr>
          <p:cNvPr id="12291" name="Platshållare för innehåll 2"/>
          <p:cNvSpPr>
            <a:spLocks noGrp="1"/>
          </p:cNvSpPr>
          <p:nvPr>
            <p:ph idx="1"/>
          </p:nvPr>
        </p:nvSpPr>
        <p:spPr>
          <a:xfrm>
            <a:off x="835894" y="1540281"/>
            <a:ext cx="7524750" cy="4625023"/>
          </a:xfrm>
        </p:spPr>
        <p:txBody>
          <a:bodyPr>
            <a:normAutofit fontScale="92500" lnSpcReduction="20000"/>
          </a:bodyPr>
          <a:lstStyle/>
          <a:p>
            <a:pPr marL="360000" indent="-360000" eaLnBrk="1" hangingPunct="1">
              <a:buFont typeface="Arial" pitchFamily="34" charset="0"/>
              <a:buChar char="•"/>
            </a:pPr>
            <a:r>
              <a:rPr lang="sv-SE" sz="2400" dirty="0">
                <a:cs typeface="Times New Roman" panose="02020603050405020304" pitchFamily="18" charset="0"/>
              </a:rPr>
              <a:t>Människans förmåga att </a:t>
            </a:r>
            <a:r>
              <a:rPr lang="sv-SE" sz="2400" b="1" dirty="0">
                <a:cs typeface="Times New Roman" panose="02020603050405020304" pitchFamily="18" charset="0"/>
              </a:rPr>
              <a:t>lära in </a:t>
            </a:r>
            <a:r>
              <a:rPr lang="sv-SE" sz="2400" dirty="0">
                <a:cs typeface="Times New Roman" panose="02020603050405020304" pitchFamily="18" charset="0"/>
              </a:rPr>
              <a:t>och </a:t>
            </a:r>
            <a:r>
              <a:rPr lang="sv-SE" sz="2400" b="1" dirty="0">
                <a:cs typeface="Times New Roman" panose="02020603050405020304" pitchFamily="18" charset="0"/>
              </a:rPr>
              <a:t>lära om </a:t>
            </a:r>
            <a:r>
              <a:rPr lang="sv-SE" sz="2400" dirty="0">
                <a:cs typeface="Times New Roman" panose="02020603050405020304" pitchFamily="18" charset="0"/>
              </a:rPr>
              <a:t>som ett resultat av nya erfarenheter</a:t>
            </a:r>
          </a:p>
          <a:p>
            <a:pPr marL="360000" indent="-360000" eaLnBrk="1" hangingPunct="1">
              <a:buNone/>
            </a:pPr>
            <a:endParaRPr lang="sv-SE" sz="2400" dirty="0">
              <a:cs typeface="Times New Roman" panose="02020603050405020304" pitchFamily="18" charset="0"/>
            </a:endParaRPr>
          </a:p>
          <a:p>
            <a:pPr marL="360000" indent="-360000" eaLnBrk="1" hangingPunct="1">
              <a:buFont typeface="Arial" pitchFamily="34" charset="0"/>
              <a:buChar char="•"/>
            </a:pPr>
            <a:r>
              <a:rPr lang="sv-SE" sz="2400" dirty="0">
                <a:cs typeface="Times New Roman" panose="02020603050405020304" pitchFamily="18" charset="0"/>
              </a:rPr>
              <a:t>Enligt inlärningsteori är människan anpassningsbar och föränderlig, istället för förutbestämd</a:t>
            </a:r>
          </a:p>
          <a:p>
            <a:pPr marL="342900" indent="-342900" eaLnBrk="1" hangingPunct="1">
              <a:buFont typeface="Arial" pitchFamily="34" charset="0"/>
              <a:buChar char="•"/>
            </a:pPr>
            <a:endParaRPr lang="sv-SE" sz="2200" dirty="0">
              <a:cs typeface="Times New Roman" panose="02020603050405020304" pitchFamily="18" charset="0"/>
            </a:endParaRPr>
          </a:p>
          <a:p>
            <a:r>
              <a:rPr lang="sv-SE" sz="2200" b="1" dirty="0">
                <a:cs typeface="Times New Roman" panose="02020603050405020304" pitchFamily="18" charset="0"/>
              </a:rPr>
              <a:t>Modellinlärning</a:t>
            </a:r>
            <a:r>
              <a:rPr lang="sv-SE" sz="2200" dirty="0">
                <a:cs typeface="Times New Roman" panose="02020603050405020304" pitchFamily="18" charset="0"/>
              </a:rPr>
              <a:t> (vi härmar andra)</a:t>
            </a:r>
          </a:p>
          <a:p>
            <a:r>
              <a:rPr lang="sv-SE" sz="2200" b="1" dirty="0">
                <a:cs typeface="Times New Roman" panose="02020603050405020304" pitchFamily="18" charset="0"/>
              </a:rPr>
              <a:t>Associationsinlärning</a:t>
            </a:r>
            <a:r>
              <a:rPr lang="sv-SE" sz="2200" dirty="0">
                <a:cs typeface="Times New Roman" panose="02020603050405020304" pitchFamily="18" charset="0"/>
              </a:rPr>
              <a:t> (vi kopplar ihop saker)</a:t>
            </a:r>
          </a:p>
          <a:p>
            <a:r>
              <a:rPr lang="sv-SE" sz="2200" b="1" dirty="0">
                <a:cs typeface="Times New Roman" panose="02020603050405020304" pitchFamily="18" charset="0"/>
              </a:rPr>
              <a:t>Konsekvensinlärning</a:t>
            </a:r>
            <a:r>
              <a:rPr lang="sv-SE" sz="2200" dirty="0">
                <a:cs typeface="Times New Roman" panose="02020603050405020304" pitchFamily="18" charset="0"/>
              </a:rPr>
              <a:t> (vi lär oss genom vad som händer efter ett beteende)</a:t>
            </a:r>
          </a:p>
          <a:p>
            <a:pPr marL="342900" indent="-342900"/>
            <a:endParaRPr lang="sv-SE" sz="2400" dirty="0">
              <a:cs typeface="Times New Roman" panose="02020603050405020304" pitchFamily="18" charset="0"/>
            </a:endParaRPr>
          </a:p>
          <a:p>
            <a:pPr marL="342900" indent="-342900">
              <a:buFont typeface="Arial" panose="020B0604020202020204" pitchFamily="34" charset="0"/>
              <a:buChar char="•"/>
            </a:pPr>
            <a:r>
              <a:rPr lang="sv-SE" sz="2400" dirty="0">
                <a:cs typeface="Times New Roman" panose="02020603050405020304" pitchFamily="18" charset="0"/>
              </a:rPr>
              <a:t>Associationsinlärning och konsekvensinlärning samverkar nästan alltid</a:t>
            </a:r>
          </a:p>
          <a:p>
            <a:pPr marL="342900" indent="-342900"/>
            <a:endParaRPr lang="sv-SE" sz="2400" dirty="0">
              <a:latin typeface="Times New Roman" panose="02020603050405020304" pitchFamily="18" charset="0"/>
              <a:cs typeface="Times New Roman" panose="02020603050405020304" pitchFamily="18" charset="0"/>
            </a:endParaRPr>
          </a:p>
          <a:p>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Kåver</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2016)</a:t>
            </a:r>
            <a:endParaRPr lang="sv-SE" sz="2400" dirty="0">
              <a:latin typeface="Stockholm Type Regular" pitchFamily="50" charset="0"/>
            </a:endParaRPr>
          </a:p>
          <a:p>
            <a:pPr eaLnBrk="1" hangingPunct="1"/>
            <a:endParaRPr lang="sv-SE" dirty="0">
              <a:latin typeface="Stockholm Type Regular" pitchFamily="50" charset="0"/>
            </a:endParaRPr>
          </a:p>
          <a:p>
            <a:pPr eaLnBrk="1" hangingPunct="1">
              <a:buNone/>
            </a:pPr>
            <a:endParaRPr lang="sv-SE" dirty="0"/>
          </a:p>
        </p:txBody>
      </p:sp>
      <p:pic>
        <p:nvPicPr>
          <p:cNvPr id="5" name="Bildobjekt 4"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Tree>
    <p:extLst>
      <p:ext uri="{BB962C8B-B14F-4D97-AF65-F5344CB8AC3E}">
        <p14:creationId xmlns:p14="http://schemas.microsoft.com/office/powerpoint/2010/main" val="1668505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1"/>
          <p:cNvSpPr>
            <a:spLocks noGrp="1"/>
          </p:cNvSpPr>
          <p:nvPr>
            <p:ph type="title"/>
          </p:nvPr>
        </p:nvSpPr>
        <p:spPr>
          <a:xfrm>
            <a:off x="482675" y="754771"/>
            <a:ext cx="8231188" cy="842962"/>
          </a:xfrm>
        </p:spPr>
        <p:txBody>
          <a:bodyPr>
            <a:normAutofit fontScale="90000"/>
          </a:bodyPr>
          <a:lstStyle/>
          <a:p>
            <a:pPr algn="ctr" eaLnBrk="1" hangingPunct="1">
              <a:lnSpc>
                <a:spcPct val="100000"/>
              </a:lnSpc>
              <a:spcBef>
                <a:spcPts val="600"/>
              </a:spcBef>
              <a:spcAft>
                <a:spcPts val="600"/>
              </a:spcAft>
            </a:pPr>
            <a:r>
              <a:rPr lang="sv-SE" sz="4400" b="0" dirty="0">
                <a:latin typeface="+mn-lt"/>
                <a:cs typeface="Times New Roman" panose="02020603050405020304" pitchFamily="18" charset="0"/>
              </a:rPr>
              <a:t>Konsekvensinlärning – </a:t>
            </a:r>
            <a:br>
              <a:rPr lang="sv-SE" sz="4000" b="0" dirty="0">
                <a:latin typeface="+mn-lt"/>
                <a:cs typeface="Times New Roman" panose="02020603050405020304" pitchFamily="18" charset="0"/>
              </a:rPr>
            </a:br>
            <a:r>
              <a:rPr lang="sv-SE" sz="4000" b="0" dirty="0">
                <a:latin typeface="+mn-lt"/>
                <a:cs typeface="Times New Roman" panose="02020603050405020304" pitchFamily="18" charset="0"/>
              </a:rPr>
              <a:t>Förstärkning och försvagning</a:t>
            </a:r>
          </a:p>
        </p:txBody>
      </p:sp>
      <p:sp>
        <p:nvSpPr>
          <p:cNvPr id="12291" name="Platshållare för innehåll 2"/>
          <p:cNvSpPr>
            <a:spLocks noGrp="1"/>
          </p:cNvSpPr>
          <p:nvPr>
            <p:ph idx="1"/>
          </p:nvPr>
        </p:nvSpPr>
        <p:spPr>
          <a:xfrm>
            <a:off x="835894" y="1211885"/>
            <a:ext cx="7524750" cy="4625023"/>
          </a:xfrm>
        </p:spPr>
        <p:txBody>
          <a:bodyPr>
            <a:normAutofit/>
          </a:bodyPr>
          <a:lstStyle/>
          <a:p>
            <a:pPr marL="342900" indent="-342900" eaLnBrk="1" hangingPunct="1">
              <a:buFont typeface="Arial" pitchFamily="34" charset="0"/>
              <a:buChar char="•"/>
            </a:pPr>
            <a:endParaRPr lang="sv-SE" sz="2400" dirty="0">
              <a:latin typeface="Stockholm Type Regular" pitchFamily="50" charset="0"/>
            </a:endParaRPr>
          </a:p>
          <a:p>
            <a:pPr eaLnBrk="1" hangingPunct="1"/>
            <a:endParaRPr lang="sv-SE" sz="2400" dirty="0"/>
          </a:p>
          <a:p>
            <a:pPr marL="342900" indent="-342900" eaLnBrk="1" hangingPunct="1">
              <a:buFont typeface="Arial" pitchFamily="34" charset="0"/>
              <a:buChar char="•"/>
            </a:pPr>
            <a:r>
              <a:rPr lang="sv-SE" sz="2400" dirty="0">
                <a:cs typeface="Times New Roman" panose="02020603050405020304" pitchFamily="18" charset="0"/>
              </a:rPr>
              <a:t>Om en konsekvens gör så att beteendet utförs i </a:t>
            </a:r>
            <a:r>
              <a:rPr lang="sv-SE" sz="2400" b="1" dirty="0">
                <a:cs typeface="Times New Roman" panose="02020603050405020304" pitchFamily="18" charset="0"/>
              </a:rPr>
              <a:t>högre utsträckning </a:t>
            </a:r>
            <a:r>
              <a:rPr lang="sv-SE" sz="2400" dirty="0">
                <a:cs typeface="Times New Roman" panose="02020603050405020304" pitchFamily="18" charset="0"/>
              </a:rPr>
              <a:t>kallas det att det har blivit </a:t>
            </a:r>
            <a:r>
              <a:rPr lang="sv-SE" sz="2400" b="1" dirty="0">
                <a:cs typeface="Times New Roman" panose="02020603050405020304" pitchFamily="18" charset="0"/>
              </a:rPr>
              <a:t>förstärkt</a:t>
            </a:r>
          </a:p>
          <a:p>
            <a:pPr marL="342900" indent="-342900" eaLnBrk="1" hangingPunct="1">
              <a:buFont typeface="Arial" pitchFamily="34" charset="0"/>
              <a:buChar char="•"/>
            </a:pPr>
            <a:endParaRPr lang="sv-SE" sz="2400" dirty="0">
              <a:cs typeface="Times New Roman" panose="02020603050405020304" pitchFamily="18" charset="0"/>
            </a:endParaRPr>
          </a:p>
          <a:p>
            <a:pPr marL="342900" indent="-342900" eaLnBrk="1" hangingPunct="1">
              <a:buFont typeface="Arial" pitchFamily="34" charset="0"/>
              <a:buChar char="•"/>
            </a:pPr>
            <a:r>
              <a:rPr lang="sv-SE" sz="2400" dirty="0">
                <a:cs typeface="Times New Roman" panose="02020603050405020304" pitchFamily="18" charset="0"/>
              </a:rPr>
              <a:t>Om något istället gör så att vi blir </a:t>
            </a:r>
            <a:r>
              <a:rPr lang="sv-SE" sz="2400" b="1" dirty="0">
                <a:cs typeface="Times New Roman" panose="02020603050405020304" pitchFamily="18" charset="0"/>
              </a:rPr>
              <a:t>mindre benägna </a:t>
            </a:r>
            <a:r>
              <a:rPr lang="sv-SE" sz="2400" dirty="0">
                <a:cs typeface="Times New Roman" panose="02020603050405020304" pitchFamily="18" charset="0"/>
              </a:rPr>
              <a:t>att utföra beteenden så kallas det att det har blivit </a:t>
            </a:r>
            <a:r>
              <a:rPr lang="sv-SE" sz="2400" b="1" dirty="0">
                <a:cs typeface="Times New Roman" panose="02020603050405020304" pitchFamily="18" charset="0"/>
              </a:rPr>
              <a:t>försvagat </a:t>
            </a:r>
          </a:p>
          <a:p>
            <a:pPr marL="342900" indent="-342900" eaLnBrk="1" hangingPunct="1">
              <a:buFont typeface="Arial" pitchFamily="34" charset="0"/>
              <a:buChar char="•"/>
            </a:pPr>
            <a:endParaRPr lang="sv-SE" sz="2400" b="1" dirty="0">
              <a:cs typeface="Times New Roman" panose="02020603050405020304" pitchFamily="18" charset="0"/>
            </a:endParaRPr>
          </a:p>
          <a:p>
            <a:r>
              <a:rPr lang="sv-SE" dirty="0">
                <a:effectLst/>
                <a:ea typeface="Times New Roman" panose="02020603050405020304" pitchFamily="18" charset="0"/>
                <a:cs typeface="Times New Roman" panose="02020603050405020304" pitchFamily="18" charset="0"/>
              </a:rPr>
              <a:t>(</a:t>
            </a:r>
            <a:r>
              <a:rPr lang="sv-SE" dirty="0" err="1">
                <a:effectLst/>
                <a:ea typeface="Times New Roman" panose="02020603050405020304" pitchFamily="18" charset="0"/>
                <a:cs typeface="Times New Roman" panose="02020603050405020304" pitchFamily="18" charset="0"/>
              </a:rPr>
              <a:t>Kåver</a:t>
            </a:r>
            <a:r>
              <a:rPr lang="sv-SE" dirty="0">
                <a:effectLst/>
                <a:ea typeface="Times New Roman" panose="02020603050405020304" pitchFamily="18" charset="0"/>
                <a:cs typeface="Times New Roman" panose="02020603050405020304" pitchFamily="18" charset="0"/>
              </a:rPr>
              <a:t>, 2016)</a:t>
            </a:r>
            <a:endParaRPr lang="sv-SE" dirty="0"/>
          </a:p>
          <a:p>
            <a:pPr eaLnBrk="1" hangingPunct="1"/>
            <a:endParaRPr lang="sv-SE" sz="2400" b="1" dirty="0">
              <a:latin typeface="Times New Roman" panose="02020603050405020304" pitchFamily="18" charset="0"/>
              <a:cs typeface="Times New Roman" panose="02020603050405020304" pitchFamily="18" charset="0"/>
            </a:endParaRPr>
          </a:p>
          <a:p>
            <a:pPr eaLnBrk="1" hangingPunct="1">
              <a:buNone/>
            </a:pPr>
            <a:endParaRPr lang="sv-SE" dirty="0"/>
          </a:p>
        </p:txBody>
      </p:sp>
      <p:pic>
        <p:nvPicPr>
          <p:cNvPr id="5" name="Bildobjekt 4"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Tree>
    <p:extLst>
      <p:ext uri="{BB962C8B-B14F-4D97-AF65-F5344CB8AC3E}">
        <p14:creationId xmlns:p14="http://schemas.microsoft.com/office/powerpoint/2010/main" val="1768709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8|5.9"/>
</p:tagLst>
</file>

<file path=ppt/tags/tag2.xml><?xml version="1.0" encoding="utf-8"?>
<p:tagLst xmlns:a="http://schemas.openxmlformats.org/drawingml/2006/main" xmlns:r="http://schemas.openxmlformats.org/officeDocument/2006/relationships" xmlns:p="http://schemas.openxmlformats.org/presentationml/2006/main">
  <p:tag name="TIMING" val="|24.9|3.7|9.3|17.5|12.1|28.3|18.8"/>
</p:tagLst>
</file>

<file path=ppt/theme/theme1.xml><?xml version="1.0" encoding="utf-8"?>
<a:theme xmlns:a="http://schemas.openxmlformats.org/drawingml/2006/main" name="Sthlm_Presentation">
  <a:themeElements>
    <a:clrScheme name="Stockholms stads färger">
      <a:dk1>
        <a:srgbClr val="000000"/>
      </a:dk1>
      <a:lt1>
        <a:srgbClr val="FFFFFF"/>
      </a:lt1>
      <a:dk2>
        <a:srgbClr val="007EC4"/>
      </a:dk2>
      <a:lt2>
        <a:srgbClr val="ACC7E9"/>
      </a:lt2>
      <a:accent1>
        <a:srgbClr val="289D93"/>
      </a:accent1>
      <a:accent2>
        <a:srgbClr val="C40068"/>
      </a:accent2>
      <a:accent3>
        <a:srgbClr val="B6D7D3"/>
      </a:accent3>
      <a:accent4>
        <a:srgbClr val="289D93"/>
      </a:accent4>
      <a:accent5>
        <a:srgbClr val="CB5019"/>
      </a:accent5>
      <a:accent6>
        <a:srgbClr val="FFFFFF"/>
      </a:accent6>
      <a:hlink>
        <a:srgbClr val="007EC4"/>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89D93"/>
        </a:solidFill>
        <a:ln>
          <a:solidFill>
            <a:srgbClr val="289D93"/>
          </a:solid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Förstasidan_2_rutor">
  <a:themeElements>
    <a:clrScheme name="Stockholms stads färger">
      <a:dk1>
        <a:srgbClr val="000000"/>
      </a:dk1>
      <a:lt1>
        <a:srgbClr val="00000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007EC4"/>
        </a:solidFill>
        <a:ln>
          <a:noFill/>
        </a:ln>
      </a:spPr>
      <a:bodyPr lIns="234000" rIns="234000"/>
      <a:lstStyle>
        <a:defPPr marL="0" marR="0" indent="0" algn="l" defTabSz="914400" rtl="0" eaLnBrk="1" fontAlgn="auto" latinLnBrk="0" hangingPunct="1">
          <a:lnSpc>
            <a:spcPts val="2000"/>
          </a:lnSpc>
          <a:spcBef>
            <a:spcPts val="0"/>
          </a:spcBef>
          <a:spcAft>
            <a:spcPts val="0"/>
          </a:spcAft>
          <a:buClrTx/>
          <a:buSzTx/>
          <a:buFont typeface="Arial" pitchFamily="34" charset="0"/>
          <a:buNone/>
          <a:tabLst/>
          <a:defRPr kumimoji="0" sz="2000" b="0" i="0" u="none" strike="noStrike" kern="1200" cap="none" spc="0" normalizeH="0" baseline="0" noProof="0" smtClean="0">
            <a:ln>
              <a:noFill/>
            </a:ln>
            <a:solidFill>
              <a:srgbClr val="000000"/>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Kapitel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nehålls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1_Innehålls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2_Innehålls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ns:customPropertyEditors xmlns:tns="http://schemas.microsoft.com/office/2006/customDocumentInformationPanel">
  <tns:showOnOpen>false</tns:showOnOpen>
  <tns:defaultPropertyEditorNamespace>Standardegenskaper.</tns:defaultPropertyEditorNamespace>
</tns:customPropertyEditors>
</file>

<file path=customXml/itemProps1.xml><?xml version="1.0" encoding="utf-8"?>
<ds:datastoreItem xmlns:ds="http://schemas.openxmlformats.org/officeDocument/2006/customXml" ds:itemID="{79A1DC5D-7C5C-4C35-86EE-C714AD4398A4}">
  <ds:schemaRefs>
    <ds:schemaRef ds:uri="http://schemas.microsoft.com/office/2006/customDocumentInformationPanel"/>
  </ds:schemaRefs>
</ds:datastoreItem>
</file>

<file path=docProps/app.xml><?xml version="1.0" encoding="utf-8"?>
<Properties xmlns="http://schemas.openxmlformats.org/officeDocument/2006/extended-properties" xmlns:vt="http://schemas.openxmlformats.org/officeDocument/2006/docPropsVTypes">
  <Template>Sthlm_Presentation</Template>
  <TotalTime>5459</TotalTime>
  <Words>6111</Words>
  <Application>Microsoft Office PowerPoint</Application>
  <PresentationFormat>Bildspel på skärmen (4:3)</PresentationFormat>
  <Paragraphs>597</Paragraphs>
  <Slides>31</Slides>
  <Notes>31</Notes>
  <HiddenSlides>0</HiddenSlides>
  <MMClips>0</MMClips>
  <ScaleCrop>false</ScaleCrop>
  <HeadingPairs>
    <vt:vector size="8" baseType="variant">
      <vt:variant>
        <vt:lpstr>Använt teckensnitt</vt:lpstr>
      </vt:variant>
      <vt:variant>
        <vt:i4>11</vt:i4>
      </vt:variant>
      <vt:variant>
        <vt:lpstr>Tema</vt:lpstr>
      </vt:variant>
      <vt:variant>
        <vt:i4>6</vt:i4>
      </vt:variant>
      <vt:variant>
        <vt:lpstr>Serverprogram för OLE-inbäddning</vt:lpstr>
      </vt:variant>
      <vt:variant>
        <vt:i4>1</vt:i4>
      </vt:variant>
      <vt:variant>
        <vt:lpstr>Bildrubriker</vt:lpstr>
      </vt:variant>
      <vt:variant>
        <vt:i4>31</vt:i4>
      </vt:variant>
    </vt:vector>
  </HeadingPairs>
  <TitlesOfParts>
    <vt:vector size="49" baseType="lpstr">
      <vt:lpstr>-apple-system</vt:lpstr>
      <vt:lpstr>Arial</vt:lpstr>
      <vt:lpstr>Calibri</vt:lpstr>
      <vt:lpstr>Courier New</vt:lpstr>
      <vt:lpstr>DM Sans</vt:lpstr>
      <vt:lpstr>Ink Free</vt:lpstr>
      <vt:lpstr>Monotype Sorts</vt:lpstr>
      <vt:lpstr>Stockholm Type Regular</vt:lpstr>
      <vt:lpstr>Times</vt:lpstr>
      <vt:lpstr>Times New Roman</vt:lpstr>
      <vt:lpstr>Wingdings</vt:lpstr>
      <vt:lpstr>Sthlm_Presentation</vt:lpstr>
      <vt:lpstr>Förstasidan_2_rutor</vt:lpstr>
      <vt:lpstr>Kapitelsidor</vt:lpstr>
      <vt:lpstr>Innehållssidor</vt:lpstr>
      <vt:lpstr>1_Innehållssidor</vt:lpstr>
      <vt:lpstr>2_Innehållssidor</vt:lpstr>
      <vt:lpstr>Photo Editor-foto</vt:lpstr>
      <vt:lpstr>Gruppledarutbildning</vt:lpstr>
      <vt:lpstr> Utbildningsdag 4</vt:lpstr>
      <vt:lpstr>PowerPoint-presentation</vt:lpstr>
      <vt:lpstr> Dagordning Uppföljningsträff</vt:lpstr>
      <vt:lpstr> Uppföljningsträff – syfte </vt:lpstr>
      <vt:lpstr> ”Vi har fortfarande problem” </vt:lpstr>
      <vt:lpstr>PowerPoint-presentation</vt:lpstr>
      <vt:lpstr> Inlärning – vad är det?</vt:lpstr>
      <vt:lpstr>Konsekvensinlärning –  Förstärkning och försvagning</vt:lpstr>
      <vt:lpstr> Förstärkning ökar sannolikheten för   att ett beteende ska upprepas </vt:lpstr>
      <vt:lpstr> Positiv eller negativ förstärkning?</vt:lpstr>
      <vt:lpstr>Försvagning minskar sannolikheten för att ett beteende ska upprepas</vt:lpstr>
      <vt:lpstr>Försvagning- indragen förmån</vt:lpstr>
      <vt:lpstr>Utsläckning </vt:lpstr>
      <vt:lpstr> Beteendeanalys</vt:lpstr>
      <vt:lpstr> Vad är ett beteende?</vt:lpstr>
      <vt:lpstr>Varför slåss Rio? </vt:lpstr>
      <vt:lpstr>SBK barnets beteende –  fyll i rätt ruta</vt:lpstr>
      <vt:lpstr>SBK barnets beteende –  fyll i rätt ruta</vt:lpstr>
      <vt:lpstr>SBK i KOMET-termer</vt:lpstr>
      <vt:lpstr>Från beteendeanalys till beteendeförändring</vt:lpstr>
      <vt:lpstr> Målbeteenden  </vt:lpstr>
      <vt:lpstr>Hur kan föräldern öka ungdomens beteende?</vt:lpstr>
      <vt:lpstr> Beteendeförändring på olika nivåer</vt:lpstr>
      <vt:lpstr>Hur kan gruppledaren öka förälderns B?</vt:lpstr>
      <vt:lpstr> Shaping</vt:lpstr>
      <vt:lpstr> En dag i Marcus liv</vt:lpstr>
      <vt:lpstr> I första hand…</vt:lpstr>
      <vt:lpstr>Nästa termin</vt:lpstr>
      <vt:lpstr>PowerPoint-presentation</vt:lpstr>
      <vt:lpstr>PowerPoint-presentation</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KommunikationsMEtod  Utbildningstillfälle 3 av 4   21 oktober 2013 Mia Lissvik Marie Rosén Wattis www.plusportalen.se www.kometprogremmet.se</dc:title>
  <dc:creator>AA28730</dc:creator>
  <cp:lastModifiedBy>Natalie Ragnarsson</cp:lastModifiedBy>
  <cp:revision>412</cp:revision>
  <cp:lastPrinted>2020-01-07T10:41:22Z</cp:lastPrinted>
  <dcterms:created xsi:type="dcterms:W3CDTF">2013-09-18T09:24:19Z</dcterms:created>
  <dcterms:modified xsi:type="dcterms:W3CDTF">2025-07-03T09:24:52Z</dcterms:modified>
</cp:coreProperties>
</file>