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2" r:id="rId26"/>
    <p:sldId id="283" r:id="rId27"/>
    <p:sldId id="284" r:id="rId28"/>
    <p:sldId id="286" r:id="rId29"/>
    <p:sldId id="288" r:id="rId30"/>
    <p:sldId id="289" r:id="rId31"/>
    <p:sldId id="290" r:id="rId32"/>
    <p:sldId id="291" r:id="rId33"/>
    <p:sldId id="29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06"/>
  </p:normalViewPr>
  <p:slideViewPr>
    <p:cSldViewPr snapToGrid="0" snapToObjects="1">
      <p:cViewPr varScale="1">
        <p:scale>
          <a:sx n="58" d="100"/>
          <a:sy n="58" d="100"/>
        </p:scale>
        <p:origin x="7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v-S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1120400000000003E-2"/>
          <c:y val="5.28309E-2"/>
          <c:w val="0.94388000000000005"/>
          <c:h val="0.608053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Eftermätning</c:v>
                </c:pt>
              </c:strCache>
            </c:strRef>
          </c:tx>
          <c:spPr>
            <a:solidFill>
              <a:srgbClr val="80878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Utagerande*</c:v>
                </c:pt>
                <c:pt idx="1">
                  <c:v>Hyperaktivitet*</c:v>
                </c:pt>
                <c:pt idx="2">
                  <c:v>Kamratproblem</c:v>
                </c:pt>
                <c:pt idx="3">
                  <c:v>Prosocialt beteende*</c:v>
                </c:pt>
                <c:pt idx="4">
                  <c:v>Pos föräldraskap*</c:v>
                </c:pt>
                <c:pt idx="5">
                  <c:v>Neg föräldraskap*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0.87</c:v>
                </c:pt>
                <c:pt idx="1">
                  <c:v>0.74</c:v>
                </c:pt>
                <c:pt idx="2">
                  <c:v>0.35</c:v>
                </c:pt>
                <c:pt idx="3">
                  <c:v>0.59</c:v>
                </c:pt>
                <c:pt idx="4">
                  <c:v>0.51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D-D149-8411-B19E16DE462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Uppföljning</c:v>
                </c:pt>
              </c:strCache>
            </c:strRef>
          </c:tx>
          <c:spPr>
            <a:solidFill>
              <a:srgbClr val="AB180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Utagerande*</c:v>
                </c:pt>
                <c:pt idx="1">
                  <c:v>Hyperaktivitet*</c:v>
                </c:pt>
                <c:pt idx="2">
                  <c:v>Kamratproblem</c:v>
                </c:pt>
                <c:pt idx="3">
                  <c:v>Prosocialt beteende*</c:v>
                </c:pt>
                <c:pt idx="4">
                  <c:v>Pos föräldraskap*</c:v>
                </c:pt>
                <c:pt idx="5">
                  <c:v>Neg föräldraskap*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2.85</c:v>
                </c:pt>
                <c:pt idx="1">
                  <c:v>0.44</c:v>
                </c:pt>
                <c:pt idx="2">
                  <c:v>0.55000000000000004</c:v>
                </c:pt>
                <c:pt idx="3">
                  <c:v>0.85</c:v>
                </c:pt>
                <c:pt idx="4">
                  <c:v>0.31</c:v>
                </c:pt>
                <c:pt idx="5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ED-D149-8411-B19E16DE4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A8B89"/>
            </a:solidFill>
            <a:prstDash val="solid"/>
            <a:miter lim="400000"/>
          </a:ln>
        </c:spPr>
        <c:txPr>
          <a:bodyPr rot="-18900000"/>
          <a:lstStyle/>
          <a:p>
            <a:pPr>
              <a:defRPr sz="2400" b="0" i="0" u="none" strike="noStrike">
                <a:solidFill>
                  <a:srgbClr val="535353"/>
                </a:solidFill>
                <a:latin typeface="Gill Sans Light"/>
              </a:defRPr>
            </a:pPr>
            <a:endParaRPr lang="sv-S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majorGridlines>
          <c:spPr>
            <a:ln w="12700" cap="flat">
              <a:solidFill>
                <a:srgbClr val="8A8B89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535353"/>
                </a:solidFill>
                <a:latin typeface="Gill Sans Light"/>
              </a:defRPr>
            </a:pPr>
            <a:endParaRPr lang="sv-SE"/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v-S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32179600000000003"/>
          <c:y val="9.3758400000000006E-2"/>
          <c:w val="0.666995"/>
          <c:h val="0.76102400000000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Område 1</c:v>
                </c:pt>
              </c:strCache>
            </c:strRef>
          </c:tx>
          <c:spPr>
            <a:solidFill>
              <a:schemeClr val="accent6">
                <a:hueOff val="-193447"/>
                <a:satOff val="3713"/>
                <a:lumOff val="11329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Utagerande 1</c:v>
                </c:pt>
                <c:pt idx="1">
                  <c:v>Utagerande 2</c:v>
                </c:pt>
                <c:pt idx="2">
                  <c:v>Uppmärksamhet</c:v>
                </c:pt>
                <c:pt idx="3">
                  <c:v>Impulsivitet</c:v>
                </c:pt>
                <c:pt idx="4">
                  <c:v>Hyperaktivitet</c:v>
                </c:pt>
                <c:pt idx="5">
                  <c:v>Kamratproblem</c:v>
                </c:pt>
                <c:pt idx="6">
                  <c:v>Emotionella prob.</c:v>
                </c:pt>
                <c:pt idx="7">
                  <c:v>Prosocialt bet.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2"/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9-A540-BF27-987B76F6E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8A8B89"/>
            </a:solidFill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535353"/>
                </a:solidFill>
                <a:latin typeface="Gill Sans Light"/>
              </a:defRPr>
            </a:pPr>
            <a:endParaRPr lang="sv-S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t"/>
        <c:majorGridlines>
          <c:spPr>
            <a:ln w="12700" cap="flat">
              <a:solidFill>
                <a:srgbClr val="8A8B89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535353"/>
                </a:solidFill>
                <a:latin typeface="Gill Sans Light"/>
              </a:defRPr>
            </a:pPr>
            <a:endParaRPr lang="sv-SE"/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v-S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32179600000000003"/>
          <c:y val="9.3758400000000006E-2"/>
          <c:w val="0.666995"/>
          <c:h val="0.76102400000000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Område 1</c:v>
                </c:pt>
              </c:strCache>
            </c:strRef>
          </c:tx>
          <c:spPr>
            <a:solidFill>
              <a:schemeClr val="accent6">
                <a:hueOff val="-193447"/>
                <a:satOff val="3713"/>
                <a:lumOff val="11329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Utagerande 1</c:v>
                </c:pt>
                <c:pt idx="1">
                  <c:v>Utagerande 2</c:v>
                </c:pt>
                <c:pt idx="2">
                  <c:v>Uppmärksamhet</c:v>
                </c:pt>
                <c:pt idx="3">
                  <c:v>Impulsivitet</c:v>
                </c:pt>
                <c:pt idx="4">
                  <c:v>Hyperaktivitet</c:v>
                </c:pt>
                <c:pt idx="5">
                  <c:v>Kamratproblem</c:v>
                </c:pt>
                <c:pt idx="6">
                  <c:v>Emotionella prob.</c:v>
                </c:pt>
                <c:pt idx="7">
                  <c:v>Prosocialt bet.</c:v>
                </c:pt>
              </c:strCache>
            </c:strRef>
          </c:cat>
          <c:val>
            <c:numRef>
              <c:f>Sheet1!$B$2:$I$2</c:f>
            </c:numRef>
          </c:val>
          <c:extLst>
            <c:ext xmlns:c16="http://schemas.microsoft.com/office/drawing/2014/chart" uri="{C3380CC4-5D6E-409C-BE32-E72D297353CC}">
              <c16:uniqueId val="{00000000-D982-934F-ABDC-B666315B9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8A8B89"/>
            </a:solidFill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535353"/>
                </a:solidFill>
                <a:latin typeface="Gill Sans Light"/>
              </a:defRPr>
            </a:pPr>
            <a:endParaRPr lang="sv-S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t"/>
        <c:majorGridlines>
          <c:spPr>
            <a:ln w="12700" cap="flat">
              <a:solidFill>
                <a:srgbClr val="8A8B89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535353"/>
                </a:solidFill>
                <a:latin typeface="Gill Sans Light"/>
              </a:defRPr>
            </a:pPr>
            <a:endParaRPr lang="sv-SE"/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730" indent="-388730">
              <a:buSzPct val="100000"/>
              <a:buAutoNum type="arabicPeriod"/>
            </a:pPr>
            <a:r>
              <a:t>Följa upp hemuppgifter/aktivitet </a:t>
            </a:r>
          </a:p>
          <a:p>
            <a:pPr marL="388730" indent="-388730">
              <a:buSzPct val="100000"/>
              <a:buAutoNum type="arabicPeriod"/>
            </a:pPr>
            <a:r>
              <a:t>Skicka meddelanden</a:t>
            </a:r>
          </a:p>
          <a:p>
            <a:pPr marL="388730" indent="-388730">
              <a:buSzPct val="100000"/>
              <a:buAutoNum type="arabicPeriod"/>
            </a:pPr>
            <a:r>
              <a:t>Registrera ny användare (utöver studien)</a:t>
            </a:r>
          </a:p>
          <a:p>
            <a:pPr marL="388730" indent="-388730">
              <a:buSzPct val="100000"/>
              <a:buAutoNum type="arabicPeriod"/>
            </a:pPr>
            <a:r>
              <a:t>Tilldela avsnitt (utöver studien)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Förklara vad avsnitt 1 innehåller och försök ta upp poängen med varje del. Samma sak för följande bilder om respektive avsnitt.</a:t>
            </a:r>
          </a:p>
        </p:txBody>
      </p:sp>
    </p:spTree>
    <p:extLst>
      <p:ext uri="{BB962C8B-B14F-4D97-AF65-F5344CB8AC3E}">
        <p14:creationId xmlns:p14="http://schemas.microsoft.com/office/powerpoint/2010/main" val="309878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Fördjupa ev detta med olika typer av funktioner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Låt</a:t>
            </a:r>
            <a:r>
              <a:rPr dirty="0"/>
              <a:t> </a:t>
            </a:r>
            <a:r>
              <a:rPr dirty="0" err="1"/>
              <a:t>deltagarna</a:t>
            </a:r>
            <a:r>
              <a:rPr dirty="0"/>
              <a:t> </a:t>
            </a:r>
            <a:r>
              <a:rPr dirty="0" err="1"/>
              <a:t>hänga</a:t>
            </a:r>
            <a:r>
              <a:rPr dirty="0"/>
              <a:t> med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lägga</a:t>
            </a:r>
            <a:r>
              <a:rPr dirty="0"/>
              <a:t> in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testbehandlare</a:t>
            </a:r>
            <a:r>
              <a:rPr dirty="0"/>
              <a:t> (med </a:t>
            </a:r>
            <a:r>
              <a:rPr dirty="0" err="1"/>
              <a:t>deras</a:t>
            </a:r>
            <a:r>
              <a:rPr dirty="0"/>
              <a:t> </a:t>
            </a:r>
            <a:r>
              <a:rPr dirty="0" err="1"/>
              <a:t>mobil</a:t>
            </a:r>
            <a:r>
              <a:rPr lang="sv-SE" dirty="0"/>
              <a:t>/dator</a:t>
            </a:r>
            <a:r>
              <a:rPr dirty="0"/>
              <a:t>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/>
              <a:t>Låt deltagarna hänga med och lägga in en </a:t>
            </a:r>
            <a:r>
              <a:rPr lang="sv-SE" dirty="0" err="1"/>
              <a:t>testbehandlare</a:t>
            </a:r>
            <a:r>
              <a:rPr lang="sv-SE" dirty="0"/>
              <a:t> (med deras mobil/dator)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Låt</a:t>
            </a:r>
            <a:r>
              <a:rPr dirty="0"/>
              <a:t> </a:t>
            </a:r>
            <a:r>
              <a:rPr dirty="0" err="1"/>
              <a:t>deltagarna</a:t>
            </a:r>
            <a:r>
              <a:rPr dirty="0"/>
              <a:t> </a:t>
            </a:r>
            <a:r>
              <a:rPr dirty="0" err="1"/>
              <a:t>hänga</a:t>
            </a:r>
            <a:r>
              <a:rPr dirty="0"/>
              <a:t> med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lägga</a:t>
            </a:r>
            <a:r>
              <a:rPr dirty="0"/>
              <a:t> in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testförälder</a:t>
            </a:r>
            <a:r>
              <a:rPr lang="sv-SE" dirty="0"/>
              <a:t> (t ex en annan kursdeltagare)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 hur man kan gå in på en kursdeltagare och se vad hen har svarat/gjort i </a:t>
            </a:r>
            <a:r>
              <a:rPr lang="sv-SE" dirty="0" err="1"/>
              <a:t>iKomet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3267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Ringarna beskriver de grundläggande färdigheter en gruppledare i vanliga Komet bör kunna visa. När det gäller </a:t>
            </a:r>
            <a:r>
              <a:rPr lang="sv-SE" dirty="0" err="1"/>
              <a:t>iKomet</a:t>
            </a:r>
            <a:r>
              <a:rPr lang="sv-SE" dirty="0"/>
              <a:t> är det framförallt den nedre raden som är aktuell (oavsett om stödet till föräldern sker online eller via fysiska träffar mellan förälderns arbete med programmet).</a:t>
            </a:r>
          </a:p>
        </p:txBody>
      </p:sp>
    </p:spTree>
    <p:extLst>
      <p:ext uri="{BB962C8B-B14F-4D97-AF65-F5344CB8AC3E}">
        <p14:creationId xmlns:p14="http://schemas.microsoft.com/office/powerpoint/2010/main" val="3929566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är en grundprincip inom MI, som kan vägleda behandlare i </a:t>
            </a:r>
            <a:r>
              <a:rPr lang="sv-SE" dirty="0" err="1"/>
              <a:t>iKomet</a:t>
            </a:r>
            <a:r>
              <a:rPr lang="sv-SE" dirty="0"/>
              <a:t>. När föräldrar visar motstånd/brister i motivation når man längst genom reflektioner och öppna frågor.</a:t>
            </a:r>
          </a:p>
        </p:txBody>
      </p:sp>
    </p:spTree>
    <p:extLst>
      <p:ext uri="{BB962C8B-B14F-4D97-AF65-F5344CB8AC3E}">
        <p14:creationId xmlns:p14="http://schemas.microsoft.com/office/powerpoint/2010/main" val="1138246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Även detta är principer från MI</a:t>
            </a:r>
          </a:p>
        </p:txBody>
      </p:sp>
    </p:spTree>
    <p:extLst>
      <p:ext uri="{BB962C8B-B14F-4D97-AF65-F5344CB8AC3E}">
        <p14:creationId xmlns:p14="http://schemas.microsoft.com/office/powerpoint/2010/main" val="3589027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visar en tidsplan om stödet till föräldrarna primärt sker genom fysiska möten, vilket är ett alternativ till att enbart eller primärt ge stöd online via textmeddelanden.</a:t>
            </a:r>
          </a:p>
        </p:txBody>
      </p:sp>
    </p:spTree>
    <p:extLst>
      <p:ext uri="{BB962C8B-B14F-4D97-AF65-F5344CB8AC3E}">
        <p14:creationId xmlns:p14="http://schemas.microsoft.com/office/powerpoint/2010/main" val="155905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är resultaten från den första studien av </a:t>
            </a:r>
            <a:r>
              <a:rPr lang="sv-SE" dirty="0" err="1"/>
              <a:t>iKomet</a:t>
            </a:r>
            <a:r>
              <a:rPr lang="sv-SE" dirty="0"/>
              <a:t>. De grå staplarna visar hur stor effekten var direkt efter insatsen (publicerat i en artikel 2012). De röda staplarna visar hur stor effekten var vid uppföljningen 18 månader senare (publicerat 2015). Alla effekter var statistiskt säkerställda (märkta med stjärnor) utom kamratproblem.</a:t>
            </a:r>
          </a:p>
        </p:txBody>
      </p:sp>
    </p:spTree>
    <p:extLst>
      <p:ext uri="{BB962C8B-B14F-4D97-AF65-F5344CB8AC3E}">
        <p14:creationId xmlns:p14="http://schemas.microsoft.com/office/powerpoint/2010/main" val="1523298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Denna och följande bilder visar förslag till agendor för fysiska träffar, om det alternativet till stöd används istället för stöd online via textmeddelanden.</a:t>
            </a:r>
          </a:p>
        </p:txBody>
      </p:sp>
    </p:spTree>
    <p:extLst>
      <p:ext uri="{BB962C8B-B14F-4D97-AF65-F5344CB8AC3E}">
        <p14:creationId xmlns:p14="http://schemas.microsoft.com/office/powerpoint/2010/main" val="261211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sv-SE" dirty="0"/>
              <a:t>I denna studie testades primärt programmet </a:t>
            </a:r>
            <a:r>
              <a:rPr lang="sv-SE" dirty="0" err="1"/>
              <a:t>Family</a:t>
            </a:r>
            <a:r>
              <a:rPr lang="sv-SE" dirty="0"/>
              <a:t> Check-</a:t>
            </a:r>
            <a:r>
              <a:rPr lang="sv-SE" dirty="0" err="1"/>
              <a:t>up</a:t>
            </a:r>
            <a:r>
              <a:rPr lang="sv-SE" dirty="0"/>
              <a:t> (FCU) som är ett individuellt program (ej internetbaserat) där man skräddarsyr en behandling efter familjens behov (ofta föräldrastöd i någon form). Behandlingen behöver inte omfatta så många träffar, men inbegriper både noggrann kartläggning och ofta hembesök. Den är prövad i flera studier med goda resultat. I den aktuella studien var </a:t>
            </a:r>
            <a:r>
              <a:rPr lang="sv-SE" dirty="0" err="1"/>
              <a:t>iKomet</a:t>
            </a:r>
            <a:r>
              <a:rPr lang="sv-SE" dirty="0"/>
              <a:t> tänkt som en kontrollgrupp (som ändå skulle få någon slags insats).</a:t>
            </a:r>
          </a:p>
          <a:p>
            <a:endParaRPr lang="sv-SE" dirty="0"/>
          </a:p>
          <a:p>
            <a:r>
              <a:rPr lang="sv-SE" dirty="0"/>
              <a:t>Den enda skillnaden direkt efter insatserna var en liten effekt på ett av måtten för utagerande, till fördel för FCU. Vid uppföljningen 1 och 2 år senare försvann även den effekten, vilket betyder att det inte fanns några statistiskt säkra skillnader mellan FCU och </a:t>
            </a:r>
            <a:r>
              <a:rPr lang="sv-SE" dirty="0" err="1"/>
              <a:t>iKomet</a:t>
            </a:r>
            <a:r>
              <a:rPr lang="sv-SE" dirty="0"/>
              <a:t>. Målgruppen i studien var representativ för Sverige socioekonomiskt. Barnen var 10-13 år med utagerande beteenden (förhöjda värden på SDQ).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dirty="0"/>
              <a:t>I </a:t>
            </a:r>
            <a:r>
              <a:rPr dirty="0" err="1"/>
              <a:t>princip</a:t>
            </a:r>
            <a:r>
              <a:rPr dirty="0"/>
              <a:t> </a:t>
            </a:r>
            <a:r>
              <a:rPr dirty="0" err="1"/>
              <a:t>lika</a:t>
            </a:r>
            <a:r>
              <a:rPr dirty="0"/>
              <a:t> </a:t>
            </a:r>
            <a:r>
              <a:rPr dirty="0" err="1"/>
              <a:t>stora</a:t>
            </a:r>
            <a:r>
              <a:rPr dirty="0"/>
              <a:t> </a:t>
            </a:r>
            <a:r>
              <a:rPr dirty="0" err="1"/>
              <a:t>effekter</a:t>
            </a:r>
            <a:r>
              <a:rPr lang="sv-SE" dirty="0"/>
              <a:t>, men vid eftermätningen hade hela 47% av deltagarna i </a:t>
            </a:r>
            <a:r>
              <a:rPr lang="sv-SE" dirty="0" err="1"/>
              <a:t>iKomet</a:t>
            </a:r>
            <a:r>
              <a:rPr lang="sv-SE" dirty="0"/>
              <a:t> fallit bort. Även en stor del (33%) i FCU hade fallit bort. Välgjorda analyser tog hänsyn till detta, vilket gör att resultaten ändå är meningsfulla.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Denna tabell/figur visar resultaten från en meta-analys av internetbaserade föräldrastödsprogram. Forskarna fann totalt 7 studier av tillräcklig kvalité (där en var den första </a:t>
            </a:r>
            <a:r>
              <a:rPr lang="sv-SE" dirty="0" err="1"/>
              <a:t>iKometstudien</a:t>
            </a:r>
            <a:r>
              <a:rPr lang="sv-SE" dirty="0"/>
              <a:t> – inringad i rött).</a:t>
            </a:r>
          </a:p>
        </p:txBody>
      </p:sp>
    </p:spTree>
    <p:extLst>
      <p:ext uri="{BB962C8B-B14F-4D97-AF65-F5344CB8AC3E}">
        <p14:creationId xmlns:p14="http://schemas.microsoft.com/office/powerpoint/2010/main" val="424301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Denna studie handlar om Föräldrawebben, som är ”</a:t>
            </a:r>
            <a:r>
              <a:rPr lang="sv-SE" dirty="0" err="1"/>
              <a:t>iKomet</a:t>
            </a:r>
            <a:r>
              <a:rPr lang="sv-SE" dirty="0"/>
              <a:t> för föräldrar till tonåringar”. De röda staplarna visar statistiskt säkra effekter (0.2= liten effekt, 0.5=medeleffekt, 0.8=stor effekt).</a:t>
            </a:r>
          </a:p>
        </p:txBody>
      </p:sp>
    </p:spTree>
    <p:extLst>
      <p:ext uri="{BB962C8B-B14F-4D97-AF65-F5344CB8AC3E}">
        <p14:creationId xmlns:p14="http://schemas.microsoft.com/office/powerpoint/2010/main" val="392398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Denna bild visar frågeställningarna i det aktuella projektet om </a:t>
            </a:r>
            <a:r>
              <a:rPr lang="sv-SE" dirty="0" err="1"/>
              <a:t>iKomet</a:t>
            </a:r>
            <a:r>
              <a:rPr lang="sv-SE" dirty="0"/>
              <a:t> (som utbildningsdeltagarna och deras familjer erbjuds att vara med i). Det är dessa frågor vi kommer att försöka besvara med hjälp av de enkäter som föräldrarna och behandlarna besvarar i verksamheten. Visa gärna enkäterna på </a:t>
            </a:r>
            <a:r>
              <a:rPr lang="sv-SE" dirty="0" err="1"/>
              <a:t>www.ipsykologi.se</a:t>
            </a:r>
            <a:r>
              <a:rPr lang="sv-SE" dirty="0"/>
              <a:t> för deltagarna.</a:t>
            </a:r>
          </a:p>
        </p:txBody>
      </p:sp>
    </p:spTree>
    <p:extLst>
      <p:ext uri="{BB962C8B-B14F-4D97-AF65-F5344CB8AC3E}">
        <p14:creationId xmlns:p14="http://schemas.microsoft.com/office/powerpoint/2010/main" val="1848885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Denna bild visar vad utbildningen av behandlare i </a:t>
            </a:r>
            <a:r>
              <a:rPr lang="sv-SE" dirty="0" err="1"/>
              <a:t>iKomet</a:t>
            </a:r>
            <a:r>
              <a:rPr lang="sv-SE" dirty="0"/>
              <a:t> omfattar. Utgångspunkten är att behandlarna har gått igenom programmet själva innan utbildningsdagen.</a:t>
            </a:r>
          </a:p>
        </p:txBody>
      </p:sp>
    </p:spTree>
    <p:extLst>
      <p:ext uri="{BB962C8B-B14F-4D97-AF65-F5344CB8AC3E}">
        <p14:creationId xmlns:p14="http://schemas.microsoft.com/office/powerpoint/2010/main" val="1105963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730" indent="-388730">
              <a:buSzPct val="100000"/>
              <a:buAutoNum type="arabicPeriod"/>
            </a:pPr>
            <a:r>
              <a:t>Följa upp hemuppgifter/aktivitet </a:t>
            </a:r>
          </a:p>
          <a:p>
            <a:pPr marL="388730" indent="-388730">
              <a:buSzPct val="100000"/>
              <a:buAutoNum type="arabicPeriod"/>
            </a:pPr>
            <a:r>
              <a:t>Skicka meddelanden</a:t>
            </a:r>
          </a:p>
          <a:p>
            <a:pPr marL="388730" indent="-388730">
              <a:buSzPct val="100000"/>
              <a:buAutoNum type="arabicPeriod"/>
            </a:pPr>
            <a:r>
              <a:t>Registrera ny användare (utöver studien)</a:t>
            </a:r>
          </a:p>
          <a:p>
            <a:pPr marL="388730" indent="-388730">
              <a:buSzPct val="100000"/>
              <a:buAutoNum type="arabicPeriod"/>
            </a:pPr>
            <a:r>
              <a:t>Tilldela avsnitt (utöver studien)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4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”Skriv ett citat här.”</a:t>
            </a:r>
          </a:p>
        </p:txBody>
      </p:sp>
      <p:sp>
        <p:nvSpPr>
          <p:cNvPr id="9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18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19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dministratörsutbildning i…"/>
          <p:cNvSpPr txBox="1"/>
          <p:nvPr/>
        </p:nvSpPr>
        <p:spPr>
          <a:xfrm>
            <a:off x="3400629" y="752815"/>
            <a:ext cx="6203542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 i="1">
                <a:latin typeface="Gill Sans"/>
                <a:ea typeface="Gill Sans"/>
                <a:cs typeface="Gill Sans"/>
                <a:sym typeface="Gill Sans"/>
              </a:defRPr>
            </a:pPr>
            <a:r>
              <a:t>Administratörsutbildning i</a:t>
            </a:r>
          </a:p>
          <a:p>
            <a:pPr>
              <a:defRPr sz="10000"/>
            </a:pPr>
            <a:r>
              <a:t>iKomet</a:t>
            </a:r>
          </a:p>
        </p:txBody>
      </p:sp>
      <p:sp>
        <p:nvSpPr>
          <p:cNvPr id="148" name="Välkommen…"/>
          <p:cNvSpPr txBox="1"/>
          <p:nvPr/>
        </p:nvSpPr>
        <p:spPr>
          <a:xfrm>
            <a:off x="2118754" y="3860025"/>
            <a:ext cx="8654613" cy="3836948"/>
          </a:xfrm>
          <a:prstGeom prst="rect">
            <a:avLst/>
          </a:prstGeom>
          <a:solidFill>
            <a:schemeClr val="accent1">
              <a:hueOff val="-78595"/>
              <a:satOff val="12505"/>
              <a:lumOff val="13871"/>
            </a:schemeClr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0" tIns="254000" rIns="254000" bIns="254000" anchor="ctr">
            <a:spAutoFit/>
          </a:bodyPr>
          <a:lstStyle/>
          <a:p>
            <a:pPr marL="419100" indent="-419100" algn="l">
              <a:buSzPct val="100000"/>
              <a:buAutoNum type="arabicPeriod"/>
            </a:pPr>
            <a:r>
              <a:rPr dirty="0" err="1"/>
              <a:t>Välkommen</a:t>
            </a:r>
            <a:endParaRPr dirty="0"/>
          </a:p>
          <a:p>
            <a:pPr marL="419100" indent="-419100" algn="l">
              <a:buSzPct val="100000"/>
              <a:buAutoNum type="arabicPeriod"/>
            </a:pPr>
            <a:r>
              <a:rPr dirty="0" err="1"/>
              <a:t>Bakgrund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forskning</a:t>
            </a:r>
            <a:endParaRPr dirty="0"/>
          </a:p>
          <a:p>
            <a:pPr marL="419100" indent="-419100" algn="l">
              <a:buSzPct val="100000"/>
              <a:buAutoNum type="arabicPeriod"/>
            </a:pPr>
            <a:r>
              <a:rPr dirty="0" err="1"/>
              <a:t>Innehåll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iKomet</a:t>
            </a:r>
            <a:r>
              <a:rPr dirty="0"/>
              <a:t> - </a:t>
            </a:r>
            <a:r>
              <a:rPr dirty="0" err="1"/>
              <a:t>bakgrund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argument</a:t>
            </a:r>
          </a:p>
          <a:p>
            <a:pPr marL="419100" indent="-419100" algn="l">
              <a:buSzPct val="100000"/>
              <a:buAutoNum type="arabicPeriod"/>
            </a:pPr>
            <a:r>
              <a:rPr dirty="0" err="1"/>
              <a:t>Grundläggande</a:t>
            </a:r>
            <a:r>
              <a:rPr dirty="0"/>
              <a:t> administration</a:t>
            </a:r>
          </a:p>
          <a:p>
            <a:pPr marL="419100" indent="-419100" algn="l">
              <a:buSzPct val="100000"/>
              <a:buAutoNum type="arabicPeriod"/>
            </a:pPr>
            <a:r>
              <a:rPr dirty="0" err="1"/>
              <a:t>Uppföljning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föräldrar</a:t>
            </a:r>
            <a:endParaRPr dirty="0"/>
          </a:p>
          <a:p>
            <a:pPr marL="419100" indent="-419100" algn="l">
              <a:buSzPct val="100000"/>
              <a:buAutoNum type="arabicPeriod"/>
            </a:pPr>
            <a:r>
              <a:rPr dirty="0" err="1"/>
              <a:t>Behandlarkommunikation</a:t>
            </a:r>
            <a:endParaRPr dirty="0"/>
          </a:p>
        </p:txBody>
      </p:sp>
      <p:pic>
        <p:nvPicPr>
          <p:cNvPr id="14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Bild"/>
          <p:cNvGrpSpPr/>
          <p:nvPr/>
        </p:nvGrpSpPr>
        <p:grpSpPr>
          <a:xfrm>
            <a:off x="2572233" y="2270806"/>
            <a:ext cx="7860333" cy="6883959"/>
            <a:chOff x="0" y="0"/>
            <a:chExt cx="7860331" cy="6883957"/>
          </a:xfrm>
        </p:grpSpPr>
        <p:pic>
          <p:nvPicPr>
            <p:cNvPr id="234" name="Bild" descr="Bild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4282" b="2087"/>
            <a:stretch>
              <a:fillRect/>
            </a:stretch>
          </p:blipFill>
          <p:spPr>
            <a:xfrm>
              <a:off x="215900" y="139700"/>
              <a:ext cx="7428532" cy="6325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3" name="Bild" descr="Bild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860332" cy="6883958"/>
            </a:xfrm>
            <a:prstGeom prst="rect">
              <a:avLst/>
            </a:prstGeom>
            <a:effectLst/>
          </p:spPr>
        </p:pic>
      </p:grpSp>
      <p:sp>
        <p:nvSpPr>
          <p:cNvPr id="236" name="Avsnitt 1…"/>
          <p:cNvSpPr txBox="1"/>
          <p:nvPr/>
        </p:nvSpPr>
        <p:spPr>
          <a:xfrm>
            <a:off x="4196922" y="753662"/>
            <a:ext cx="4610956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pPr>
            <a:r>
              <a:t>Avsnitt 1</a:t>
            </a:r>
          </a:p>
          <a:p>
            <a:pPr>
              <a:defRPr sz="3000" i="1">
                <a:solidFill>
                  <a:schemeClr val="accent3">
                    <a:satOff val="4450"/>
                    <a:lumOff val="-16871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Umgänge och Uppmärksamhet</a:t>
            </a:r>
          </a:p>
        </p:txBody>
      </p:sp>
      <p:pic>
        <p:nvPicPr>
          <p:cNvPr id="237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Avsnitt 2…"/>
          <p:cNvSpPr txBox="1"/>
          <p:nvPr/>
        </p:nvSpPr>
        <p:spPr>
          <a:xfrm>
            <a:off x="4176272" y="753662"/>
            <a:ext cx="4652256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pPr>
            <a:r>
              <a:t>Avsnitt 2</a:t>
            </a:r>
          </a:p>
          <a:p>
            <a:pPr>
              <a:defRPr sz="3000" i="1">
                <a:solidFill>
                  <a:schemeClr val="accent3">
                    <a:satOff val="4450"/>
                    <a:lumOff val="-16871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Förberedelser och Uppmaningar</a:t>
            </a:r>
          </a:p>
        </p:txBody>
      </p:sp>
      <p:grpSp>
        <p:nvGrpSpPr>
          <p:cNvPr id="242" name="Bild"/>
          <p:cNvGrpSpPr/>
          <p:nvPr/>
        </p:nvGrpSpPr>
        <p:grpSpPr>
          <a:xfrm>
            <a:off x="2272359" y="2326384"/>
            <a:ext cx="8460082" cy="7124253"/>
            <a:chOff x="0" y="0"/>
            <a:chExt cx="8460080" cy="7124251"/>
          </a:xfrm>
        </p:grpSpPr>
        <p:pic>
          <p:nvPicPr>
            <p:cNvPr id="241" name="Bild" descr="Bild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8028281" cy="65654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0" name="Bild" descr="Bild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460081" cy="7124252"/>
            </a:xfrm>
            <a:prstGeom prst="rect">
              <a:avLst/>
            </a:prstGeom>
            <a:effectLst/>
          </p:spPr>
        </p:pic>
      </p:grpSp>
      <p:pic>
        <p:nvPicPr>
          <p:cNvPr id="243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Avsnitt ”Mina mål”"/>
          <p:cNvSpPr txBox="1"/>
          <p:nvPr/>
        </p:nvSpPr>
        <p:spPr>
          <a:xfrm>
            <a:off x="4121515" y="467231"/>
            <a:ext cx="476177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Avsnitt ”Mina mål”</a:t>
            </a:r>
          </a:p>
        </p:txBody>
      </p:sp>
      <p:grpSp>
        <p:nvGrpSpPr>
          <p:cNvPr id="250" name="Bild"/>
          <p:cNvGrpSpPr/>
          <p:nvPr/>
        </p:nvGrpSpPr>
        <p:grpSpPr>
          <a:xfrm>
            <a:off x="2803160" y="1391413"/>
            <a:ext cx="7398480" cy="8251648"/>
            <a:chOff x="0" y="0"/>
            <a:chExt cx="7398478" cy="8251647"/>
          </a:xfrm>
        </p:grpSpPr>
        <p:pic>
          <p:nvPicPr>
            <p:cNvPr id="249" name="Bild" descr="Bild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6966679" cy="76928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8" name="Bild" descr="Bild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398479" cy="8251648"/>
            </a:xfrm>
            <a:prstGeom prst="rect">
              <a:avLst/>
            </a:prstGeom>
            <a:effectLst/>
          </p:spPr>
        </p:pic>
      </p:grpSp>
      <p:pic>
        <p:nvPicPr>
          <p:cNvPr id="251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Avsnitt 3…"/>
          <p:cNvSpPr txBox="1"/>
          <p:nvPr/>
        </p:nvSpPr>
        <p:spPr>
          <a:xfrm>
            <a:off x="5252919" y="753662"/>
            <a:ext cx="2498962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pPr>
            <a:r>
              <a:t>Avsnitt 3</a:t>
            </a:r>
          </a:p>
          <a:p>
            <a:pPr>
              <a:defRPr sz="3000" i="1">
                <a:solidFill>
                  <a:schemeClr val="accent3">
                    <a:satOff val="4450"/>
                    <a:lumOff val="-16871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Uppmuntran</a:t>
            </a:r>
          </a:p>
        </p:txBody>
      </p:sp>
      <p:grpSp>
        <p:nvGrpSpPr>
          <p:cNvPr id="256" name="Bild"/>
          <p:cNvGrpSpPr/>
          <p:nvPr/>
        </p:nvGrpSpPr>
        <p:grpSpPr>
          <a:xfrm>
            <a:off x="928299" y="2391763"/>
            <a:ext cx="11148202" cy="6134647"/>
            <a:chOff x="0" y="0"/>
            <a:chExt cx="11148201" cy="6134645"/>
          </a:xfrm>
        </p:grpSpPr>
        <p:pic>
          <p:nvPicPr>
            <p:cNvPr id="255" name="Bild" descr="Bild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0716402" cy="55758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4" name="Bild" descr="Bild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148202" cy="6134646"/>
            </a:xfrm>
            <a:prstGeom prst="rect">
              <a:avLst/>
            </a:prstGeom>
            <a:effectLst/>
          </p:spPr>
        </p:pic>
      </p:grpSp>
      <p:pic>
        <p:nvPicPr>
          <p:cNvPr id="257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vsnitt 4…"/>
          <p:cNvSpPr txBox="1"/>
          <p:nvPr/>
        </p:nvSpPr>
        <p:spPr>
          <a:xfrm>
            <a:off x="4974362" y="753662"/>
            <a:ext cx="3056075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pPr>
            <a:r>
              <a:t>Avsnitt 4</a:t>
            </a:r>
          </a:p>
          <a:p>
            <a:pPr>
              <a:defRPr sz="3000" i="1">
                <a:solidFill>
                  <a:schemeClr val="accent3">
                    <a:satOff val="4450"/>
                    <a:lumOff val="-16871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Rutiner och Uppdrag</a:t>
            </a:r>
          </a:p>
        </p:txBody>
      </p:sp>
      <p:pic>
        <p:nvPicPr>
          <p:cNvPr id="26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7250" y="2619173"/>
            <a:ext cx="8750300" cy="624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Avsnitt 4…"/>
          <p:cNvSpPr txBox="1"/>
          <p:nvPr/>
        </p:nvSpPr>
        <p:spPr>
          <a:xfrm>
            <a:off x="4974362" y="753662"/>
            <a:ext cx="3056075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pPr>
            <a:r>
              <a:t>Avsnitt 4</a:t>
            </a:r>
          </a:p>
          <a:p>
            <a:pPr>
              <a:defRPr sz="3000" i="1">
                <a:solidFill>
                  <a:schemeClr val="accent3">
                    <a:satOff val="4450"/>
                    <a:lumOff val="-16871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Rutiner och Uppdrag</a:t>
            </a:r>
          </a:p>
        </p:txBody>
      </p:sp>
      <p:pic>
        <p:nvPicPr>
          <p:cNvPr id="264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7250" y="2619173"/>
            <a:ext cx="8750300" cy="6248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7" name="Bild"/>
          <p:cNvGrpSpPr/>
          <p:nvPr/>
        </p:nvGrpSpPr>
        <p:grpSpPr>
          <a:xfrm>
            <a:off x="230458" y="2887028"/>
            <a:ext cx="12543884" cy="5992090"/>
            <a:chOff x="0" y="0"/>
            <a:chExt cx="12543883" cy="5992088"/>
          </a:xfrm>
        </p:grpSpPr>
        <p:pic>
          <p:nvPicPr>
            <p:cNvPr id="266" name="Bild" descr="Bild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2112084" cy="54332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5" name="Bild" descr="Bild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543884" cy="5992089"/>
            </a:xfrm>
            <a:prstGeom prst="rect">
              <a:avLst/>
            </a:prstGeom>
            <a:effectLst/>
          </p:spPr>
        </p:pic>
      </p:grpSp>
      <p:pic>
        <p:nvPicPr>
          <p:cNvPr id="268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Avsnitt 5…"/>
          <p:cNvSpPr txBox="1"/>
          <p:nvPr/>
        </p:nvSpPr>
        <p:spPr>
          <a:xfrm>
            <a:off x="5252919" y="753662"/>
            <a:ext cx="2498962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pPr>
            <a:r>
              <a:t>Avsnitt 5</a:t>
            </a:r>
          </a:p>
          <a:p>
            <a:pPr>
              <a:defRPr sz="3000" i="1">
                <a:solidFill>
                  <a:schemeClr val="accent3">
                    <a:satOff val="4450"/>
                    <a:lumOff val="-16871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Välja strider</a:t>
            </a:r>
          </a:p>
        </p:txBody>
      </p:sp>
      <p:grpSp>
        <p:nvGrpSpPr>
          <p:cNvPr id="273" name="Bild"/>
          <p:cNvGrpSpPr/>
          <p:nvPr/>
        </p:nvGrpSpPr>
        <p:grpSpPr>
          <a:xfrm>
            <a:off x="1021729" y="2621563"/>
            <a:ext cx="10961342" cy="6593274"/>
            <a:chOff x="0" y="0"/>
            <a:chExt cx="10961340" cy="6593273"/>
          </a:xfrm>
        </p:grpSpPr>
        <p:pic>
          <p:nvPicPr>
            <p:cNvPr id="272" name="Bild" descr="Bild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0529541" cy="60344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1" name="Bild" descr="Bild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61341" cy="6593274"/>
            </a:xfrm>
            <a:prstGeom prst="rect">
              <a:avLst/>
            </a:prstGeom>
            <a:effectLst/>
          </p:spPr>
        </p:pic>
      </p:grpSp>
      <p:pic>
        <p:nvPicPr>
          <p:cNvPr id="274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Bild"/>
          <p:cNvGrpSpPr/>
          <p:nvPr/>
        </p:nvGrpSpPr>
        <p:grpSpPr>
          <a:xfrm>
            <a:off x="2800799" y="2235699"/>
            <a:ext cx="7403202" cy="7365002"/>
            <a:chOff x="0" y="0"/>
            <a:chExt cx="7403200" cy="7365001"/>
          </a:xfrm>
        </p:grpSpPr>
        <p:pic>
          <p:nvPicPr>
            <p:cNvPr id="277" name="Bild" descr="Bild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6971401" cy="68062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6" name="Bild" descr="Bild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403201" cy="7365002"/>
            </a:xfrm>
            <a:prstGeom prst="rect">
              <a:avLst/>
            </a:prstGeom>
            <a:effectLst/>
          </p:spPr>
        </p:pic>
      </p:grpSp>
      <p:sp>
        <p:nvSpPr>
          <p:cNvPr id="279" name="Avsnitt 6…"/>
          <p:cNvSpPr txBox="1"/>
          <p:nvPr/>
        </p:nvSpPr>
        <p:spPr>
          <a:xfrm>
            <a:off x="5252919" y="753662"/>
            <a:ext cx="2498962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pPr>
            <a:r>
              <a:t>Avsnitt 6</a:t>
            </a:r>
          </a:p>
          <a:p>
            <a:pPr>
              <a:defRPr sz="3000" i="1">
                <a:solidFill>
                  <a:schemeClr val="accent3">
                    <a:satOff val="4450"/>
                    <a:lumOff val="-16871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Problemlösning</a:t>
            </a:r>
          </a:p>
        </p:txBody>
      </p:sp>
      <p:pic>
        <p:nvPicPr>
          <p:cNvPr id="280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Bild"/>
          <p:cNvGrpSpPr/>
          <p:nvPr/>
        </p:nvGrpSpPr>
        <p:grpSpPr>
          <a:xfrm>
            <a:off x="439133" y="1998865"/>
            <a:ext cx="7503796" cy="4265806"/>
            <a:chOff x="0" y="0"/>
            <a:chExt cx="7503794" cy="4265805"/>
          </a:xfrm>
        </p:grpSpPr>
        <p:pic>
          <p:nvPicPr>
            <p:cNvPr id="283" name="Bild" descr="Bild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7071995" cy="37070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2" name="Bild" descr="Bild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503795" cy="4265806"/>
            </a:xfrm>
            <a:prstGeom prst="rect">
              <a:avLst/>
            </a:prstGeom>
            <a:effectLst/>
          </p:spPr>
        </p:pic>
      </p:grpSp>
      <p:grpSp>
        <p:nvGrpSpPr>
          <p:cNvPr id="287" name="Bild"/>
          <p:cNvGrpSpPr/>
          <p:nvPr/>
        </p:nvGrpSpPr>
        <p:grpSpPr>
          <a:xfrm>
            <a:off x="5177164" y="1512228"/>
            <a:ext cx="7506939" cy="4107155"/>
            <a:chOff x="0" y="0"/>
            <a:chExt cx="7506937" cy="4107153"/>
          </a:xfrm>
        </p:grpSpPr>
        <p:pic>
          <p:nvPicPr>
            <p:cNvPr id="286" name="Bild" descr="Bild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7075138" cy="3548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5" name="Bild" descr="Bild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506938" cy="4107154"/>
            </a:xfrm>
            <a:prstGeom prst="rect">
              <a:avLst/>
            </a:prstGeom>
            <a:effectLst/>
          </p:spPr>
        </p:pic>
      </p:grpSp>
      <p:grpSp>
        <p:nvGrpSpPr>
          <p:cNvPr id="290" name="Bild"/>
          <p:cNvGrpSpPr/>
          <p:nvPr/>
        </p:nvGrpSpPr>
        <p:grpSpPr>
          <a:xfrm>
            <a:off x="3844197" y="5725179"/>
            <a:ext cx="7690581" cy="3921565"/>
            <a:chOff x="0" y="0"/>
            <a:chExt cx="7690579" cy="3921563"/>
          </a:xfrm>
        </p:grpSpPr>
        <p:pic>
          <p:nvPicPr>
            <p:cNvPr id="289" name="Bild" descr="Bild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7258780" cy="33627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8" name="Bild" descr="Bild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690580" cy="3921564"/>
            </a:xfrm>
            <a:prstGeom prst="rect">
              <a:avLst/>
            </a:prstGeom>
            <a:effectLst/>
          </p:spPr>
        </p:pic>
      </p:grpSp>
      <p:sp>
        <p:nvSpPr>
          <p:cNvPr id="291" name="Avsnitt 7…"/>
          <p:cNvSpPr txBox="1"/>
          <p:nvPr/>
        </p:nvSpPr>
        <p:spPr>
          <a:xfrm>
            <a:off x="4917994" y="149131"/>
            <a:ext cx="3168812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pPr>
            <a:r>
              <a:t>Avsnitt 7</a:t>
            </a:r>
          </a:p>
          <a:p>
            <a:pPr>
              <a:defRPr sz="3000" i="1">
                <a:solidFill>
                  <a:schemeClr val="accent3">
                    <a:satOff val="4450"/>
                    <a:lumOff val="-16871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Regler och Nödbroms</a:t>
            </a:r>
          </a:p>
        </p:txBody>
      </p:sp>
      <p:pic>
        <p:nvPicPr>
          <p:cNvPr id="292" name="Bild" descr="Bild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Uppföljning"/>
          <p:cNvSpPr txBox="1"/>
          <p:nvPr/>
        </p:nvSpPr>
        <p:spPr>
          <a:xfrm>
            <a:off x="5025646" y="467231"/>
            <a:ext cx="295350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Uppföljning</a:t>
            </a:r>
          </a:p>
        </p:txBody>
      </p:sp>
      <p:grpSp>
        <p:nvGrpSpPr>
          <p:cNvPr id="297" name="Bild"/>
          <p:cNvGrpSpPr/>
          <p:nvPr/>
        </p:nvGrpSpPr>
        <p:grpSpPr>
          <a:xfrm>
            <a:off x="2577497" y="1482798"/>
            <a:ext cx="7849806" cy="8243031"/>
            <a:chOff x="0" y="0"/>
            <a:chExt cx="7849805" cy="8243030"/>
          </a:xfrm>
        </p:grpSpPr>
        <p:pic>
          <p:nvPicPr>
            <p:cNvPr id="296" name="Bild" descr="Bild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7418006" cy="76842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5" name="Bild" descr="Bild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849806" cy="8243031"/>
            </a:xfrm>
            <a:prstGeom prst="rect">
              <a:avLst/>
            </a:prstGeom>
            <a:effectLst/>
          </p:spPr>
        </p:pic>
      </p:grpSp>
      <p:pic>
        <p:nvPicPr>
          <p:cNvPr id="298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Stående 2D-stapeldiagram"/>
          <p:cNvGraphicFramePr/>
          <p:nvPr/>
        </p:nvGraphicFramePr>
        <p:xfrm>
          <a:off x="555291" y="2270202"/>
          <a:ext cx="11894218" cy="673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4" name="RCT iKomet vs. väntelista (N=104)"/>
          <p:cNvSpPr txBox="1"/>
          <p:nvPr/>
        </p:nvSpPr>
        <p:spPr>
          <a:xfrm>
            <a:off x="1066497" y="606676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RCT iKomet vs. väntelista (N=104)</a:t>
            </a:r>
          </a:p>
        </p:txBody>
      </p:sp>
      <p:sp>
        <p:nvSpPr>
          <p:cNvPr id="155" name="Enebrink et al. (2012) och Högström et al. (2015)"/>
          <p:cNvSpPr txBox="1"/>
          <p:nvPr/>
        </p:nvSpPr>
        <p:spPr>
          <a:xfrm>
            <a:off x="814390" y="9001919"/>
            <a:ext cx="1137602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2600">
                <a:solidFill>
                  <a:schemeClr val="accent6">
                    <a:hueOff val="-133706"/>
                    <a:satOff val="8281"/>
                    <a:lumOff val="-27269"/>
                  </a:schemeClr>
                </a:solidFill>
              </a:defRPr>
            </a:lvl1pPr>
          </a:lstStyle>
          <a:p>
            <a:r>
              <a:t>Enebrink et al. (2012) och Högström et al. (2015)</a:t>
            </a:r>
          </a:p>
        </p:txBody>
      </p:sp>
      <p:pic>
        <p:nvPicPr>
          <p:cNvPr id="156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3" grpId="1">
        <p:bldSub>
          <a:bldChart bld="series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Bild"/>
          <p:cNvGrpSpPr/>
          <p:nvPr/>
        </p:nvGrpSpPr>
        <p:grpSpPr>
          <a:xfrm>
            <a:off x="878113" y="2959594"/>
            <a:ext cx="11248574" cy="4113812"/>
            <a:chOff x="0" y="0"/>
            <a:chExt cx="11248572" cy="4113811"/>
          </a:xfrm>
        </p:grpSpPr>
        <p:pic>
          <p:nvPicPr>
            <p:cNvPr id="301" name="Bild" descr="Bild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0816773" cy="35550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0" name="Bild" descr="Bild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248573" cy="4113812"/>
            </a:xfrm>
            <a:prstGeom prst="rect">
              <a:avLst/>
            </a:prstGeom>
            <a:effectLst/>
          </p:spPr>
        </p:pic>
      </p:grpSp>
      <p:pic>
        <p:nvPicPr>
          <p:cNvPr id="303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Grundläggande administration"/>
          <p:cNvSpPr txBox="1"/>
          <p:nvPr/>
        </p:nvSpPr>
        <p:spPr>
          <a:xfrm>
            <a:off x="2708113" y="467231"/>
            <a:ext cx="758857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Grundläggande administration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Lägga in behandlare"/>
          <p:cNvSpPr txBox="1"/>
          <p:nvPr/>
        </p:nvSpPr>
        <p:spPr>
          <a:xfrm>
            <a:off x="3986950" y="467231"/>
            <a:ext cx="503090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Lägga in behandlare</a:t>
            </a:r>
          </a:p>
        </p:txBody>
      </p:sp>
      <p:sp>
        <p:nvSpPr>
          <p:cNvPr id="308" name="Klicka på ”Admin”…"/>
          <p:cNvSpPr txBox="1"/>
          <p:nvPr/>
        </p:nvSpPr>
        <p:spPr>
          <a:xfrm>
            <a:off x="870378" y="2436546"/>
            <a:ext cx="5561808" cy="370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82600" indent="-482600" algn="l">
              <a:buSzPct val="100000"/>
              <a:buAutoNum type="arabicPeriod"/>
            </a:pPr>
            <a:r>
              <a:t>Klicka på ”Admin”</a:t>
            </a:r>
          </a:p>
          <a:p>
            <a:pPr marL="482600" indent="-482600" algn="l">
              <a:buSzPct val="100000"/>
              <a:buAutoNum type="arabicPeriod"/>
            </a:pPr>
            <a:r>
              <a:t>Välj ”Användare”</a:t>
            </a:r>
          </a:p>
          <a:p>
            <a:pPr marL="482600" indent="-482600" algn="l">
              <a:buSzPct val="100000"/>
              <a:buAutoNum type="arabicPeriod"/>
            </a:pPr>
            <a:r>
              <a:t>Klicka på ”+Ny användare”</a:t>
            </a:r>
          </a:p>
          <a:p>
            <a:pPr marL="482600" indent="-482600" algn="l">
              <a:buSzPct val="100000"/>
              <a:buAutoNum type="arabicPeriod"/>
            </a:pPr>
            <a:r>
              <a:t>Ange:</a:t>
            </a:r>
          </a:p>
          <a:p>
            <a:pPr marL="825500" lvl="1" indent="-317500" algn="l">
              <a:buSzPct val="100000"/>
              <a:buChar char="•"/>
              <a:defRPr sz="2700"/>
            </a:pPr>
            <a:r>
              <a:t>Alla markerade med stjärna</a:t>
            </a:r>
          </a:p>
          <a:p>
            <a:pPr marL="825500" lvl="1" indent="-317500" algn="l">
              <a:buSzPct val="100000"/>
              <a:buChar char="•"/>
              <a:defRPr sz="2700"/>
            </a:pPr>
            <a:r>
              <a:t>Grupp: kommun/organisation</a:t>
            </a:r>
          </a:p>
          <a:p>
            <a:pPr marL="825500" lvl="1" indent="-317500" algn="l">
              <a:buSzPct val="100000"/>
              <a:buChar char="•"/>
              <a:defRPr sz="2700"/>
            </a:pPr>
            <a:r>
              <a:t>Rättighet: ”User Admin”</a:t>
            </a:r>
          </a:p>
          <a:p>
            <a:pPr marL="825500" lvl="1" indent="-317500" algn="l">
              <a:buSzPct val="100000"/>
              <a:buChar char="•"/>
              <a:defRPr sz="2700"/>
            </a:pPr>
            <a:r>
              <a:t>Behörighet till kurs: iKomet</a:t>
            </a:r>
          </a:p>
        </p:txBody>
      </p:sp>
      <p:sp>
        <p:nvSpPr>
          <p:cNvPr id="309" name="Klicka på ”Admin”…"/>
          <p:cNvSpPr txBox="1"/>
          <p:nvPr/>
        </p:nvSpPr>
        <p:spPr>
          <a:xfrm>
            <a:off x="6690466" y="4472661"/>
            <a:ext cx="5572300" cy="478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82600" indent="-482600" algn="l">
              <a:buSzPct val="100000"/>
              <a:buAutoNum type="arabicPeriod"/>
            </a:pPr>
            <a:r>
              <a:t>Klicka på ”Admin”</a:t>
            </a:r>
          </a:p>
          <a:p>
            <a:pPr marL="482600" indent="-482600" algn="l">
              <a:buSzPct val="100000"/>
              <a:buAutoNum type="arabicPeriod"/>
            </a:pPr>
            <a:r>
              <a:t>Välj ”Kurser”</a:t>
            </a:r>
          </a:p>
          <a:p>
            <a:pPr marL="482600" indent="-482600" algn="l">
              <a:buSzPct val="100000"/>
              <a:buAutoNum type="arabicPeriod"/>
            </a:pPr>
            <a:r>
              <a:t>Klicka på iKomet-kursen</a:t>
            </a:r>
          </a:p>
          <a:p>
            <a:pPr marL="482600" indent="-482600" algn="l">
              <a:buSzPct val="100000"/>
              <a:buAutoNum type="arabicPeriod"/>
            </a:pPr>
            <a:r>
              <a:t>Klicka på fliken ”Deltagare”</a:t>
            </a:r>
          </a:p>
          <a:p>
            <a:pPr marL="482600" indent="-482600" algn="l">
              <a:buSzPct val="100000"/>
              <a:buAutoNum type="arabicPeriod"/>
            </a:pPr>
            <a:r>
              <a:t>Klicka på aktuell deltagare</a:t>
            </a:r>
          </a:p>
          <a:p>
            <a:pPr marL="482600" indent="-482600" algn="l">
              <a:buSzPct val="100000"/>
              <a:buAutoNum type="arabicPeriod"/>
            </a:pPr>
            <a:r>
              <a:t>Klicka på fliken ”Avsnitt”</a:t>
            </a:r>
          </a:p>
          <a:p>
            <a:pPr marL="482600" indent="-482600" algn="l">
              <a:buSzPct val="100000"/>
              <a:buAutoNum type="arabicPeriod"/>
            </a:pPr>
            <a:r>
              <a:t>Klicka på ”+Tilldela avsnitt”</a:t>
            </a:r>
          </a:p>
          <a:p>
            <a:pPr marL="482600" indent="-482600" algn="l">
              <a:buSzPct val="100000"/>
              <a:buAutoNum type="arabicPeriod"/>
            </a:pPr>
            <a:r>
              <a:t>Bocka för alla avsnitt</a:t>
            </a:r>
          </a:p>
          <a:p>
            <a:pPr marL="482600" indent="-482600" algn="l">
              <a:buSzPct val="100000"/>
              <a:buAutoNum type="arabicPeriod"/>
            </a:pPr>
            <a:r>
              <a:t>Klicka på ”Spara”</a:t>
            </a:r>
          </a:p>
        </p:txBody>
      </p:sp>
      <p:sp>
        <p:nvSpPr>
          <p:cNvPr id="310" name="A) Skapa inloggning"/>
          <p:cNvSpPr txBox="1"/>
          <p:nvPr/>
        </p:nvSpPr>
        <p:spPr>
          <a:xfrm>
            <a:off x="788216" y="1688207"/>
            <a:ext cx="46887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A) Skapa inloggning</a:t>
            </a:r>
          </a:p>
        </p:txBody>
      </p:sp>
      <p:sp>
        <p:nvSpPr>
          <p:cNvPr id="311" name="B) Tilldela kursen"/>
          <p:cNvSpPr txBox="1"/>
          <p:nvPr/>
        </p:nvSpPr>
        <p:spPr>
          <a:xfrm>
            <a:off x="6658911" y="3782672"/>
            <a:ext cx="421079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B) Tilldela kursen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1" build="p" bldLvl="5" animBg="1" advAuto="0"/>
      <p:bldP spid="309" grpId="2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Lägga in behandlare"/>
          <p:cNvSpPr txBox="1"/>
          <p:nvPr/>
        </p:nvSpPr>
        <p:spPr>
          <a:xfrm>
            <a:off x="3986950" y="467231"/>
            <a:ext cx="503090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Lägga in behandlare</a:t>
            </a:r>
          </a:p>
        </p:txBody>
      </p:sp>
      <p:sp>
        <p:nvSpPr>
          <p:cNvPr id="317" name="Klicka på ”Admin”…"/>
          <p:cNvSpPr txBox="1"/>
          <p:nvPr/>
        </p:nvSpPr>
        <p:spPr>
          <a:xfrm>
            <a:off x="577352" y="2705984"/>
            <a:ext cx="6000031" cy="478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82600" indent="-482600" algn="l">
              <a:buSzPct val="100000"/>
              <a:buAutoNum type="arabicPeriod"/>
            </a:pPr>
            <a:r>
              <a:t>Klicka på ”Admin”</a:t>
            </a:r>
          </a:p>
          <a:p>
            <a:pPr marL="482600" indent="-482600" algn="l">
              <a:buSzPct val="100000"/>
              <a:buAutoNum type="arabicPeriod"/>
            </a:pPr>
            <a:r>
              <a:t>Välj ”Kurser”</a:t>
            </a:r>
          </a:p>
          <a:p>
            <a:pPr marL="482600" indent="-482600" algn="l">
              <a:buSzPct val="100000"/>
              <a:buAutoNum type="arabicPeriod"/>
            </a:pPr>
            <a:r>
              <a:t>Klicka på iKomet-kursen</a:t>
            </a:r>
          </a:p>
          <a:p>
            <a:pPr marL="482600" indent="-482600" algn="l">
              <a:buSzPct val="100000"/>
              <a:buAutoNum type="arabicPeriod"/>
            </a:pPr>
            <a:r>
              <a:t>Klicka på fliken ”Administratörer”</a:t>
            </a:r>
          </a:p>
          <a:p>
            <a:pPr marL="482600" indent="-482600" algn="l">
              <a:buSzPct val="100000"/>
              <a:buAutoNum type="arabicPeriod"/>
            </a:pPr>
            <a:r>
              <a:t>Klicka på ”+Ny administratör”</a:t>
            </a:r>
          </a:p>
          <a:p>
            <a:pPr marL="482600" indent="-482600" algn="l">
              <a:buSzPct val="100000"/>
              <a:buAutoNum type="arabicPeriod"/>
            </a:pPr>
            <a:r>
              <a:t>Välj aktuell behandlare från listan</a:t>
            </a:r>
          </a:p>
          <a:p>
            <a:pPr marL="482600" indent="-482600" algn="l">
              <a:buSzPct val="100000"/>
              <a:buAutoNum type="arabicPeriod"/>
            </a:pPr>
            <a:r>
              <a:t>Klicka ”Spara"</a:t>
            </a:r>
          </a:p>
        </p:txBody>
      </p:sp>
      <p:sp>
        <p:nvSpPr>
          <p:cNvPr id="318" name="Klicka på ”Admin”…"/>
          <p:cNvSpPr txBox="1"/>
          <p:nvPr/>
        </p:nvSpPr>
        <p:spPr>
          <a:xfrm>
            <a:off x="7025354" y="4065798"/>
            <a:ext cx="5603088" cy="530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82600" indent="-482600" algn="l">
              <a:buSzPct val="100000"/>
              <a:buAutoNum type="arabicPeriod"/>
            </a:pPr>
            <a:r>
              <a:t>Klicka på ”Admin”</a:t>
            </a:r>
          </a:p>
          <a:p>
            <a:pPr marL="482600" indent="-482600" algn="l">
              <a:buSzPct val="100000"/>
              <a:buAutoNum type="arabicPeriod"/>
            </a:pPr>
            <a:r>
              <a:t>Välj ”Kurser”</a:t>
            </a:r>
          </a:p>
          <a:p>
            <a:pPr marL="482600" indent="-482600" algn="l">
              <a:buSzPct val="100000"/>
              <a:buAutoNum type="arabicPeriod"/>
            </a:pPr>
            <a:r>
              <a:t>Klicka på iKomet-kursen</a:t>
            </a:r>
          </a:p>
          <a:p>
            <a:pPr marL="482600" indent="-482600" algn="l">
              <a:buSzPct val="100000"/>
              <a:buAutoNum type="arabicPeriod"/>
            </a:pPr>
            <a:r>
              <a:t>Klicka på fliken ”Deltagare”</a:t>
            </a:r>
          </a:p>
          <a:p>
            <a:pPr marL="482600" indent="-482600" algn="l">
              <a:buSzPct val="100000"/>
              <a:buAutoNum type="arabicPeriod"/>
            </a:pPr>
            <a:r>
              <a:t>Klicka på aktuell deltagare</a:t>
            </a:r>
          </a:p>
          <a:p>
            <a:pPr marL="482600" indent="-482600" algn="l">
              <a:buSzPct val="100000"/>
              <a:buAutoNum type="arabicPeriod"/>
            </a:pPr>
            <a:r>
              <a:t>Klicka på fliken ”Inställningar”</a:t>
            </a:r>
          </a:p>
          <a:p>
            <a:pPr marL="482600" indent="-482600" algn="l">
              <a:buSzPct val="100000"/>
              <a:buAutoNum type="arabicPeriod"/>
            </a:pPr>
            <a:r>
              <a:t>Välj ny administratör från lista</a:t>
            </a:r>
          </a:p>
          <a:p>
            <a:pPr marL="482600" indent="-482600" algn="l">
              <a:buSzPct val="100000"/>
              <a:buAutoNum type="arabicPeriod"/>
            </a:pPr>
            <a:r>
              <a:t>Klicka på ”Spara”</a:t>
            </a:r>
          </a:p>
        </p:txBody>
      </p:sp>
      <p:sp>
        <p:nvSpPr>
          <p:cNvPr id="319" name="C) Lägg in som admin"/>
          <p:cNvSpPr txBox="1"/>
          <p:nvPr/>
        </p:nvSpPr>
        <p:spPr>
          <a:xfrm>
            <a:off x="534106" y="2023095"/>
            <a:ext cx="507139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C) Lägg in som admin</a:t>
            </a:r>
          </a:p>
        </p:txBody>
      </p:sp>
      <p:sp>
        <p:nvSpPr>
          <p:cNvPr id="320" name="D) Byt behandlare"/>
          <p:cNvSpPr txBox="1"/>
          <p:nvPr/>
        </p:nvSpPr>
        <p:spPr>
          <a:xfrm>
            <a:off x="7019302" y="3359149"/>
            <a:ext cx="435121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D) Byt behandlare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1" build="p" bldLvl="5" animBg="1" advAuto="0"/>
      <p:bldP spid="318" grpId="2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Lägga in förälder"/>
          <p:cNvSpPr txBox="1"/>
          <p:nvPr/>
        </p:nvSpPr>
        <p:spPr>
          <a:xfrm>
            <a:off x="4393592" y="467231"/>
            <a:ext cx="421761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Lägga in förälder</a:t>
            </a:r>
          </a:p>
        </p:txBody>
      </p:sp>
      <p:sp>
        <p:nvSpPr>
          <p:cNvPr id="326" name="Klicka på ”Admin”…"/>
          <p:cNvSpPr txBox="1"/>
          <p:nvPr/>
        </p:nvSpPr>
        <p:spPr>
          <a:xfrm>
            <a:off x="891309" y="2436546"/>
            <a:ext cx="5561807" cy="408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82600" indent="-482600" algn="l">
              <a:buSzPct val="100000"/>
              <a:buAutoNum type="arabicPeriod"/>
            </a:pPr>
            <a:r>
              <a:t>Klicka på ”Admin”</a:t>
            </a:r>
          </a:p>
          <a:p>
            <a:pPr marL="482600" indent="-482600" algn="l">
              <a:buSzPct val="100000"/>
              <a:buAutoNum type="arabicPeriod"/>
            </a:pPr>
            <a:r>
              <a:t>Välj ”Användare”</a:t>
            </a:r>
          </a:p>
          <a:p>
            <a:pPr marL="482600" indent="-482600" algn="l">
              <a:buSzPct val="100000"/>
              <a:buAutoNum type="arabicPeriod"/>
            </a:pPr>
            <a:r>
              <a:t>Klicka på ”+Ny användare”</a:t>
            </a:r>
          </a:p>
          <a:p>
            <a:pPr marL="482600" indent="-482600" algn="l">
              <a:buSzPct val="100000"/>
              <a:buAutoNum type="arabicPeriod"/>
            </a:pPr>
            <a:r>
              <a:t>Ange:</a:t>
            </a:r>
          </a:p>
          <a:p>
            <a:pPr marL="825500" lvl="1" indent="-317500" algn="l">
              <a:buSzPct val="100000"/>
              <a:buChar char="•"/>
              <a:defRPr sz="2700"/>
            </a:pPr>
            <a:r>
              <a:t>Alla markerade med stjärna</a:t>
            </a:r>
          </a:p>
          <a:p>
            <a:pPr marL="825500" lvl="1" indent="-317500" algn="l">
              <a:buSzPct val="100000"/>
              <a:buChar char="•"/>
              <a:defRPr sz="2700"/>
            </a:pPr>
            <a:r>
              <a:t>Grupp: kommun/organisation</a:t>
            </a:r>
          </a:p>
          <a:p>
            <a:pPr marL="825500" lvl="1" indent="-317500" algn="l">
              <a:buSzPct val="100000"/>
              <a:buChar char="•"/>
              <a:defRPr sz="2700"/>
            </a:pPr>
            <a:r>
              <a:t>Par: Namn/kod annan förälder</a:t>
            </a:r>
          </a:p>
          <a:p>
            <a:pPr marL="825500" lvl="1" indent="-317500" algn="l">
              <a:buSzPct val="100000"/>
              <a:buChar char="•"/>
              <a:defRPr sz="2700"/>
            </a:pPr>
            <a:r>
              <a:t>(Rättighet: ”User”)</a:t>
            </a:r>
          </a:p>
          <a:p>
            <a:pPr marL="825500" lvl="1" indent="-317500" algn="l">
              <a:buSzPct val="100000"/>
              <a:buChar char="•"/>
              <a:defRPr sz="2700"/>
            </a:pPr>
            <a:r>
              <a:t>Behörighet till kurs: iKomet</a:t>
            </a:r>
          </a:p>
        </p:txBody>
      </p:sp>
      <p:sp>
        <p:nvSpPr>
          <p:cNvPr id="327" name="Klicka på ”Admin”…"/>
          <p:cNvSpPr txBox="1"/>
          <p:nvPr/>
        </p:nvSpPr>
        <p:spPr>
          <a:xfrm>
            <a:off x="6439301" y="4472661"/>
            <a:ext cx="6511926" cy="478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82600" indent="-482600" algn="l">
              <a:buSzPct val="100000"/>
              <a:buAutoNum type="arabicPeriod"/>
            </a:pPr>
            <a:r>
              <a:t>Klicka på ”Admin”</a:t>
            </a:r>
          </a:p>
          <a:p>
            <a:pPr marL="482600" indent="-482600" algn="l">
              <a:buSzPct val="100000"/>
              <a:buAutoNum type="arabicPeriod"/>
            </a:pPr>
            <a:r>
              <a:t>Välj ”Kurser”</a:t>
            </a:r>
          </a:p>
          <a:p>
            <a:pPr marL="482600" indent="-482600" algn="l">
              <a:buSzPct val="100000"/>
              <a:buAutoNum type="arabicPeriod"/>
            </a:pPr>
            <a:r>
              <a:t>Klicka på iKomet-kursen</a:t>
            </a:r>
          </a:p>
          <a:p>
            <a:pPr marL="482600" indent="-482600" algn="l">
              <a:buSzPct val="100000"/>
              <a:buAutoNum type="arabicPeriod"/>
            </a:pPr>
            <a:r>
              <a:t>Klicka på fliken ”Deltagare”</a:t>
            </a:r>
          </a:p>
          <a:p>
            <a:pPr marL="482600" indent="-482600" algn="l">
              <a:buSzPct val="100000"/>
              <a:buAutoNum type="arabicPeriod"/>
            </a:pPr>
            <a:r>
              <a:t>Klicka på aktuell deltagare</a:t>
            </a:r>
          </a:p>
          <a:p>
            <a:pPr marL="482600" indent="-482600" algn="l">
              <a:buSzPct val="100000"/>
              <a:buAutoNum type="arabicPeriod"/>
            </a:pPr>
            <a:r>
              <a:t>Klicka på fliken ”Avsnitt”</a:t>
            </a:r>
          </a:p>
          <a:p>
            <a:pPr marL="482600" indent="-482600" algn="l">
              <a:buSzPct val="100000"/>
              <a:buAutoNum type="arabicPeriod"/>
            </a:pPr>
            <a:r>
              <a:t>Klicka på ”+Tilldela avsnitt”</a:t>
            </a:r>
          </a:p>
          <a:p>
            <a:pPr marL="482600" indent="-482600" algn="l">
              <a:buSzPct val="100000"/>
              <a:buAutoNum type="arabicPeriod"/>
            </a:pPr>
            <a:r>
              <a:t>Bocka för alla avsnitt (ev. datum)</a:t>
            </a:r>
          </a:p>
          <a:p>
            <a:pPr marL="482600" indent="-482600" algn="l">
              <a:buSzPct val="100000"/>
              <a:buAutoNum type="arabicPeriod"/>
            </a:pPr>
            <a:r>
              <a:t>Klicka på ”Spara”</a:t>
            </a:r>
          </a:p>
        </p:txBody>
      </p:sp>
      <p:sp>
        <p:nvSpPr>
          <p:cNvPr id="328" name="A) Skapa inloggning"/>
          <p:cNvSpPr txBox="1"/>
          <p:nvPr/>
        </p:nvSpPr>
        <p:spPr>
          <a:xfrm>
            <a:off x="788216" y="1688207"/>
            <a:ext cx="46887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A) Skapa inloggning</a:t>
            </a:r>
          </a:p>
        </p:txBody>
      </p:sp>
      <p:sp>
        <p:nvSpPr>
          <p:cNvPr id="329" name="B) Tilldela kursen"/>
          <p:cNvSpPr txBox="1"/>
          <p:nvPr/>
        </p:nvSpPr>
        <p:spPr>
          <a:xfrm>
            <a:off x="6407746" y="3782672"/>
            <a:ext cx="421079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B) Tilldela kursen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1" build="p" bldLvl="5" animBg="1" advAuto="0"/>
      <p:bldP spid="327" grpId="2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Uppföljning av föräldrar"/>
          <p:cNvSpPr txBox="1"/>
          <p:nvPr/>
        </p:nvSpPr>
        <p:spPr>
          <a:xfrm>
            <a:off x="3520157" y="467231"/>
            <a:ext cx="596448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Uppföljning av föräldrar</a:t>
            </a:r>
          </a:p>
        </p:txBody>
      </p:sp>
      <p:grpSp>
        <p:nvGrpSpPr>
          <p:cNvPr id="341" name="Bild"/>
          <p:cNvGrpSpPr/>
          <p:nvPr/>
        </p:nvGrpSpPr>
        <p:grpSpPr>
          <a:xfrm>
            <a:off x="336550" y="1890147"/>
            <a:ext cx="12331700" cy="7759701"/>
            <a:chOff x="0" y="0"/>
            <a:chExt cx="12331700" cy="7759700"/>
          </a:xfrm>
        </p:grpSpPr>
        <p:pic>
          <p:nvPicPr>
            <p:cNvPr id="340" name="Bild" descr="Bild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11899900" cy="7200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9" name="Bild" descr="Bild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331700" cy="7759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Uppmuntra…"/>
          <p:cNvSpPr/>
          <p:nvPr/>
        </p:nvSpPr>
        <p:spPr>
          <a:xfrm>
            <a:off x="3577257" y="6611326"/>
            <a:ext cx="3194787" cy="1791682"/>
          </a:xfrm>
          <a:prstGeom prst="ellipse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3200"/>
              <a:t>Uppmuntra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sz="3200"/>
              <a:t>Bekräfta</a:t>
            </a:r>
          </a:p>
        </p:txBody>
      </p:sp>
      <p:sp>
        <p:nvSpPr>
          <p:cNvPr id="347" name="Kunna program"/>
          <p:cNvSpPr/>
          <p:nvPr/>
        </p:nvSpPr>
        <p:spPr>
          <a:xfrm>
            <a:off x="7552330" y="2414007"/>
            <a:ext cx="3194787" cy="1791682"/>
          </a:xfrm>
          <a:prstGeom prst="ellipse">
            <a:avLst/>
          </a:prstGeom>
          <a:solidFill>
            <a:srgbClr val="AB180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Kunna program</a:t>
            </a:r>
          </a:p>
        </p:txBody>
      </p:sp>
      <p:sp>
        <p:nvSpPr>
          <p:cNvPr id="348" name="Liknelser…"/>
          <p:cNvSpPr/>
          <p:nvPr/>
        </p:nvSpPr>
        <p:spPr>
          <a:xfrm>
            <a:off x="940372" y="4389559"/>
            <a:ext cx="3194787" cy="1791683"/>
          </a:xfrm>
          <a:prstGeom prst="ellipse">
            <a:avLst/>
          </a:prstGeom>
          <a:solidFill>
            <a:schemeClr val="accent6">
              <a:hueOff val="-193447"/>
              <a:satOff val="3713"/>
              <a:lumOff val="113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3200"/>
              <a:t>Liknelser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sz="3200"/>
              <a:t>Exempel</a:t>
            </a:r>
          </a:p>
        </p:txBody>
      </p:sp>
      <p:sp>
        <p:nvSpPr>
          <p:cNvPr id="349" name="Rollspel…"/>
          <p:cNvSpPr/>
          <p:nvPr/>
        </p:nvSpPr>
        <p:spPr>
          <a:xfrm>
            <a:off x="6267286" y="4389559"/>
            <a:ext cx="3194787" cy="1791683"/>
          </a:xfrm>
          <a:prstGeom prst="ellipse">
            <a:avLst/>
          </a:prstGeom>
          <a:solidFill>
            <a:schemeClr val="accent6">
              <a:hueOff val="-193447"/>
              <a:satOff val="3713"/>
              <a:lumOff val="113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3200"/>
              <a:t>Rollspel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sz="3200"/>
              <a:t>Övningar</a:t>
            </a:r>
          </a:p>
        </p:txBody>
      </p:sp>
      <p:sp>
        <p:nvSpPr>
          <p:cNvPr id="350" name="Diskutera med föräldern"/>
          <p:cNvSpPr/>
          <p:nvPr/>
        </p:nvSpPr>
        <p:spPr>
          <a:xfrm>
            <a:off x="940372" y="6611326"/>
            <a:ext cx="3194787" cy="1791682"/>
          </a:xfrm>
          <a:prstGeom prst="ellipse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3200"/>
              <a:t>Diskutera </a:t>
            </a:r>
            <a:r>
              <a:rPr sz="3200" i="1">
                <a:latin typeface="Gill Sans"/>
                <a:ea typeface="Gill Sans"/>
                <a:cs typeface="Gill Sans"/>
                <a:sym typeface="Gill Sans"/>
              </a:rPr>
              <a:t>med </a:t>
            </a:r>
            <a:r>
              <a:rPr sz="3200"/>
              <a:t>föräldern</a:t>
            </a:r>
          </a:p>
        </p:txBody>
      </p:sp>
      <p:sp>
        <p:nvSpPr>
          <p:cNvPr id="351" name="Visa"/>
          <p:cNvSpPr/>
          <p:nvPr/>
        </p:nvSpPr>
        <p:spPr>
          <a:xfrm>
            <a:off x="3577257" y="4395371"/>
            <a:ext cx="3194787" cy="1791682"/>
          </a:xfrm>
          <a:prstGeom prst="ellipse">
            <a:avLst/>
          </a:prstGeom>
          <a:solidFill>
            <a:schemeClr val="accent6">
              <a:hueOff val="-193447"/>
              <a:satOff val="3713"/>
              <a:lumOff val="113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3200"/>
              <a:t>Visa</a:t>
            </a:r>
          </a:p>
        </p:txBody>
      </p:sp>
      <p:sp>
        <p:nvSpPr>
          <p:cNvPr id="352" name="Formulera färdigheter"/>
          <p:cNvSpPr/>
          <p:nvPr/>
        </p:nvSpPr>
        <p:spPr>
          <a:xfrm>
            <a:off x="8869641" y="4389559"/>
            <a:ext cx="3194787" cy="1791683"/>
          </a:xfrm>
          <a:prstGeom prst="ellipse">
            <a:avLst/>
          </a:prstGeom>
          <a:solidFill>
            <a:schemeClr val="accent6">
              <a:hueOff val="-193447"/>
              <a:satOff val="3713"/>
              <a:lumOff val="113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3200"/>
              <a:t>Formulera färdigheter</a:t>
            </a:r>
          </a:p>
        </p:txBody>
      </p:sp>
      <p:sp>
        <p:nvSpPr>
          <p:cNvPr id="353" name="Struktur"/>
          <p:cNvSpPr/>
          <p:nvPr/>
        </p:nvSpPr>
        <p:spPr>
          <a:xfrm>
            <a:off x="4930407" y="2414007"/>
            <a:ext cx="3194787" cy="1791682"/>
          </a:xfrm>
          <a:prstGeom prst="ellipse">
            <a:avLst/>
          </a:prstGeom>
          <a:solidFill>
            <a:srgbClr val="AB180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Struktur</a:t>
            </a:r>
          </a:p>
        </p:txBody>
      </p:sp>
      <p:sp>
        <p:nvSpPr>
          <p:cNvPr id="354" name="Ordning"/>
          <p:cNvSpPr/>
          <p:nvPr/>
        </p:nvSpPr>
        <p:spPr>
          <a:xfrm>
            <a:off x="2225416" y="2414007"/>
            <a:ext cx="3194787" cy="1791682"/>
          </a:xfrm>
          <a:prstGeom prst="ellipse">
            <a:avLst/>
          </a:prstGeom>
          <a:solidFill>
            <a:srgbClr val="AB180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3200"/>
              <a:t>Ordning</a:t>
            </a:r>
          </a:p>
        </p:txBody>
      </p:sp>
      <p:sp>
        <p:nvSpPr>
          <p:cNvPr id="355" name="Rulla med motstånd"/>
          <p:cNvSpPr/>
          <p:nvPr/>
        </p:nvSpPr>
        <p:spPr>
          <a:xfrm>
            <a:off x="8869641" y="6611326"/>
            <a:ext cx="3194787" cy="1791682"/>
          </a:xfrm>
          <a:prstGeom prst="ellipse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3200"/>
              <a:t>Rulla med motstånd</a:t>
            </a:r>
          </a:p>
        </p:txBody>
      </p:sp>
      <p:sp>
        <p:nvSpPr>
          <p:cNvPr id="356" name="Precisera…"/>
          <p:cNvSpPr/>
          <p:nvPr/>
        </p:nvSpPr>
        <p:spPr>
          <a:xfrm>
            <a:off x="6267286" y="6611326"/>
            <a:ext cx="3194787" cy="1791682"/>
          </a:xfrm>
          <a:prstGeom prst="ellipse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3200" dirty="0" err="1"/>
              <a:t>Precisera</a:t>
            </a:r>
            <a:endParaRPr sz="3200"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sz="3200" dirty="0" err="1"/>
              <a:t>Sammanfatta</a:t>
            </a:r>
            <a:endParaRPr sz="3200" dirty="0"/>
          </a:p>
        </p:txBody>
      </p:sp>
      <p:sp>
        <p:nvSpPr>
          <p:cNvPr id="357" name="Behandlarkommunikation"/>
          <p:cNvSpPr txBox="1"/>
          <p:nvPr/>
        </p:nvSpPr>
        <p:spPr>
          <a:xfrm>
            <a:off x="1066497" y="905635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Behandlarkommunikation</a:t>
            </a:r>
          </a:p>
        </p:txBody>
      </p:sp>
      <p:pic>
        <p:nvPicPr>
          <p:cNvPr id="35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7" dur="indefinite" fill="hold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11" dur="indefinite" fill="hold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15" dur="indefinite" fill="hold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19" dur="indefinite" fill="hold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23" dur="indefinite" fill="hold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3" animBg="1" advAuto="0"/>
      <p:bldP spid="349" grpId="5" animBg="1" advAuto="0"/>
      <p:bldP spid="351" grpId="4" animBg="1" advAuto="0"/>
      <p:bldP spid="353" grpId="2" animBg="1" advAuto="0"/>
      <p:bldP spid="354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Väcka lust till förändring (förändringsprat)"/>
          <p:cNvSpPr txBox="1"/>
          <p:nvPr/>
        </p:nvSpPr>
        <p:spPr>
          <a:xfrm>
            <a:off x="1066497" y="1376066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Väcka lust till förändring (förändringsprat)</a:t>
            </a:r>
          </a:p>
        </p:txBody>
      </p:sp>
      <p:grpSp>
        <p:nvGrpSpPr>
          <p:cNvPr id="365" name="Gruppera"/>
          <p:cNvGrpSpPr/>
          <p:nvPr/>
        </p:nvGrpSpPr>
        <p:grpSpPr>
          <a:xfrm>
            <a:off x="6577345" y="2754012"/>
            <a:ext cx="6146801" cy="6042621"/>
            <a:chOff x="-215900" y="-139699"/>
            <a:chExt cx="6146800" cy="6042620"/>
          </a:xfrm>
        </p:grpSpPr>
        <p:grpSp>
          <p:nvGrpSpPr>
            <p:cNvPr id="363" name="Reflektioner och öppna frågor…"/>
            <p:cNvGrpSpPr/>
            <p:nvPr/>
          </p:nvGrpSpPr>
          <p:grpSpPr>
            <a:xfrm>
              <a:off x="-215900" y="-139700"/>
              <a:ext cx="6146800" cy="6042621"/>
              <a:chOff x="0" y="0"/>
              <a:chExt cx="6146800" cy="6042620"/>
            </a:xfrm>
          </p:grpSpPr>
          <p:sp>
            <p:nvSpPr>
              <p:cNvPr id="362" name="Reflektioner och öppna frågor…"/>
              <p:cNvSpPr/>
              <p:nvPr/>
            </p:nvSpPr>
            <p:spPr>
              <a:xfrm>
                <a:off x="215900" y="139700"/>
                <a:ext cx="5715000" cy="5483821"/>
              </a:xfrm>
              <a:prstGeom prst="rect">
                <a:avLst/>
              </a:prstGeom>
              <a:solidFill>
                <a:schemeClr val="accent2">
                  <a:satOff val="30451"/>
                  <a:lumOff val="-30593"/>
                </a:scheme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t>Reflektioner och öppna frågor</a:t>
                </a:r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 i="1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t>”Jag förstår att du blir utmattad när det blir som den dagen! Frågan är om du kunde har gjort på något annat sätt?</a:t>
                </a:r>
              </a:p>
            </p:txBody>
          </p:sp>
          <p:pic>
            <p:nvPicPr>
              <p:cNvPr id="361" name="Reflektioner och öppna frågor…" descr="Reflektioner och öppna frågor…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6146800" cy="6042621"/>
              </a:xfrm>
              <a:prstGeom prst="rect">
                <a:avLst/>
              </a:prstGeom>
              <a:effectLst/>
            </p:spPr>
          </p:pic>
        </p:grpSp>
        <p:pic>
          <p:nvPicPr>
            <p:cNvPr id="364" name="Bild" descr="Bild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964" t="20009" r="51027" b="20873"/>
            <a:stretch>
              <a:fillRect/>
            </a:stretch>
          </p:blipFill>
          <p:spPr>
            <a:xfrm>
              <a:off x="2191053" y="307773"/>
              <a:ext cx="1332894" cy="134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522" extrusionOk="0">
                  <a:moveTo>
                    <a:pt x="10330" y="1"/>
                  </a:moveTo>
                  <a:cubicBezTo>
                    <a:pt x="8802" y="-22"/>
                    <a:pt x="7262" y="309"/>
                    <a:pt x="5826" y="1011"/>
                  </a:cubicBezTo>
                  <a:cubicBezTo>
                    <a:pt x="1497" y="3130"/>
                    <a:pt x="-801" y="8027"/>
                    <a:pt x="255" y="12893"/>
                  </a:cubicBezTo>
                  <a:cubicBezTo>
                    <a:pt x="679" y="14846"/>
                    <a:pt x="1693" y="16825"/>
                    <a:pt x="2982" y="18223"/>
                  </a:cubicBezTo>
                  <a:cubicBezTo>
                    <a:pt x="4637" y="20019"/>
                    <a:pt x="6731" y="21110"/>
                    <a:pt x="9220" y="21470"/>
                  </a:cubicBezTo>
                  <a:cubicBezTo>
                    <a:pt x="9967" y="21578"/>
                    <a:pt x="11682" y="21509"/>
                    <a:pt x="12477" y="21337"/>
                  </a:cubicBezTo>
                  <a:cubicBezTo>
                    <a:pt x="16607" y="20443"/>
                    <a:pt x="19666" y="17310"/>
                    <a:pt x="20554" y="13071"/>
                  </a:cubicBezTo>
                  <a:cubicBezTo>
                    <a:pt x="20799" y="11899"/>
                    <a:pt x="20771" y="9644"/>
                    <a:pt x="20498" y="8477"/>
                  </a:cubicBezTo>
                  <a:cubicBezTo>
                    <a:pt x="19999" y="6339"/>
                    <a:pt x="19025" y="4653"/>
                    <a:pt x="17321" y="2968"/>
                  </a:cubicBezTo>
                  <a:cubicBezTo>
                    <a:pt x="15393" y="1063"/>
                    <a:pt x="12878" y="40"/>
                    <a:pt x="10330" y="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70" name="Gruppera"/>
          <p:cNvGrpSpPr/>
          <p:nvPr/>
        </p:nvGrpSpPr>
        <p:grpSpPr>
          <a:xfrm>
            <a:off x="280654" y="2786105"/>
            <a:ext cx="6146801" cy="5981346"/>
            <a:chOff x="-215900" y="-139699"/>
            <a:chExt cx="6146800" cy="5981344"/>
          </a:xfrm>
        </p:grpSpPr>
        <p:grpSp>
          <p:nvGrpSpPr>
            <p:cNvPr id="368" name="Argumentera för förändring…"/>
            <p:cNvGrpSpPr/>
            <p:nvPr/>
          </p:nvGrpSpPr>
          <p:grpSpPr>
            <a:xfrm>
              <a:off x="-215900" y="-139700"/>
              <a:ext cx="6146800" cy="5981346"/>
              <a:chOff x="0" y="0"/>
              <a:chExt cx="6146800" cy="5981344"/>
            </a:xfrm>
          </p:grpSpPr>
          <p:sp>
            <p:nvSpPr>
              <p:cNvPr id="367" name="Argumentera för förändring…"/>
              <p:cNvSpPr/>
              <p:nvPr/>
            </p:nvSpPr>
            <p:spPr>
              <a:xfrm>
                <a:off x="215900" y="139700"/>
                <a:ext cx="5715000" cy="5422545"/>
              </a:xfrm>
              <a:prstGeom prst="rect">
                <a:avLst/>
              </a:prstGeom>
              <a:solidFill>
                <a:schemeClr val="accent5">
                  <a:hueOff val="-92222"/>
                  <a:lumOff val="-9871"/>
                </a:scheme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5000"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t>Argumentera för förändring</a:t>
                </a:r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 i="1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t>”Om barn får uppmärksamhet för negativa beteenden ökar problemet…” </a:t>
                </a:r>
              </a:p>
            </p:txBody>
          </p:sp>
          <p:pic>
            <p:nvPicPr>
              <p:cNvPr id="366" name="Argumentera för förändring…" descr="Argumentera för förändring…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6146800" cy="5981346"/>
              </a:xfrm>
              <a:prstGeom prst="rect">
                <a:avLst/>
              </a:prstGeom>
              <a:effectLst/>
            </p:spPr>
          </p:pic>
        </p:grpSp>
        <p:pic>
          <p:nvPicPr>
            <p:cNvPr id="369" name="Bild" descr="Bild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1730" t="20037" r="4187" b="20807"/>
            <a:stretch>
              <a:fillRect/>
            </a:stretch>
          </p:blipFill>
          <p:spPr>
            <a:xfrm>
              <a:off x="2189934" y="295561"/>
              <a:ext cx="1335132" cy="134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3" h="21074" extrusionOk="0">
                  <a:moveTo>
                    <a:pt x="9249" y="23"/>
                  </a:moveTo>
                  <a:cubicBezTo>
                    <a:pt x="7934" y="111"/>
                    <a:pt x="6637" y="459"/>
                    <a:pt x="5507" y="1049"/>
                  </a:cubicBezTo>
                  <a:cubicBezTo>
                    <a:pt x="1328" y="3230"/>
                    <a:pt x="-815" y="8033"/>
                    <a:pt x="286" y="12750"/>
                  </a:cubicBezTo>
                  <a:cubicBezTo>
                    <a:pt x="985" y="15745"/>
                    <a:pt x="2855" y="18362"/>
                    <a:pt x="5292" y="19763"/>
                  </a:cubicBezTo>
                  <a:cubicBezTo>
                    <a:pt x="6377" y="20387"/>
                    <a:pt x="7678" y="20826"/>
                    <a:pt x="8938" y="20994"/>
                  </a:cubicBezTo>
                  <a:cubicBezTo>
                    <a:pt x="13004" y="21535"/>
                    <a:pt x="17101" y="19305"/>
                    <a:pt x="18997" y="15523"/>
                  </a:cubicBezTo>
                  <a:cubicBezTo>
                    <a:pt x="20785" y="11955"/>
                    <a:pt x="20460" y="7668"/>
                    <a:pt x="18159" y="4468"/>
                  </a:cubicBezTo>
                  <a:cubicBezTo>
                    <a:pt x="16775" y="2545"/>
                    <a:pt x="15106" y="1246"/>
                    <a:pt x="13117" y="539"/>
                  </a:cubicBezTo>
                  <a:cubicBezTo>
                    <a:pt x="11899" y="106"/>
                    <a:pt x="10565" y="-65"/>
                    <a:pt x="9249" y="2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371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2" animBg="1" advAuto="0"/>
      <p:bldP spid="370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ulla med motstånd"/>
          <p:cNvSpPr txBox="1"/>
          <p:nvPr/>
        </p:nvSpPr>
        <p:spPr>
          <a:xfrm>
            <a:off x="1066497" y="905635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Rulla med motstånd</a:t>
            </a:r>
          </a:p>
        </p:txBody>
      </p:sp>
      <p:grpSp>
        <p:nvGrpSpPr>
          <p:cNvPr id="378" name="Gruppera"/>
          <p:cNvGrpSpPr/>
          <p:nvPr/>
        </p:nvGrpSpPr>
        <p:grpSpPr>
          <a:xfrm>
            <a:off x="6571026" y="2283580"/>
            <a:ext cx="6159439" cy="7094837"/>
            <a:chOff x="-215900" y="-139700"/>
            <a:chExt cx="6159437" cy="7094835"/>
          </a:xfrm>
        </p:grpSpPr>
        <p:grpSp>
          <p:nvGrpSpPr>
            <p:cNvPr id="376" name="Validera (reflektion+)…"/>
            <p:cNvGrpSpPr/>
            <p:nvPr/>
          </p:nvGrpSpPr>
          <p:grpSpPr>
            <a:xfrm>
              <a:off x="-215900" y="-139700"/>
              <a:ext cx="6159438" cy="7094836"/>
              <a:chOff x="0" y="0"/>
              <a:chExt cx="6159437" cy="7094835"/>
            </a:xfrm>
          </p:grpSpPr>
          <p:sp>
            <p:nvSpPr>
              <p:cNvPr id="375" name="Validera (reflektion+)…"/>
              <p:cNvSpPr/>
              <p:nvPr/>
            </p:nvSpPr>
            <p:spPr>
              <a:xfrm>
                <a:off x="215900" y="139700"/>
                <a:ext cx="5727638" cy="6536036"/>
              </a:xfrm>
              <a:prstGeom prst="rect">
                <a:avLst/>
              </a:prstGeom>
              <a:solidFill>
                <a:schemeClr val="accent2">
                  <a:satOff val="30451"/>
                  <a:lumOff val="-30593"/>
                </a:scheme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t>Validera (reflektion+)</a:t>
                </a:r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t>Hitta styrkor (avsikter)</a:t>
                </a:r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 i="1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t>”Jag förstår om du känner dig tveksam - du har ju kämpat hårt med det här problemet. De flesta hade nog gett upp långt tidigare…"</a:t>
                </a:r>
              </a:p>
            </p:txBody>
          </p:sp>
          <p:pic>
            <p:nvPicPr>
              <p:cNvPr id="374" name="Validera (reflektion+)…" descr="Validera (reflektion+)…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6159438" cy="7094836"/>
              </a:xfrm>
              <a:prstGeom prst="rect">
                <a:avLst/>
              </a:prstGeom>
              <a:effectLst/>
            </p:spPr>
          </p:pic>
        </p:grpSp>
        <p:pic>
          <p:nvPicPr>
            <p:cNvPr id="377" name="Bild" descr="Bild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963" t="20009" r="51031" b="20881"/>
            <a:stretch>
              <a:fillRect/>
            </a:stretch>
          </p:blipFill>
          <p:spPr>
            <a:xfrm>
              <a:off x="2195862" y="308453"/>
              <a:ext cx="1335735" cy="134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522" extrusionOk="0">
                  <a:moveTo>
                    <a:pt x="10334" y="1"/>
                  </a:moveTo>
                  <a:cubicBezTo>
                    <a:pt x="8805" y="-22"/>
                    <a:pt x="7263" y="307"/>
                    <a:pt x="5827" y="1009"/>
                  </a:cubicBezTo>
                  <a:cubicBezTo>
                    <a:pt x="1497" y="3128"/>
                    <a:pt x="-801" y="8031"/>
                    <a:pt x="255" y="12898"/>
                  </a:cubicBezTo>
                  <a:cubicBezTo>
                    <a:pt x="679" y="14852"/>
                    <a:pt x="1694" y="16831"/>
                    <a:pt x="2982" y="18230"/>
                  </a:cubicBezTo>
                  <a:cubicBezTo>
                    <a:pt x="4637" y="20026"/>
                    <a:pt x="6730" y="21110"/>
                    <a:pt x="9219" y="21470"/>
                  </a:cubicBezTo>
                  <a:cubicBezTo>
                    <a:pt x="9967" y="21578"/>
                    <a:pt x="11681" y="21509"/>
                    <a:pt x="12476" y="21337"/>
                  </a:cubicBezTo>
                  <a:cubicBezTo>
                    <a:pt x="16606" y="20443"/>
                    <a:pt x="19666" y="17315"/>
                    <a:pt x="20554" y="13075"/>
                  </a:cubicBezTo>
                  <a:cubicBezTo>
                    <a:pt x="20799" y="11904"/>
                    <a:pt x="20771" y="9646"/>
                    <a:pt x="20498" y="8478"/>
                  </a:cubicBezTo>
                  <a:cubicBezTo>
                    <a:pt x="19999" y="6340"/>
                    <a:pt x="19026" y="4654"/>
                    <a:pt x="17321" y="2969"/>
                  </a:cubicBezTo>
                  <a:cubicBezTo>
                    <a:pt x="15394" y="1063"/>
                    <a:pt x="12881" y="40"/>
                    <a:pt x="10334" y="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83" name="Gruppera"/>
          <p:cNvGrpSpPr/>
          <p:nvPr/>
        </p:nvGrpSpPr>
        <p:grpSpPr>
          <a:xfrm>
            <a:off x="280654" y="2315673"/>
            <a:ext cx="6146801" cy="7096407"/>
            <a:chOff x="-215900" y="-139700"/>
            <a:chExt cx="6146800" cy="7096405"/>
          </a:xfrm>
        </p:grpSpPr>
        <p:grpSp>
          <p:nvGrpSpPr>
            <p:cNvPr id="381" name="Ge råd/undervisa…"/>
            <p:cNvGrpSpPr/>
            <p:nvPr/>
          </p:nvGrpSpPr>
          <p:grpSpPr>
            <a:xfrm>
              <a:off x="-215900" y="-139700"/>
              <a:ext cx="6146800" cy="7096406"/>
              <a:chOff x="0" y="0"/>
              <a:chExt cx="6146800" cy="7096405"/>
            </a:xfrm>
          </p:grpSpPr>
          <p:sp>
            <p:nvSpPr>
              <p:cNvPr id="380" name="Ge råd/undervisa…"/>
              <p:cNvSpPr/>
              <p:nvPr/>
            </p:nvSpPr>
            <p:spPr>
              <a:xfrm>
                <a:off x="215900" y="139700"/>
                <a:ext cx="5715000" cy="6537606"/>
              </a:xfrm>
              <a:prstGeom prst="rect">
                <a:avLst/>
              </a:prstGeom>
              <a:solidFill>
                <a:schemeClr val="accent5">
                  <a:hueOff val="-92222"/>
                  <a:lumOff val="-9871"/>
                </a:scheme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5000"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t>Ge råd/undervisa</a:t>
                </a:r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t>Argumentera</a:t>
                </a:r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t>Pang på lösningen</a:t>
                </a:r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 i="1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t>”Jag tror ändå att det kan vara idé att testa någon av strategierna vi pratat om…”</a:t>
                </a:r>
              </a:p>
            </p:txBody>
          </p:sp>
          <p:pic>
            <p:nvPicPr>
              <p:cNvPr id="379" name="Ge råd/undervisa…" descr="Ge råd/undervisa…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6146800" cy="7096406"/>
              </a:xfrm>
              <a:prstGeom prst="rect">
                <a:avLst/>
              </a:prstGeom>
              <a:effectLst/>
            </p:spPr>
          </p:pic>
        </p:grpSp>
        <p:pic>
          <p:nvPicPr>
            <p:cNvPr id="382" name="Bild" descr="Bild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1730" t="20037" r="4187" b="20807"/>
            <a:stretch>
              <a:fillRect/>
            </a:stretch>
          </p:blipFill>
          <p:spPr>
            <a:xfrm>
              <a:off x="2189934" y="295561"/>
              <a:ext cx="1335132" cy="134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3" h="21074" extrusionOk="0">
                  <a:moveTo>
                    <a:pt x="9249" y="23"/>
                  </a:moveTo>
                  <a:cubicBezTo>
                    <a:pt x="7934" y="111"/>
                    <a:pt x="6637" y="459"/>
                    <a:pt x="5507" y="1049"/>
                  </a:cubicBezTo>
                  <a:cubicBezTo>
                    <a:pt x="1328" y="3230"/>
                    <a:pt x="-815" y="8033"/>
                    <a:pt x="286" y="12750"/>
                  </a:cubicBezTo>
                  <a:cubicBezTo>
                    <a:pt x="985" y="15745"/>
                    <a:pt x="2855" y="18362"/>
                    <a:pt x="5292" y="19763"/>
                  </a:cubicBezTo>
                  <a:cubicBezTo>
                    <a:pt x="6377" y="20387"/>
                    <a:pt x="7678" y="20826"/>
                    <a:pt x="8938" y="20994"/>
                  </a:cubicBezTo>
                  <a:cubicBezTo>
                    <a:pt x="13004" y="21535"/>
                    <a:pt x="17101" y="19305"/>
                    <a:pt x="18997" y="15523"/>
                  </a:cubicBezTo>
                  <a:cubicBezTo>
                    <a:pt x="20785" y="11955"/>
                    <a:pt x="20460" y="7668"/>
                    <a:pt x="18159" y="4468"/>
                  </a:cubicBezTo>
                  <a:cubicBezTo>
                    <a:pt x="16775" y="2545"/>
                    <a:pt x="15106" y="1246"/>
                    <a:pt x="13117" y="539"/>
                  </a:cubicBezTo>
                  <a:cubicBezTo>
                    <a:pt x="11899" y="106"/>
                    <a:pt x="10565" y="-65"/>
                    <a:pt x="9249" y="2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384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2" animBg="1" advAuto="0"/>
      <p:bldP spid="383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dsplan för behandling"/>
          <p:cNvSpPr txBox="1"/>
          <p:nvPr/>
        </p:nvSpPr>
        <p:spPr>
          <a:xfrm>
            <a:off x="1066497" y="713954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Tidsplan för behandling</a:t>
            </a:r>
          </a:p>
        </p:txBody>
      </p:sp>
      <p:graphicFrame>
        <p:nvGraphicFramePr>
          <p:cNvPr id="389" name="Tabell"/>
          <p:cNvGraphicFramePr/>
          <p:nvPr/>
        </p:nvGraphicFramePr>
        <p:xfrm>
          <a:off x="1277120" y="2295445"/>
          <a:ext cx="10450558" cy="61468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65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71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A5F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När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38100">
                      <a:solidFill>
                        <a:srgbClr val="B4B4B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A5F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Internet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38100">
                      <a:solidFill>
                        <a:srgbClr val="B4B4B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A5F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På mottagningen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38100">
                      <a:solidFill>
                        <a:srgbClr val="B4B4B4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1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Innan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B4B4B4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38100">
                      <a:solidFill>
                        <a:srgbClr val="B4B4B4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Bedömningssamtal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8100">
                      <a:solidFill>
                        <a:srgbClr val="B4B4B4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1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v1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Introduktion och Avsnitt 1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71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v2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Avsnitt 2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(Träff 1)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1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v3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Avsnitt 3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71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v4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Avsnitt 4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(Träff 2)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71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v5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Avsnitt 4 forts.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71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v6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Avsnitt 5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71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v7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Avsnitt 6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(Träff 3)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71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v8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Avsnitt 7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671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v9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Avsnitt 7 forts.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9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å bedömningssamtal (el. träff 1)"/>
          <p:cNvSpPr txBox="1"/>
          <p:nvPr/>
        </p:nvSpPr>
        <p:spPr>
          <a:xfrm>
            <a:off x="1066497" y="1023592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På bedömningssamtal (el. träff 1)</a:t>
            </a:r>
          </a:p>
        </p:txBody>
      </p:sp>
      <p:grpSp>
        <p:nvGrpSpPr>
          <p:cNvPr id="399" name="Klargör ramar för kontakt…"/>
          <p:cNvGrpSpPr/>
          <p:nvPr/>
        </p:nvGrpSpPr>
        <p:grpSpPr>
          <a:xfrm>
            <a:off x="2586940" y="2855512"/>
            <a:ext cx="7830920" cy="4042576"/>
            <a:chOff x="0" y="0"/>
            <a:chExt cx="7830918" cy="4042574"/>
          </a:xfrm>
        </p:grpSpPr>
        <p:sp>
          <p:nvSpPr>
            <p:cNvPr id="398" name="Klargör ramar för kontakt…"/>
            <p:cNvSpPr/>
            <p:nvPr/>
          </p:nvSpPr>
          <p:spPr>
            <a:xfrm>
              <a:off x="215899" y="139700"/>
              <a:ext cx="7399120" cy="3483775"/>
            </a:xfrm>
            <a:prstGeom prst="rect">
              <a:avLst/>
            </a:prstGeom>
            <a:solidFill>
              <a:schemeClr val="accent6">
                <a:hueOff val="-193447"/>
                <a:satOff val="3713"/>
                <a:lumOff val="1132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Klargör ramar för kontakt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endParaRPr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Inför träffarna: måste jobba på webben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På träffarna: problemlösning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Frågor besvaras på träffar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All kontakt (även webb) upphör v.11</a:t>
              </a:r>
            </a:p>
          </p:txBody>
        </p:sp>
        <p:pic>
          <p:nvPicPr>
            <p:cNvPr id="397" name="Klargör ramar för kontakt…" descr="Klargör ramar för kontakt…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7830920" cy="4042575"/>
            </a:xfrm>
            <a:prstGeom prst="rect">
              <a:avLst/>
            </a:prstGeom>
            <a:effectLst/>
          </p:spPr>
        </p:pic>
      </p:grpSp>
      <p:pic>
        <p:nvPicPr>
          <p:cNvPr id="400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tudie 2 av iKomet (N=231)"/>
          <p:cNvSpPr txBox="1"/>
          <p:nvPr/>
        </p:nvSpPr>
        <p:spPr>
          <a:xfrm>
            <a:off x="1066497" y="429927"/>
            <a:ext cx="1087180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Studie 2 av iKomet (N=231)</a:t>
            </a:r>
          </a:p>
        </p:txBody>
      </p:sp>
      <p:sp>
        <p:nvSpPr>
          <p:cNvPr id="160" name="Efter insats"/>
          <p:cNvSpPr txBox="1"/>
          <p:nvPr/>
        </p:nvSpPr>
        <p:spPr>
          <a:xfrm>
            <a:off x="1096465" y="2502228"/>
            <a:ext cx="277601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Efter insats</a:t>
            </a:r>
          </a:p>
        </p:txBody>
      </p:sp>
      <p:sp>
        <p:nvSpPr>
          <p:cNvPr id="161" name="Uppföljning…"/>
          <p:cNvSpPr txBox="1"/>
          <p:nvPr/>
        </p:nvSpPr>
        <p:spPr>
          <a:xfrm>
            <a:off x="1010071" y="6155273"/>
            <a:ext cx="294880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Uppföljning</a:t>
            </a:r>
          </a:p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(1 &amp; 2 år)</a:t>
            </a:r>
          </a:p>
        </p:txBody>
      </p:sp>
      <p:sp>
        <p:nvSpPr>
          <p:cNvPr id="162" name="Ghaderi, Kadesjö, Björnsdotter &amp; Enebrink (2018)"/>
          <p:cNvSpPr txBox="1"/>
          <p:nvPr/>
        </p:nvSpPr>
        <p:spPr>
          <a:xfrm>
            <a:off x="814390" y="9001919"/>
            <a:ext cx="1137602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2600">
                <a:solidFill>
                  <a:schemeClr val="accent6">
                    <a:hueOff val="-133706"/>
                    <a:satOff val="8281"/>
                    <a:lumOff val="-27269"/>
                  </a:schemeClr>
                </a:solidFill>
              </a:defRPr>
            </a:lvl1pPr>
          </a:lstStyle>
          <a:p>
            <a:r>
              <a:t>Ghaderi, Kadesjö, Björnsdotter &amp; Enebrink (2018)</a:t>
            </a:r>
          </a:p>
        </p:txBody>
      </p:sp>
      <p:sp>
        <p:nvSpPr>
          <p:cNvPr id="164" name="FCU…"/>
          <p:cNvSpPr/>
          <p:nvPr/>
        </p:nvSpPr>
        <p:spPr>
          <a:xfrm>
            <a:off x="776654" y="3173019"/>
            <a:ext cx="3415641" cy="2933765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t>FCU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vs.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iKomet</a:t>
            </a:r>
          </a:p>
        </p:txBody>
      </p:sp>
      <p:pic>
        <p:nvPicPr>
          <p:cNvPr id="165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E24B8AA9-F8B9-6E4B-AFF0-874C1D8BB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752" y="1562170"/>
            <a:ext cx="7275551" cy="7097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1000" fill="hold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3" animBg="1" advAuto="0"/>
      <p:bldP spid="161" grpId="4" animBg="1" advAuto="0"/>
      <p:bldP spid="164" grpId="1" animBg="1" advAuto="0"/>
      <p:bldP spid="164" grpId="2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å träffarna…"/>
          <p:cNvSpPr txBox="1"/>
          <p:nvPr/>
        </p:nvSpPr>
        <p:spPr>
          <a:xfrm>
            <a:off x="1066497" y="595997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På träffarna…</a:t>
            </a:r>
          </a:p>
        </p:txBody>
      </p:sp>
      <p:grpSp>
        <p:nvGrpSpPr>
          <p:cNvPr id="405" name="Agenda träff 1…"/>
          <p:cNvGrpSpPr/>
          <p:nvPr/>
        </p:nvGrpSpPr>
        <p:grpSpPr>
          <a:xfrm>
            <a:off x="822994" y="1985577"/>
            <a:ext cx="11358812" cy="7172189"/>
            <a:chOff x="0" y="0"/>
            <a:chExt cx="11358811" cy="7172187"/>
          </a:xfrm>
        </p:grpSpPr>
        <p:sp>
          <p:nvSpPr>
            <p:cNvPr id="404" name="Agenda träff 1…"/>
            <p:cNvSpPr/>
            <p:nvPr/>
          </p:nvSpPr>
          <p:spPr>
            <a:xfrm>
              <a:off x="215900" y="139700"/>
              <a:ext cx="10927012" cy="6613388"/>
            </a:xfrm>
            <a:prstGeom prst="rect">
              <a:avLst/>
            </a:prstGeom>
            <a:solidFill>
              <a:schemeClr val="accent6">
                <a:hueOff val="-193447"/>
                <a:satOff val="3713"/>
                <a:lumOff val="1132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Agenda träff 1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endParaRPr/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Inför träffen: gå igenom vad föräldern gjort på webben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Hur mycket har föräldern arbetat på webben? Problemlös.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Gå igenom sammanfattning av senaste webbavsnitt.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Diskutera/precisera mål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Följ upp övningarna (hemuppgifterna). Problemlös.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Sista 5 min: Och annars då?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Boka träff 2 och 3.</a:t>
              </a:r>
            </a:p>
            <a:p>
              <a:pPr algn="l">
                <a:defRPr sz="3400">
                  <a:solidFill>
                    <a:srgbClr val="FFFFFF"/>
                  </a:solidFill>
                </a:defRPr>
              </a:pPr>
              <a:endParaRPr/>
            </a:p>
            <a:p>
              <a:pPr algn="l">
                <a:defRPr sz="3400">
                  <a:solidFill>
                    <a:srgbClr val="FFFFFF"/>
                  </a:solidFill>
                </a:defRPr>
              </a:pPr>
              <a:r>
                <a:t>Om föräldern har gått igenom mindre än hälften av avsnittet: gör det tillsammans på mottagningen.</a:t>
              </a:r>
            </a:p>
          </p:txBody>
        </p:sp>
        <p:pic>
          <p:nvPicPr>
            <p:cNvPr id="403" name="Agenda träff 1…" descr="Agenda träff 1…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358812" cy="7172188"/>
            </a:xfrm>
            <a:prstGeom prst="rect">
              <a:avLst/>
            </a:prstGeom>
            <a:effectLst/>
          </p:spPr>
        </p:pic>
      </p:grpSp>
      <p:sp>
        <p:nvSpPr>
          <p:cNvPr id="406" name="Viktigt!"/>
          <p:cNvSpPr/>
          <p:nvPr/>
        </p:nvSpPr>
        <p:spPr>
          <a:xfrm>
            <a:off x="8565305" y="1683213"/>
            <a:ext cx="3130278" cy="1486010"/>
          </a:xfrm>
          <a:prstGeom prst="wedgeEllipseCallout">
            <a:avLst>
              <a:gd name="adj1" fmla="val -66913"/>
              <a:gd name="adj2" fmla="val 7759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63500" dist="80808" dir="2255556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Viktigt!</a:t>
            </a:r>
          </a:p>
        </p:txBody>
      </p:sp>
      <p:pic>
        <p:nvPicPr>
          <p:cNvPr id="40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1" animBg="1" advAuto="0"/>
      <p:bldP spid="406" grpId="2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å träffarna…"/>
          <p:cNvSpPr txBox="1"/>
          <p:nvPr/>
        </p:nvSpPr>
        <p:spPr>
          <a:xfrm>
            <a:off x="1066497" y="595997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På träffarna…</a:t>
            </a:r>
          </a:p>
        </p:txBody>
      </p:sp>
      <p:grpSp>
        <p:nvGrpSpPr>
          <p:cNvPr id="412" name="Agenda träff 2…"/>
          <p:cNvGrpSpPr/>
          <p:nvPr/>
        </p:nvGrpSpPr>
        <p:grpSpPr>
          <a:xfrm>
            <a:off x="822994" y="1985577"/>
            <a:ext cx="11358812" cy="7172189"/>
            <a:chOff x="0" y="0"/>
            <a:chExt cx="11358811" cy="7172187"/>
          </a:xfrm>
        </p:grpSpPr>
        <p:sp>
          <p:nvSpPr>
            <p:cNvPr id="411" name="Agenda träff 2…"/>
            <p:cNvSpPr/>
            <p:nvPr/>
          </p:nvSpPr>
          <p:spPr>
            <a:xfrm>
              <a:off x="215900" y="139700"/>
              <a:ext cx="10927012" cy="6613388"/>
            </a:xfrm>
            <a:prstGeom prst="rect">
              <a:avLst/>
            </a:prstGeom>
            <a:solidFill>
              <a:schemeClr val="accent6">
                <a:hueOff val="-193447"/>
                <a:satOff val="3713"/>
                <a:lumOff val="1132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Agenda träff 2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endParaRPr/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Inför träffen: gå igenom vad föräldern gjort på webben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Följ upp övningarna (hemuppgifterna). Problemlös. 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Gå igenom sammanfattning av senaste webbavsnitt.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Övning på samspelsanalys av någon händelse från veckan.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Ev. frågor om Uppdrag (”Ormen”)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Sista 5 min: Och annars då?</a:t>
              </a:r>
            </a:p>
            <a:p>
              <a:pPr algn="l">
                <a:defRPr sz="3400">
                  <a:solidFill>
                    <a:srgbClr val="FFFFFF"/>
                  </a:solidFill>
                </a:defRPr>
              </a:pPr>
              <a:endParaRPr/>
            </a:p>
            <a:p>
              <a:pPr algn="l">
                <a:defRPr sz="3400">
                  <a:solidFill>
                    <a:srgbClr val="FFFFFF"/>
                  </a:solidFill>
                </a:defRPr>
              </a:pPr>
              <a:r>
                <a:t>Om föräldern har gått igenom mindre än hälften av aktuella avsnitt: gör det tillsammans på mottagningen.</a:t>
              </a:r>
            </a:p>
          </p:txBody>
        </p:sp>
        <p:pic>
          <p:nvPicPr>
            <p:cNvPr id="410" name="Agenda träff 2…" descr="Agenda träff 2…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358812" cy="7172188"/>
            </a:xfrm>
            <a:prstGeom prst="rect">
              <a:avLst/>
            </a:prstGeom>
            <a:effectLst/>
          </p:spPr>
        </p:pic>
      </p:grpSp>
      <p:pic>
        <p:nvPicPr>
          <p:cNvPr id="41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å träffarna…"/>
          <p:cNvSpPr txBox="1"/>
          <p:nvPr/>
        </p:nvSpPr>
        <p:spPr>
          <a:xfrm>
            <a:off x="1066497" y="595997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På träffarna…</a:t>
            </a:r>
          </a:p>
        </p:txBody>
      </p:sp>
      <p:grpSp>
        <p:nvGrpSpPr>
          <p:cNvPr id="418" name="Agenda träff 3…"/>
          <p:cNvGrpSpPr/>
          <p:nvPr/>
        </p:nvGrpSpPr>
        <p:grpSpPr>
          <a:xfrm>
            <a:off x="822994" y="1985577"/>
            <a:ext cx="11358812" cy="5638167"/>
            <a:chOff x="0" y="0"/>
            <a:chExt cx="11358811" cy="5638165"/>
          </a:xfrm>
        </p:grpSpPr>
        <p:sp>
          <p:nvSpPr>
            <p:cNvPr id="417" name="Agenda träff 3…"/>
            <p:cNvSpPr/>
            <p:nvPr/>
          </p:nvSpPr>
          <p:spPr>
            <a:xfrm>
              <a:off x="215900" y="139700"/>
              <a:ext cx="10927012" cy="5079366"/>
            </a:xfrm>
            <a:prstGeom prst="rect">
              <a:avLst/>
            </a:prstGeom>
            <a:solidFill>
              <a:schemeClr val="accent6">
                <a:hueOff val="-193447"/>
                <a:satOff val="3713"/>
                <a:lumOff val="1132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Agenda träff 3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endParaRPr/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Inför träffen: gå igenom vad föräldern gjort på webben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Följ upp övningarna (hemuppgifterna). Problemlös. 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Gå igenom sammanfattning av senaste webbavsnitt.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Plan framåt: på papper som deltagaren sen får fylla i på webben.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Sista 5 min: Och annars då?</a:t>
              </a:r>
            </a:p>
          </p:txBody>
        </p:sp>
        <p:pic>
          <p:nvPicPr>
            <p:cNvPr id="416" name="Agenda träff 3…" descr="Agenda träff 3…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358812" cy="5638166"/>
            </a:xfrm>
            <a:prstGeom prst="rect">
              <a:avLst/>
            </a:prstGeom>
            <a:effectLst/>
          </p:spPr>
        </p:pic>
      </p:grpSp>
      <p:pic>
        <p:nvPicPr>
          <p:cNvPr id="41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Kontakt mellan träffar"/>
          <p:cNvSpPr txBox="1"/>
          <p:nvPr/>
        </p:nvSpPr>
        <p:spPr>
          <a:xfrm>
            <a:off x="1066497" y="1672358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Kontakt mellan träffar</a:t>
            </a:r>
          </a:p>
        </p:txBody>
      </p:sp>
      <p:grpSp>
        <p:nvGrpSpPr>
          <p:cNvPr id="424" name="Skicka ett ”heja på”-meddelande per vecka.…"/>
          <p:cNvGrpSpPr/>
          <p:nvPr/>
        </p:nvGrpSpPr>
        <p:grpSpPr>
          <a:xfrm>
            <a:off x="822994" y="2926941"/>
            <a:ext cx="11358812" cy="4389595"/>
            <a:chOff x="0" y="0"/>
            <a:chExt cx="11358811" cy="4389594"/>
          </a:xfrm>
        </p:grpSpPr>
        <p:sp>
          <p:nvSpPr>
            <p:cNvPr id="423" name="Skicka ett ”heja på”-meddelande per vecka.…"/>
            <p:cNvSpPr/>
            <p:nvPr/>
          </p:nvSpPr>
          <p:spPr>
            <a:xfrm>
              <a:off x="215900" y="139700"/>
              <a:ext cx="10927012" cy="3830795"/>
            </a:xfrm>
            <a:prstGeom prst="rect">
              <a:avLst/>
            </a:prstGeom>
            <a:solidFill>
              <a:schemeClr val="accent6">
                <a:hueOff val="-193447"/>
                <a:satOff val="3713"/>
                <a:lumOff val="1132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>
                  <a:solidFill>
                    <a:srgbClr val="FFFFFF"/>
                  </a:solidFill>
                </a:defRPr>
              </a:pPr>
              <a:endParaRPr/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Skicka ett ”heja på”-meddelande per vecka.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Om deltagaren ställer frågor: hänvisa till nästa träff</a:t>
              </a:r>
            </a:p>
            <a:p>
              <a:pPr marL="381000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Efter träff 3: lite mer omfattande återkoppling (online):</a:t>
              </a:r>
            </a:p>
            <a:p>
              <a:pPr marL="838200" lvl="2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Uppmuntra att fylla i uppföljningsplan</a:t>
              </a:r>
            </a:p>
            <a:p>
              <a:pPr marL="838200" lvl="2" indent="-381000" algn="l">
                <a:buSzPct val="100000"/>
                <a:buChar char="•"/>
                <a:defRPr sz="3400">
                  <a:solidFill>
                    <a:srgbClr val="FFFFFF"/>
                  </a:solidFill>
                </a:defRPr>
              </a:pPr>
              <a:r>
                <a:t>Återkoppla särskilt på regler &amp; nödbroms</a:t>
              </a:r>
            </a:p>
          </p:txBody>
        </p:sp>
        <p:pic>
          <p:nvPicPr>
            <p:cNvPr id="422" name="Skicka ett ”heja på”-meddelande per vecka.…" descr="Skicka ett ”heja på”-meddelande per vecka.…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358812" cy="4389595"/>
            </a:xfrm>
            <a:prstGeom prst="rect">
              <a:avLst/>
            </a:prstGeom>
            <a:effectLst/>
          </p:spPr>
        </p:pic>
      </p:grpSp>
      <p:pic>
        <p:nvPicPr>
          <p:cNvPr id="425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tudie 2 av iKomet (N=231)"/>
          <p:cNvSpPr txBox="1"/>
          <p:nvPr/>
        </p:nvSpPr>
        <p:spPr>
          <a:xfrm>
            <a:off x="1066497" y="429927"/>
            <a:ext cx="1087180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Studie 2 av iKomet (N=231)</a:t>
            </a:r>
          </a:p>
        </p:txBody>
      </p:sp>
      <p:graphicFrame>
        <p:nvGraphicFramePr>
          <p:cNvPr id="170" name="Liggande 2D-stapeldiagram"/>
          <p:cNvGraphicFramePr/>
          <p:nvPr/>
        </p:nvGraphicFramePr>
        <p:xfrm>
          <a:off x="4252362" y="1579549"/>
          <a:ext cx="7364342" cy="379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1" name="Efter insats"/>
          <p:cNvSpPr txBox="1"/>
          <p:nvPr/>
        </p:nvSpPr>
        <p:spPr>
          <a:xfrm>
            <a:off x="1096465" y="2502228"/>
            <a:ext cx="277601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Efter insats</a:t>
            </a:r>
          </a:p>
        </p:txBody>
      </p:sp>
      <p:sp>
        <p:nvSpPr>
          <p:cNvPr id="172" name="Uppföljning…"/>
          <p:cNvSpPr txBox="1"/>
          <p:nvPr/>
        </p:nvSpPr>
        <p:spPr>
          <a:xfrm>
            <a:off x="1010071" y="6155273"/>
            <a:ext cx="294880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Uppföljning</a:t>
            </a:r>
          </a:p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(1 &amp; 2 år)</a:t>
            </a:r>
          </a:p>
        </p:txBody>
      </p:sp>
      <p:sp>
        <p:nvSpPr>
          <p:cNvPr id="173" name="Ghaderi, Kadesjö, Björnsdotter &amp; Enebrink (2018)"/>
          <p:cNvSpPr txBox="1"/>
          <p:nvPr/>
        </p:nvSpPr>
        <p:spPr>
          <a:xfrm>
            <a:off x="814390" y="9001919"/>
            <a:ext cx="1137602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2600">
                <a:solidFill>
                  <a:schemeClr val="accent6">
                    <a:hueOff val="-133706"/>
                    <a:satOff val="8281"/>
                    <a:lumOff val="-27269"/>
                  </a:schemeClr>
                </a:solidFill>
              </a:defRPr>
            </a:lvl1pPr>
          </a:lstStyle>
          <a:p>
            <a:r>
              <a:t>Ghaderi, Kadesjö, Björnsdotter &amp; Enebrink (2018)</a:t>
            </a:r>
          </a:p>
        </p:txBody>
      </p:sp>
      <p:graphicFrame>
        <p:nvGraphicFramePr>
          <p:cNvPr id="174" name="Liggande 2D-stapeldiagram"/>
          <p:cNvGraphicFramePr/>
          <p:nvPr/>
        </p:nvGraphicFramePr>
        <p:xfrm>
          <a:off x="4252362" y="5112934"/>
          <a:ext cx="7364342" cy="379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5" name="FCU…"/>
          <p:cNvSpPr/>
          <p:nvPr/>
        </p:nvSpPr>
        <p:spPr>
          <a:xfrm>
            <a:off x="776654" y="3173019"/>
            <a:ext cx="3415641" cy="2933765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t>FCU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vs.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iKomet</a:t>
            </a:r>
          </a:p>
        </p:txBody>
      </p:sp>
      <p:sp>
        <p:nvSpPr>
          <p:cNvPr id="176" name="FCU…"/>
          <p:cNvSpPr/>
          <p:nvPr/>
        </p:nvSpPr>
        <p:spPr>
          <a:xfrm>
            <a:off x="4794579" y="3173019"/>
            <a:ext cx="3415642" cy="2933765"/>
          </a:xfrm>
          <a:prstGeom prst="ellipse">
            <a:avLst/>
          </a:prstGeom>
          <a:solidFill>
            <a:schemeClr val="accent2">
              <a:satOff val="6651"/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FCU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 err="1"/>
              <a:t>bortfall</a:t>
            </a:r>
            <a:endParaRPr dirty="0"/>
          </a:p>
          <a:p>
            <a:pPr>
              <a:defRPr sz="8000">
                <a:solidFill>
                  <a:srgbClr val="FFFFFF"/>
                </a:solidFill>
              </a:defRPr>
            </a:pPr>
            <a:r>
              <a:rPr lang="sv-SE" dirty="0"/>
              <a:t>33</a:t>
            </a:r>
            <a:r>
              <a:rPr dirty="0"/>
              <a:t>%</a:t>
            </a:r>
          </a:p>
        </p:txBody>
      </p:sp>
      <p:sp>
        <p:nvSpPr>
          <p:cNvPr id="177" name="iKomet…"/>
          <p:cNvSpPr/>
          <p:nvPr/>
        </p:nvSpPr>
        <p:spPr>
          <a:xfrm>
            <a:off x="8812505" y="3173019"/>
            <a:ext cx="3415641" cy="2933765"/>
          </a:xfrm>
          <a:prstGeom prst="ellipse">
            <a:avLst/>
          </a:prstGeom>
          <a:solidFill>
            <a:schemeClr val="accent4">
              <a:hueOff val="-81543"/>
              <a:satOff val="3097"/>
              <a:lumOff val="-86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 err="1"/>
              <a:t>iKomet</a:t>
            </a:r>
            <a:endParaRPr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 err="1"/>
              <a:t>bortfall</a:t>
            </a:r>
            <a:endParaRPr dirty="0"/>
          </a:p>
          <a:p>
            <a:pPr>
              <a:defRPr sz="8000">
                <a:solidFill>
                  <a:srgbClr val="FFFFFF"/>
                </a:solidFill>
              </a:defRPr>
            </a:pPr>
            <a:r>
              <a:rPr lang="sv-SE" dirty="0"/>
              <a:t>47</a:t>
            </a:r>
            <a:r>
              <a:rPr dirty="0"/>
              <a:t>%</a:t>
            </a:r>
          </a:p>
        </p:txBody>
      </p:sp>
      <p:pic>
        <p:nvPicPr>
          <p:cNvPr id="178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10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0" grpId="5">
        <p:bldSub>
          <a:bldChart bld="seriesEl"/>
        </p:bldSub>
      </p:bldGraphic>
      <p:bldP spid="171" grpId="3" animBg="1" advAuto="0"/>
      <p:bldP spid="172" grpId="4" animBg="1" advAuto="0"/>
      <p:bldGraphic spid="174" grpId="6">
        <p:bldSub>
          <a:bldChart bld="seriesEl"/>
        </p:bldSub>
      </p:bldGraphic>
      <p:bldP spid="175" grpId="1" animBg="1" advAuto="0"/>
      <p:bldP spid="175" grpId="2" animBg="1" advAuto="0"/>
      <p:bldP spid="176" grpId="7" animBg="1" advAuto="0"/>
      <p:bldP spid="177" grpId="8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Bild"/>
          <p:cNvGrpSpPr/>
          <p:nvPr/>
        </p:nvGrpSpPr>
        <p:grpSpPr>
          <a:xfrm>
            <a:off x="2075684" y="1543116"/>
            <a:ext cx="8853432" cy="8011572"/>
            <a:chOff x="0" y="0"/>
            <a:chExt cx="8853430" cy="8011570"/>
          </a:xfrm>
        </p:grpSpPr>
        <p:pic>
          <p:nvPicPr>
            <p:cNvPr id="183" name="Bild" descr="Bild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8421631" cy="74527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2" name="Bild" descr="Bild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853431" cy="8011571"/>
            </a:xfrm>
            <a:prstGeom prst="rect">
              <a:avLst/>
            </a:prstGeom>
            <a:effectLst/>
          </p:spPr>
        </p:pic>
      </p:grpSp>
      <p:sp>
        <p:nvSpPr>
          <p:cNvPr id="185" name="Meta-analys (Baumel 2016)"/>
          <p:cNvSpPr txBox="1"/>
          <p:nvPr/>
        </p:nvSpPr>
        <p:spPr>
          <a:xfrm>
            <a:off x="1066497" y="460162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Meta-analys (Baumel 2016)</a:t>
            </a:r>
          </a:p>
        </p:txBody>
      </p:sp>
      <p:pic>
        <p:nvPicPr>
          <p:cNvPr id="186" name="Oval" descr="Oval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3379" y="3144476"/>
            <a:ext cx="1487046" cy="451069"/>
          </a:xfrm>
          <a:prstGeom prst="rect">
            <a:avLst/>
          </a:prstGeom>
        </p:spPr>
      </p:pic>
      <p:pic>
        <p:nvPicPr>
          <p:cNvPr id="188" name="Oval" descr="Oval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3379" y="6578490"/>
            <a:ext cx="1487046" cy="451069"/>
          </a:xfrm>
          <a:prstGeom prst="rect">
            <a:avLst/>
          </a:prstGeom>
        </p:spPr>
      </p:pic>
      <p:pic>
        <p:nvPicPr>
          <p:cNvPr id="190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  <p:bldP spid="188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rimära…"/>
          <p:cNvSpPr txBox="1"/>
          <p:nvPr/>
        </p:nvSpPr>
        <p:spPr>
          <a:xfrm>
            <a:off x="1429878" y="2563419"/>
            <a:ext cx="210919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Primära</a:t>
            </a:r>
          </a:p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mått</a:t>
            </a:r>
          </a:p>
        </p:txBody>
      </p:sp>
      <p:sp>
        <p:nvSpPr>
          <p:cNvPr id="193" name="Sekundära…"/>
          <p:cNvSpPr txBox="1"/>
          <p:nvPr/>
        </p:nvSpPr>
        <p:spPr>
          <a:xfrm>
            <a:off x="1131626" y="5346700"/>
            <a:ext cx="270569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Sekundära</a:t>
            </a:r>
          </a:p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mått</a:t>
            </a:r>
          </a:p>
        </p:txBody>
      </p:sp>
      <p:sp>
        <p:nvSpPr>
          <p:cNvPr id="194" name="Föräldrawebben (12-18 år)"/>
          <p:cNvSpPr txBox="1"/>
          <p:nvPr/>
        </p:nvSpPr>
        <p:spPr>
          <a:xfrm>
            <a:off x="1066497" y="621420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Föräldrawebben (12-18 år)</a:t>
            </a:r>
          </a:p>
        </p:txBody>
      </p:sp>
      <p:sp>
        <p:nvSpPr>
          <p:cNvPr id="195" name="Enebrink, Wetterborg, Lönn-Rhodin, Forster, Risto, Dahlström &amp; Ghaderi (submitted)"/>
          <p:cNvSpPr txBox="1"/>
          <p:nvPr/>
        </p:nvSpPr>
        <p:spPr>
          <a:xfrm>
            <a:off x="814390" y="8985519"/>
            <a:ext cx="11376020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2600">
                <a:solidFill>
                  <a:schemeClr val="accent6">
                    <a:hueOff val="-133706"/>
                    <a:satOff val="8281"/>
                    <a:lumOff val="-27269"/>
                  </a:schemeClr>
                </a:solidFill>
              </a:defRPr>
            </a:lvl1pPr>
          </a:lstStyle>
          <a:p>
            <a:r>
              <a:rPr dirty="0" err="1"/>
              <a:t>Enebrink</a:t>
            </a:r>
            <a:r>
              <a:rPr dirty="0"/>
              <a:t>, </a:t>
            </a:r>
            <a:r>
              <a:rPr dirty="0" err="1"/>
              <a:t>Wetterborg</a:t>
            </a:r>
            <a:r>
              <a:rPr dirty="0"/>
              <a:t>, </a:t>
            </a:r>
            <a:r>
              <a:rPr dirty="0" err="1"/>
              <a:t>Lönn-Rhodin</a:t>
            </a:r>
            <a:r>
              <a:rPr dirty="0"/>
              <a:t>, Forster, </a:t>
            </a:r>
            <a:r>
              <a:rPr dirty="0" err="1"/>
              <a:t>Risto</a:t>
            </a:r>
            <a:r>
              <a:rPr dirty="0"/>
              <a:t>, </a:t>
            </a:r>
            <a:r>
              <a:rPr dirty="0" err="1"/>
              <a:t>Dahlström</a:t>
            </a:r>
            <a:r>
              <a:rPr dirty="0"/>
              <a:t> &amp; </a:t>
            </a:r>
            <a:r>
              <a:rPr dirty="0" err="1"/>
              <a:t>Ghaderi</a:t>
            </a:r>
            <a:r>
              <a:rPr dirty="0"/>
              <a:t> (</a:t>
            </a:r>
            <a:r>
              <a:rPr lang="sv-SE" dirty="0"/>
              <a:t>2019</a:t>
            </a:r>
            <a:r>
              <a:rPr dirty="0"/>
              <a:t>)</a:t>
            </a:r>
          </a:p>
        </p:txBody>
      </p:sp>
      <p:pic>
        <p:nvPicPr>
          <p:cNvPr id="19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6629" y="1440475"/>
            <a:ext cx="6984477" cy="2745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05662" y="3975851"/>
            <a:ext cx="7804534" cy="4741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orskning och lokal statistik"/>
          <p:cNvSpPr txBox="1"/>
          <p:nvPr/>
        </p:nvSpPr>
        <p:spPr>
          <a:xfrm>
            <a:off x="1066497" y="788864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Forskning och lokal statistik</a:t>
            </a:r>
          </a:p>
        </p:txBody>
      </p:sp>
      <p:sp>
        <p:nvSpPr>
          <p:cNvPr id="201" name="Hur påverkar typ av verksamhet (t ex socialtjänst vs. psykiatri) effekter (barnens symtom och föräldrarnas förhållningssätt), delaktighet (grad av fullföljande) och tillfredsställelse med behandlingen?…"/>
          <p:cNvSpPr txBox="1"/>
          <p:nvPr/>
        </p:nvSpPr>
        <p:spPr>
          <a:xfrm>
            <a:off x="1206418" y="2184065"/>
            <a:ext cx="10591964" cy="6812121"/>
          </a:xfrm>
          <a:prstGeom prst="rect">
            <a:avLst/>
          </a:prstGeom>
          <a:solidFill>
            <a:schemeClr val="accent6">
              <a:satOff val="1848"/>
              <a:lumOff val="-15262"/>
            </a:schemeClr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17500" tIns="317500" rIns="317500" bIns="317500" anchor="ctr">
            <a:spAutoFit/>
          </a:bodyPr>
          <a:lstStyle/>
          <a:p>
            <a:pPr marL="636104" indent="-636104" algn="l">
              <a:spcBef>
                <a:spcPts val="2000"/>
              </a:spcBef>
              <a:buSzPct val="100000"/>
              <a:buAutoNum type="arabicPeriod"/>
              <a:defRPr sz="2700">
                <a:solidFill>
                  <a:srgbClr val="FFFFFF"/>
                </a:solidFill>
              </a:defRPr>
            </a:pPr>
            <a:r>
              <a:rPr dirty="0" err="1"/>
              <a:t>Hur</a:t>
            </a:r>
            <a:r>
              <a:rPr dirty="0"/>
              <a:t> </a:t>
            </a:r>
            <a:r>
              <a:rPr dirty="0" err="1"/>
              <a:t>påverkar</a:t>
            </a:r>
            <a:r>
              <a:rPr dirty="0"/>
              <a:t> </a:t>
            </a:r>
            <a:r>
              <a:rPr dirty="0" err="1"/>
              <a:t>typ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verksamhet</a:t>
            </a:r>
            <a:r>
              <a:rPr dirty="0"/>
              <a:t> (t ex </a:t>
            </a:r>
            <a:r>
              <a:rPr dirty="0" err="1"/>
              <a:t>socialtjänst</a:t>
            </a:r>
            <a:r>
              <a:rPr dirty="0"/>
              <a:t> vs. </a:t>
            </a:r>
            <a:r>
              <a:rPr dirty="0" err="1"/>
              <a:t>psykiatri</a:t>
            </a:r>
            <a:r>
              <a:rPr dirty="0"/>
              <a:t>) </a:t>
            </a:r>
            <a:r>
              <a:rPr dirty="0" err="1"/>
              <a:t>effekter</a:t>
            </a:r>
            <a:r>
              <a:rPr dirty="0"/>
              <a:t> (</a:t>
            </a:r>
            <a:r>
              <a:rPr dirty="0" err="1"/>
              <a:t>barnens</a:t>
            </a:r>
            <a:r>
              <a:rPr dirty="0"/>
              <a:t> </a:t>
            </a:r>
            <a:r>
              <a:rPr dirty="0" err="1"/>
              <a:t>symtom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föräldrarnas</a:t>
            </a:r>
            <a:r>
              <a:rPr dirty="0"/>
              <a:t> </a:t>
            </a:r>
            <a:r>
              <a:rPr dirty="0" err="1"/>
              <a:t>förhållningssätt</a:t>
            </a:r>
            <a:r>
              <a:rPr dirty="0"/>
              <a:t>), </a:t>
            </a:r>
            <a:r>
              <a:rPr dirty="0" err="1"/>
              <a:t>delaktighet</a:t>
            </a:r>
            <a:r>
              <a:rPr dirty="0"/>
              <a:t> (grad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fullföljande</a:t>
            </a:r>
            <a:r>
              <a:rPr dirty="0"/>
              <a:t>)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tillfredsställelse</a:t>
            </a:r>
            <a:r>
              <a:rPr dirty="0"/>
              <a:t> med </a:t>
            </a:r>
            <a:r>
              <a:rPr dirty="0" err="1"/>
              <a:t>behandlingen</a:t>
            </a:r>
            <a:r>
              <a:rPr dirty="0"/>
              <a:t>?</a:t>
            </a:r>
          </a:p>
          <a:p>
            <a:pPr marL="636104" indent="-636104" algn="l">
              <a:spcBef>
                <a:spcPts val="2000"/>
              </a:spcBef>
              <a:buSzPct val="100000"/>
              <a:buAutoNum type="arabicPeriod"/>
              <a:defRPr sz="2700">
                <a:solidFill>
                  <a:srgbClr val="FFFFFF"/>
                </a:solidFill>
              </a:defRPr>
            </a:pPr>
            <a:r>
              <a:rPr dirty="0" err="1"/>
              <a:t>Hur</a:t>
            </a:r>
            <a:r>
              <a:rPr dirty="0"/>
              <a:t> </a:t>
            </a:r>
            <a:r>
              <a:rPr dirty="0" err="1"/>
              <a:t>påverkar</a:t>
            </a:r>
            <a:r>
              <a:rPr dirty="0"/>
              <a:t> </a:t>
            </a:r>
            <a:r>
              <a:rPr dirty="0" err="1"/>
              <a:t>typ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web-</a:t>
            </a:r>
            <a:r>
              <a:rPr dirty="0" err="1"/>
              <a:t>behandlare</a:t>
            </a:r>
            <a:r>
              <a:rPr dirty="0"/>
              <a:t> (</a:t>
            </a:r>
            <a:r>
              <a:rPr dirty="0" err="1"/>
              <a:t>utbildning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erfarenhet</a:t>
            </a:r>
            <a:r>
              <a:rPr dirty="0"/>
              <a:t>) </a:t>
            </a:r>
            <a:r>
              <a:rPr dirty="0" err="1"/>
              <a:t>effekter</a:t>
            </a:r>
            <a:r>
              <a:rPr dirty="0"/>
              <a:t>, </a:t>
            </a:r>
            <a:r>
              <a:rPr dirty="0" err="1"/>
              <a:t>delaktighet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tillfredsställelse</a:t>
            </a:r>
            <a:r>
              <a:rPr dirty="0"/>
              <a:t>?</a:t>
            </a:r>
          </a:p>
          <a:p>
            <a:pPr marL="636104" indent="-636104" algn="l">
              <a:spcBef>
                <a:spcPts val="2000"/>
              </a:spcBef>
              <a:buSzPct val="100000"/>
              <a:buAutoNum type="arabicPeriod"/>
              <a:defRPr sz="2700">
                <a:solidFill>
                  <a:srgbClr val="FFFFFF"/>
                </a:solidFill>
              </a:defRPr>
            </a:pPr>
            <a:r>
              <a:rPr dirty="0" err="1"/>
              <a:t>Hur</a:t>
            </a:r>
            <a:r>
              <a:rPr dirty="0"/>
              <a:t> </a:t>
            </a:r>
            <a:r>
              <a:rPr dirty="0" err="1"/>
              <a:t>påverkar</a:t>
            </a:r>
            <a:r>
              <a:rPr dirty="0"/>
              <a:t> </a:t>
            </a:r>
            <a:r>
              <a:rPr dirty="0" err="1"/>
              <a:t>typ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deltagare</a:t>
            </a:r>
            <a:r>
              <a:rPr dirty="0"/>
              <a:t>/patient (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utagerande</a:t>
            </a:r>
            <a:r>
              <a:rPr dirty="0"/>
              <a:t> </a:t>
            </a:r>
            <a:r>
              <a:rPr dirty="0" err="1"/>
              <a:t>beteenden</a:t>
            </a:r>
            <a:r>
              <a:rPr dirty="0"/>
              <a:t>, </a:t>
            </a:r>
            <a:r>
              <a:rPr dirty="0" err="1"/>
              <a:t>socioekonomi</a:t>
            </a:r>
            <a:r>
              <a:rPr dirty="0"/>
              <a:t>, </a:t>
            </a:r>
            <a:r>
              <a:rPr dirty="0" err="1"/>
              <a:t>ålder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kön</a:t>
            </a:r>
            <a:r>
              <a:rPr dirty="0"/>
              <a:t>) </a:t>
            </a:r>
            <a:r>
              <a:rPr dirty="0" err="1"/>
              <a:t>effekter</a:t>
            </a:r>
            <a:r>
              <a:rPr dirty="0"/>
              <a:t>, </a:t>
            </a:r>
            <a:r>
              <a:rPr dirty="0" err="1"/>
              <a:t>delaktighet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tillfredsställelse</a:t>
            </a:r>
            <a:r>
              <a:rPr dirty="0"/>
              <a:t>?</a:t>
            </a:r>
          </a:p>
          <a:p>
            <a:pPr marL="636104" indent="-636104" algn="l">
              <a:spcBef>
                <a:spcPts val="2000"/>
              </a:spcBef>
              <a:buSzPct val="100000"/>
              <a:buAutoNum type="arabicPeriod"/>
              <a:defRPr sz="2700">
                <a:solidFill>
                  <a:srgbClr val="FFFFFF"/>
                </a:solidFill>
              </a:defRPr>
            </a:pPr>
            <a:r>
              <a:rPr dirty="0" err="1"/>
              <a:t>Hur</a:t>
            </a:r>
            <a:r>
              <a:rPr dirty="0"/>
              <a:t> </a:t>
            </a:r>
            <a:r>
              <a:rPr dirty="0" err="1"/>
              <a:t>påverkar</a:t>
            </a:r>
            <a:r>
              <a:rPr dirty="0"/>
              <a:t> </a:t>
            </a:r>
            <a:r>
              <a:rPr dirty="0" err="1"/>
              <a:t>olika</a:t>
            </a:r>
            <a:r>
              <a:rPr dirty="0"/>
              <a:t> </a:t>
            </a:r>
            <a:r>
              <a:rPr dirty="0" err="1"/>
              <a:t>faktorer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föräldrarnas</a:t>
            </a:r>
            <a:r>
              <a:rPr dirty="0"/>
              <a:t> </a:t>
            </a:r>
            <a:r>
              <a:rPr dirty="0" err="1"/>
              <a:t>genomförande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iKomet</a:t>
            </a:r>
            <a:r>
              <a:rPr dirty="0"/>
              <a:t> (</a:t>
            </a:r>
            <a:r>
              <a:rPr dirty="0" err="1"/>
              <a:t>vilka</a:t>
            </a:r>
            <a:r>
              <a:rPr dirty="0"/>
              <a:t> </a:t>
            </a:r>
            <a:r>
              <a:rPr dirty="0" err="1"/>
              <a:t>övningar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genomförs</a:t>
            </a:r>
            <a:r>
              <a:rPr dirty="0"/>
              <a:t> </a:t>
            </a:r>
            <a:r>
              <a:rPr dirty="0" err="1"/>
              <a:t>hemma</a:t>
            </a:r>
            <a:r>
              <a:rPr dirty="0"/>
              <a:t>, </a:t>
            </a:r>
            <a:r>
              <a:rPr dirty="0" err="1"/>
              <a:t>omfattning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hemövningar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grad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kontakt</a:t>
            </a:r>
            <a:r>
              <a:rPr dirty="0"/>
              <a:t> med </a:t>
            </a:r>
            <a:r>
              <a:rPr dirty="0" err="1"/>
              <a:t>nätbehandlare</a:t>
            </a:r>
            <a:r>
              <a:rPr dirty="0"/>
              <a:t>) </a:t>
            </a:r>
            <a:r>
              <a:rPr dirty="0" err="1"/>
              <a:t>effekter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barnens</a:t>
            </a:r>
            <a:r>
              <a:rPr dirty="0"/>
              <a:t> </a:t>
            </a:r>
            <a:r>
              <a:rPr dirty="0" err="1"/>
              <a:t>symtom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föräldrarnas</a:t>
            </a:r>
            <a:r>
              <a:rPr dirty="0"/>
              <a:t> </a:t>
            </a:r>
            <a:r>
              <a:rPr dirty="0" err="1"/>
              <a:t>förhållningssätt</a:t>
            </a:r>
            <a:r>
              <a:rPr dirty="0"/>
              <a:t>.</a:t>
            </a:r>
          </a:p>
        </p:txBody>
      </p:sp>
      <p:pic>
        <p:nvPicPr>
          <p:cNvPr id="20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Utbildning av behandlare"/>
          <p:cNvSpPr txBox="1"/>
          <p:nvPr/>
        </p:nvSpPr>
        <p:spPr>
          <a:xfrm>
            <a:off x="1066497" y="713954"/>
            <a:ext cx="108718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Utbildning av behandlare</a:t>
            </a:r>
          </a:p>
        </p:txBody>
      </p:sp>
      <p:pic>
        <p:nvPicPr>
          <p:cNvPr id="39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jälva gå igenom kursen (iKomet)…"/>
          <p:cNvSpPr txBox="1"/>
          <p:nvPr/>
        </p:nvSpPr>
        <p:spPr>
          <a:xfrm>
            <a:off x="2748743" y="3414265"/>
            <a:ext cx="7599837" cy="2174954"/>
          </a:xfrm>
          <a:prstGeom prst="rect">
            <a:avLst/>
          </a:prstGeom>
          <a:solidFill>
            <a:schemeClr val="accent1">
              <a:hueOff val="-78595"/>
              <a:satOff val="12505"/>
              <a:lumOff val="13871"/>
            </a:schemeClr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0" tIns="254000" rIns="254000" bIns="254000" anchor="ctr">
            <a:spAutoFit/>
          </a:bodyPr>
          <a:lstStyle/>
          <a:p>
            <a:pPr marL="419100" indent="-419100" algn="l">
              <a:buSzPct val="100000"/>
              <a:buAutoNum type="arabicPeriod"/>
            </a:pPr>
            <a:r>
              <a:rPr dirty="0" err="1"/>
              <a:t>Själva</a:t>
            </a:r>
            <a:r>
              <a:rPr dirty="0"/>
              <a:t> </a:t>
            </a:r>
            <a:r>
              <a:rPr dirty="0" err="1"/>
              <a:t>gå</a:t>
            </a:r>
            <a:r>
              <a:rPr dirty="0"/>
              <a:t> </a:t>
            </a:r>
            <a:r>
              <a:rPr dirty="0" err="1"/>
              <a:t>igenom</a:t>
            </a:r>
            <a:r>
              <a:rPr dirty="0"/>
              <a:t> </a:t>
            </a:r>
            <a:r>
              <a:rPr dirty="0" err="1"/>
              <a:t>kursen</a:t>
            </a:r>
            <a:r>
              <a:rPr dirty="0"/>
              <a:t> (</a:t>
            </a:r>
            <a:r>
              <a:rPr dirty="0" err="1"/>
              <a:t>iKomet</a:t>
            </a:r>
            <a:r>
              <a:rPr dirty="0"/>
              <a:t>)</a:t>
            </a:r>
          </a:p>
          <a:p>
            <a:pPr marL="419100" indent="-419100" algn="l">
              <a:buSzPct val="100000"/>
              <a:buAutoNum type="arabicPeriod"/>
            </a:pPr>
            <a:r>
              <a:rPr lang="sv-SE" dirty="0"/>
              <a:t>Denna utbildningsdag</a:t>
            </a:r>
            <a:endParaRPr dirty="0"/>
          </a:p>
          <a:p>
            <a:pPr marL="419100" indent="-419100" algn="l">
              <a:buSzPct val="100000"/>
              <a:buAutoNum type="arabicPeriod"/>
            </a:pPr>
            <a:r>
              <a:rPr dirty="0"/>
              <a:t>I </a:t>
            </a:r>
            <a:r>
              <a:rPr dirty="0" err="1"/>
              <a:t>mån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behov</a:t>
            </a:r>
            <a:r>
              <a:rPr dirty="0"/>
              <a:t>/</a:t>
            </a:r>
            <a:r>
              <a:rPr dirty="0" err="1"/>
              <a:t>intresse</a:t>
            </a:r>
            <a:r>
              <a:rPr dirty="0"/>
              <a:t>: </a:t>
            </a:r>
            <a:r>
              <a:rPr dirty="0" err="1"/>
              <a:t>handledning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Bild"/>
          <p:cNvGrpSpPr/>
          <p:nvPr/>
        </p:nvGrpSpPr>
        <p:grpSpPr>
          <a:xfrm>
            <a:off x="1112418" y="2422271"/>
            <a:ext cx="10779964" cy="6991858"/>
            <a:chOff x="0" y="0"/>
            <a:chExt cx="10779962" cy="6991856"/>
          </a:xfrm>
        </p:grpSpPr>
        <p:pic>
          <p:nvPicPr>
            <p:cNvPr id="226" name="Bild" descr="Bild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0348163" cy="64330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5" name="Bild" descr="Bild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779963" cy="6991857"/>
            </a:xfrm>
            <a:prstGeom prst="rect">
              <a:avLst/>
            </a:prstGeom>
            <a:effectLst/>
          </p:spPr>
        </p:pic>
      </p:grpSp>
      <p:sp>
        <p:nvSpPr>
          <p:cNvPr id="228" name="Vad innehåller iKomet och varför?"/>
          <p:cNvSpPr txBox="1"/>
          <p:nvPr/>
        </p:nvSpPr>
        <p:spPr>
          <a:xfrm>
            <a:off x="981460" y="1157718"/>
            <a:ext cx="1104188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3">
                    <a:satOff val="4450"/>
                    <a:lumOff val="-16871"/>
                  </a:schemeClr>
                </a:solidFill>
              </a:defRPr>
            </a:lvl1pPr>
          </a:lstStyle>
          <a:p>
            <a:r>
              <a:t>Vad innehåller iKomet och varför?</a:t>
            </a:r>
          </a:p>
        </p:txBody>
      </p:sp>
      <p:pic>
        <p:nvPicPr>
          <p:cNvPr id="229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383" y="85890"/>
            <a:ext cx="1228630" cy="147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1769</Words>
  <Application>Microsoft Macintosh PowerPoint</Application>
  <PresentationFormat>Anpassad</PresentationFormat>
  <Paragraphs>272</Paragraphs>
  <Slides>33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8" baseType="lpstr">
      <vt:lpstr>Avenir Roman</vt:lpstr>
      <vt:lpstr>Gill Sans</vt:lpstr>
      <vt:lpstr>Gill Sans Light</vt:lpstr>
      <vt:lpstr>Helvetica Neue</vt:lpstr>
      <vt:lpstr>Showroom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Martin Forster</cp:lastModifiedBy>
  <cp:revision>4</cp:revision>
  <dcterms:modified xsi:type="dcterms:W3CDTF">2019-05-16T22:05:00Z</dcterms:modified>
</cp:coreProperties>
</file>